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9" autoAdjust="0"/>
    <p:restoredTop sz="94660"/>
  </p:normalViewPr>
  <p:slideViewPr>
    <p:cSldViewPr>
      <p:cViewPr>
        <p:scale>
          <a:sx n="98" d="100"/>
          <a:sy n="98" d="100"/>
        </p:scale>
        <p:origin x="-90" y="1872"/>
      </p:cViewPr>
      <p:guideLst>
        <p:guide orient="horz" pos="2448"/>
        <p:guide pos="3168"/>
      </p:guideLst>
    </p:cSldViewPr>
  </p:slideViewPr>
  <p:notesTextViewPr>
    <p:cViewPr>
      <p:scale>
        <a:sx n="1" d="1"/>
        <a:sy n="1" d="1"/>
      </p:scale>
      <p:origin x="0" y="0"/>
    </p:cViewPr>
  </p:notesTextViewPr>
  <p:notesViewPr>
    <p:cSldViewPr>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tr-TR" smtClean="0"/>
              <a:pPr/>
              <a:t>18.06.2018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tr-TR" smtClean="0"/>
              <a:pPr/>
              <a:t>‹#›</a:t>
            </a:fld>
            <a:endParaRPr lang="tr-TR"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tr-TR" smtClean="0"/>
              <a:pPr/>
              <a:t>18.06.2018</a:t>
            </a:fld>
            <a:endParaRPr lang="tr-TR" dirty="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tr-TR" smtClean="0"/>
              <a:pPr/>
              <a:t>‹#›</a:t>
            </a:fld>
            <a:endParaRPr lang="tr-TR"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ışında">
    <p:spTree>
      <p:nvGrpSpPr>
        <p:cNvPr id="1" name=""/>
        <p:cNvGrpSpPr/>
        <p:nvPr/>
      </p:nvGrpSpPr>
      <p:grpSpPr>
        <a:xfrm>
          <a:off x="0" y="0"/>
          <a:ext cx="0" cy="0"/>
          <a:chOff x="0" y="0"/>
          <a:chExt cx="0" cy="0"/>
        </a:xfrm>
      </p:grpSpPr>
      <p:sp>
        <p:nvSpPr>
          <p:cNvPr id="41"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2"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2929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6946899" y="4498848"/>
            <a:ext cx="2834829"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Resim Yer Tutucusu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457200" y="2891409"/>
            <a:ext cx="2428875" cy="27432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900"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457200" y="3241167"/>
            <a:ext cx="2428875" cy="4572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457199" y="3677412"/>
            <a:ext cx="2428875" cy="60984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457199" y="4287252"/>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3813820" y="609600"/>
            <a:ext cx="2428875" cy="457200"/>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3813820" y="1082040"/>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3813820" y="1342644"/>
            <a:ext cx="2428875" cy="88080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3813820" y="2287906"/>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3813820" y="2538985"/>
            <a:ext cx="2428875" cy="670940"/>
          </a:xfrm>
        </p:spPr>
        <p:txBody>
          <a:bodyPr>
            <a:noAutofit/>
          </a:bodyPr>
          <a:lstStyle>
            <a:lvl1pPr marL="0" indent="0" algn="l" defTabSz="749808">
              <a:lnSpc>
                <a:spcPct val="10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60"/>
              </a:spcBef>
              <a:buNone/>
            </a:pPr>
            <a:r>
              <a:rPr lang="tr-TR" sz="1000"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1000"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1000"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4746624" y="6851269"/>
            <a:ext cx="1508125" cy="152400"/>
          </a:xfrm>
        </p:spPr>
        <p:txBody>
          <a:bodyPr>
            <a:noAutofit/>
          </a:bodyPr>
          <a:lstStyle>
            <a:lvl1pPr marL="0" marR="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1000"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4746624" y="7004304"/>
            <a:ext cx="1508125" cy="310896"/>
          </a:xfrm>
        </p:spPr>
        <p:txBody>
          <a:bodyPr>
            <a:noAutofit/>
          </a:bodyPr>
          <a:lstStyle>
            <a:lvl1pPr marL="0" indent="0" algn="l" defTabSz="749808">
              <a:lnSpc>
                <a:spcPct val="120000"/>
              </a:lnSpc>
              <a:spcBef>
                <a:spcPts val="288"/>
              </a:spcBef>
              <a:buNone/>
              <a:defRPr sz="800" baseline="0"/>
            </a:lvl1pPr>
            <a:lvl2pPr marL="0" indent="0">
              <a:defRPr sz="800"/>
            </a:lvl2pPr>
            <a:lvl3pPr marL="0" indent="0">
              <a:defRPr sz="800"/>
            </a:lvl3pPr>
            <a:lvl4pPr marL="0" indent="0">
              <a:defRPr sz="800"/>
            </a:lvl4pPr>
            <a:lvl5pPr marL="0" indent="0">
              <a:defRPr sz="800"/>
            </a:lvl5pPr>
          </a:lstStyle>
          <a:p>
            <a:pPr marL="0" indent="0" algn="l" defTabSz="749808">
              <a:lnSpc>
                <a:spcPct val="120000"/>
              </a:lnSpc>
              <a:spcBef>
                <a:spcPts val="288"/>
              </a:spcBef>
              <a:buNone/>
            </a:pPr>
            <a:r>
              <a:rPr lang="tr-TR" sz="800" b="0" i="0" baseline="0" dirty="0">
                <a:solidFill>
                  <a:schemeClr val="tx1"/>
                </a:solidFill>
                <a:latin typeface="+mn-lt"/>
                <a:ea typeface="+mn-ea"/>
                <a:cs typeface="+mn-cs"/>
              </a:rPr>
              <a:t>[Adres]</a:t>
            </a:r>
          </a:p>
          <a:p>
            <a:pPr marL="0" indent="0" algn="l" defTabSz="749808">
              <a:lnSpc>
                <a:spcPct val="120000"/>
              </a:lnSpc>
              <a:spcBef>
                <a:spcPts val="288"/>
              </a:spcBef>
              <a:buNone/>
            </a:pPr>
            <a:r>
              <a:rPr lang="tr-TR" sz="800"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10" name="Başlık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7322344" y="6624978"/>
            <a:ext cx="2088833" cy="439651"/>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300"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p15="http://schemas.microsoft.com/office/powerpoint/2012/main" xmlns="">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çinde">
    <p:spTree>
      <p:nvGrpSpPr>
        <p:cNvPr id="1" name=""/>
        <p:cNvGrpSpPr/>
        <p:nvPr/>
      </p:nvGrpSpPr>
      <p:grpSpPr>
        <a:xfrm>
          <a:off x="0" y="0"/>
          <a:ext cx="0" cy="0"/>
          <a:chOff x="0" y="0"/>
          <a:chExt cx="0" cy="0"/>
        </a:xfrm>
      </p:grpSpPr>
      <p:sp>
        <p:nvSpPr>
          <p:cNvPr id="38"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1"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1411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Metin Yer Tutucusu 25"/>
          <p:cNvSpPr>
            <a:spLocks noGrp="1"/>
          </p:cNvSpPr>
          <p:nvPr>
            <p:ph type="body" sz="quarter" idx="14" hasCustomPrompt="1"/>
          </p:nvPr>
        </p:nvSpPr>
        <p:spPr>
          <a:xfrm>
            <a:off x="457200" y="5151395"/>
            <a:ext cx="2428875" cy="248151"/>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457200" y="4386248"/>
            <a:ext cx="2428875" cy="609271"/>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457199" y="5399546"/>
            <a:ext cx="2428875" cy="191565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3813047" y="494316"/>
            <a:ext cx="2428875" cy="454152"/>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3805025" y="1117357"/>
            <a:ext cx="2428875" cy="68580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3805026" y="2073184"/>
            <a:ext cx="2428875" cy="1384504"/>
          </a:xfrm>
        </p:spPr>
        <p:txBody>
          <a:bodyPr anchor="ctr">
            <a:noAutofit/>
          </a:bodyPr>
          <a:lstStyle>
            <a:lvl1pPr marL="0" indent="0" algn="l" defTabSz="749808">
              <a:lnSpc>
                <a:spcPct val="130000"/>
              </a:lnSpc>
              <a:spcBef>
                <a:spcPts val="54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30000"/>
              </a:lnSpc>
              <a:spcBef>
                <a:spcPts val="540"/>
              </a:spcBef>
              <a:buNone/>
            </a:pPr>
            <a:r>
              <a:rPr lang="tr-TR" sz="1500"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3813820" y="3865106"/>
            <a:ext cx="2428875" cy="22860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3813047" y="4348417"/>
            <a:ext cx="2428875" cy="84495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3813047" y="5193376"/>
            <a:ext cx="2428875" cy="41234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3813047" y="5715000"/>
            <a:ext cx="2428875" cy="771552"/>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7165975" y="2221894"/>
            <a:ext cx="2428875" cy="274320"/>
          </a:xfrm>
        </p:spPr>
        <p:txBody>
          <a:bodyPr>
            <a:noAutofit/>
          </a:bodyPr>
          <a:lstStyle>
            <a:lvl1pPr marL="0" indent="0" algn="l" defTabSz="749808">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24"/>
              </a:spcBef>
              <a:buNone/>
            </a:pPr>
            <a:r>
              <a:rPr lang="tr-TR" sz="900"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7172325" y="2530613"/>
            <a:ext cx="2428875" cy="73303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7172325" y="3326958"/>
            <a:ext cx="2428875" cy="210899"/>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7172325" y="3552470"/>
            <a:ext cx="2428875" cy="376273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1198149047"/>
      </p:ext>
    </p:extLst>
  </p:cSld>
  <p:clrMapOvr>
    <a:masterClrMapping/>
  </p:clrMapOvr>
  <p:extLst mod="1">
    <p:ext uri="{DCECCB84-F9BA-43D5-87BE-67443E8EF086}">
      <p15:sldGuideLst xmlns:p15="http://schemas.microsoft.com/office/powerpoint/2012/main" xmlns="">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tr-TR" dirty="0"/>
              <a:t>Asıl başlık stili için tıklatın</a:t>
            </a:r>
          </a:p>
        </p:txBody>
      </p:sp>
      <p:sp>
        <p:nvSpPr>
          <p:cNvPr id="3" name="Metin Yer Tutucusu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tr-TR" smtClean="0"/>
              <a:pPr/>
              <a:t>18.06.2018</a:t>
            </a:fld>
            <a:endParaRPr lang="tr-TR" dirty="0"/>
          </a:p>
        </p:txBody>
      </p:sp>
      <p:sp>
        <p:nvSpPr>
          <p:cNvPr id="5" name="Altbilgi Yer Tutucusu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24"/>
          </p:nvPr>
        </p:nvSpPr>
        <p:spPr>
          <a:xfrm>
            <a:off x="3762797" y="445205"/>
            <a:ext cx="2751584" cy="1588251"/>
          </a:xfrm>
        </p:spPr>
        <p:txBody>
          <a:bodyPr/>
          <a:lstStyle/>
          <a:p>
            <a:pPr algn="just"/>
            <a:r>
              <a:rPr lang="tr-TR"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İSTE İş Dünyası İle </a:t>
            </a:r>
            <a:r>
              <a:rPr lang="tr-TR"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Entegrasyon(İDE)</a:t>
            </a:r>
            <a:endParaRPr lang="tr-TR"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tr-TR" dirty="0" smtClean="0">
                <a:latin typeface="Verdana" panose="020B0604030504040204" pitchFamily="34" charset="0"/>
                <a:ea typeface="Verdana" panose="020B0604030504040204" pitchFamily="34" charset="0"/>
                <a:cs typeface="Verdana" panose="020B0604030504040204" pitchFamily="34" charset="0"/>
              </a:rPr>
              <a:t>Belirli kriterleri sağlayan başarılı </a:t>
            </a:r>
            <a:r>
              <a:rPr lang="tr-TR" dirty="0" smtClean="0">
                <a:latin typeface="Verdana" panose="020B0604030504040204" pitchFamily="34" charset="0"/>
                <a:ea typeface="Verdana" panose="020B0604030504040204" pitchFamily="34" charset="0"/>
                <a:cs typeface="Verdana" panose="020B0604030504040204" pitchFamily="34" charset="0"/>
              </a:rPr>
              <a:t>öğrenciler, </a:t>
            </a:r>
            <a:r>
              <a:rPr lang="tr-TR" dirty="0">
                <a:latin typeface="Verdana" panose="020B0604030504040204" pitchFamily="34" charset="0"/>
                <a:ea typeface="Verdana" panose="020B0604030504040204" pitchFamily="34" charset="0"/>
                <a:cs typeface="Verdana" panose="020B0604030504040204" pitchFamily="34" charset="0"/>
              </a:rPr>
              <a:t>iş </a:t>
            </a:r>
            <a:r>
              <a:rPr lang="tr-TR" dirty="0" smtClean="0">
                <a:latin typeface="Verdana" panose="020B0604030504040204" pitchFamily="34" charset="0"/>
                <a:ea typeface="Verdana" panose="020B0604030504040204" pitchFamily="34" charset="0"/>
                <a:cs typeface="Verdana" panose="020B0604030504040204" pitchFamily="34" charset="0"/>
              </a:rPr>
              <a:t>dünyasına hazırlık </a:t>
            </a:r>
            <a:r>
              <a:rPr lang="tr-TR" dirty="0" smtClean="0">
                <a:latin typeface="Verdana" panose="020B0604030504040204" pitchFamily="34" charset="0"/>
                <a:ea typeface="Verdana" panose="020B0604030504040204" pitchFamily="34" charset="0"/>
                <a:cs typeface="Verdana" panose="020B0604030504040204" pitchFamily="34" charset="0"/>
              </a:rPr>
              <a:t>amacıyla </a:t>
            </a:r>
            <a:r>
              <a:rPr lang="tr-TR" dirty="0">
                <a:latin typeface="Verdana" panose="020B0604030504040204" pitchFamily="34" charset="0"/>
                <a:ea typeface="Verdana" panose="020B0604030504040204" pitchFamily="34" charset="0"/>
                <a:cs typeface="Verdana" panose="020B0604030504040204" pitchFamily="34" charset="0"/>
              </a:rPr>
              <a:t>başlatılan İDE </a:t>
            </a:r>
            <a:r>
              <a:rPr lang="tr-TR" dirty="0" smtClean="0">
                <a:latin typeface="Verdana" panose="020B0604030504040204" pitchFamily="34" charset="0"/>
                <a:ea typeface="Verdana" panose="020B0604030504040204" pitchFamily="34" charset="0"/>
                <a:cs typeface="Verdana" panose="020B0604030504040204" pitchFamily="34" charset="0"/>
              </a:rPr>
              <a:t>programı kapsamında endüstri eğitimine </a:t>
            </a:r>
            <a:r>
              <a:rPr lang="tr-TR" dirty="0" smtClean="0">
                <a:latin typeface="Verdana" panose="020B0604030504040204" pitchFamily="34" charset="0"/>
                <a:ea typeface="Verdana" panose="020B0604030504040204" pitchFamily="34" charset="0"/>
                <a:cs typeface="Verdana" panose="020B0604030504040204" pitchFamily="34" charset="0"/>
              </a:rPr>
              <a:t>gönderilmektedir.</a:t>
            </a:r>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8" name="Başlık 17"/>
          <p:cNvSpPr>
            <a:spLocks noGrp="1"/>
          </p:cNvSpPr>
          <p:nvPr>
            <p:ph type="title"/>
          </p:nvPr>
        </p:nvSpPr>
        <p:spPr>
          <a:xfrm>
            <a:off x="7045424" y="4523241"/>
            <a:ext cx="2412268" cy="390269"/>
          </a:xfrm>
        </p:spPr>
        <p:txBody>
          <a:bodyPr/>
          <a:lstStyle/>
          <a:p>
            <a:pPr lvl="0" defTabSz="914400">
              <a:lnSpc>
                <a:spcPct val="100000"/>
              </a:lnSpc>
              <a:spcBef>
                <a:spcPts val="0"/>
              </a:spcBef>
            </a:pPr>
            <a:r>
              <a:rPr lang="tr-TR" sz="1200" cap="none" dirty="0" smtClean="0">
                <a:latin typeface="Verdana"/>
                <a:ea typeface="+mn-ea"/>
                <a:cs typeface="+mn-cs"/>
              </a:rPr>
              <a:t>«</a:t>
            </a:r>
            <a:r>
              <a:rPr lang="tr-TR" sz="1200" cap="none" dirty="0" err="1" smtClean="0">
                <a:latin typeface="Verdana"/>
                <a:ea typeface="+mn-ea"/>
                <a:cs typeface="+mn-cs"/>
              </a:rPr>
              <a:t>Metalurji</a:t>
            </a:r>
            <a:r>
              <a:rPr lang="tr-TR" sz="1200" cap="none" dirty="0" smtClean="0">
                <a:latin typeface="Verdana"/>
                <a:ea typeface="+mn-ea"/>
                <a:cs typeface="+mn-cs"/>
              </a:rPr>
              <a:t> Teknikerliği» </a:t>
            </a:r>
            <a:r>
              <a:rPr lang="tr-TR" sz="1200" cap="none" dirty="0">
                <a:latin typeface="Verdana"/>
                <a:ea typeface="+mn-ea"/>
                <a:cs typeface="+mn-cs"/>
              </a:rPr>
              <a:t>nedir?</a:t>
            </a:r>
            <a:endParaRPr lang="tr-TR" sz="2800" b="1" i="0" baseline="0" dirty="0">
              <a:latin typeface="Calibri"/>
            </a:endParaRPr>
          </a:p>
        </p:txBody>
      </p:sp>
      <p:sp>
        <p:nvSpPr>
          <p:cNvPr id="32" name="Metin Yer Tutucusu 31"/>
          <p:cNvSpPr>
            <a:spLocks noGrp="1"/>
          </p:cNvSpPr>
          <p:nvPr>
            <p:ph type="body" sz="quarter" idx="23"/>
          </p:nvPr>
        </p:nvSpPr>
        <p:spPr>
          <a:xfrm>
            <a:off x="7045424" y="4913510"/>
            <a:ext cx="2637536" cy="2411653"/>
          </a:xfrm>
        </p:spPr>
        <p:txBody>
          <a:bodyPr/>
          <a:lstStyle/>
          <a:p>
            <a:pPr algn="just"/>
            <a:r>
              <a:rPr lang="tr-TR" sz="1000" i="0" dirty="0" err="1" smtClean="0">
                <a:latin typeface="Verdana" panose="020B0604030504040204" pitchFamily="34" charset="0"/>
                <a:ea typeface="Verdana" panose="020B0604030504040204" pitchFamily="34" charset="0"/>
                <a:cs typeface="Verdana" panose="020B0604030504040204" pitchFamily="34" charset="0"/>
              </a:rPr>
              <a:t>Metalurji</a:t>
            </a:r>
            <a:r>
              <a:rPr lang="tr-TR" sz="1000" i="0" dirty="0" smtClean="0">
                <a:latin typeface="Verdana" panose="020B0604030504040204" pitchFamily="34" charset="0"/>
                <a:ea typeface="Verdana" panose="020B0604030504040204" pitchFamily="34" charset="0"/>
                <a:cs typeface="Verdana" panose="020B0604030504040204" pitchFamily="34" charset="0"/>
              </a:rPr>
              <a:t> Teknikerliği; temel </a:t>
            </a:r>
            <a:r>
              <a:rPr lang="tr-TR" sz="1000" i="0" dirty="0">
                <a:latin typeface="Verdana" panose="020B0604030504040204" pitchFamily="34" charset="0"/>
                <a:ea typeface="Verdana" panose="020B0604030504040204" pitchFamily="34" charset="0"/>
                <a:cs typeface="Verdana" panose="020B0604030504040204" pitchFamily="34" charset="0"/>
              </a:rPr>
              <a:t>fizik prensipleri ve malzeme </a:t>
            </a:r>
            <a:r>
              <a:rPr lang="tr-TR" sz="1000" i="0" dirty="0" smtClean="0">
                <a:latin typeface="Verdana" panose="020B0604030504040204" pitchFamily="34" charset="0"/>
                <a:ea typeface="Verdana" panose="020B0604030504040204" pitchFamily="34" charset="0"/>
                <a:cs typeface="Verdana" panose="020B0604030504040204" pitchFamily="34" charset="0"/>
              </a:rPr>
              <a:t>teknolojilerini kullanarak, mekanik ve mekanik olmayan  sistemlerin, </a:t>
            </a:r>
            <a:r>
              <a:rPr lang="tr-TR" sz="1000" i="0" dirty="0">
                <a:latin typeface="Verdana" panose="020B0604030504040204" pitchFamily="34" charset="0"/>
                <a:ea typeface="Verdana" panose="020B0604030504040204" pitchFamily="34" charset="0"/>
                <a:cs typeface="Verdana" panose="020B0604030504040204" pitchFamily="34" charset="0"/>
              </a:rPr>
              <a:t>b</a:t>
            </a:r>
            <a:r>
              <a:rPr lang="tr-TR" sz="1000" i="0" dirty="0" smtClean="0">
                <a:latin typeface="Verdana" panose="020B0604030504040204" pitchFamily="34" charset="0"/>
                <a:ea typeface="Verdana" panose="020B0604030504040204" pitchFamily="34" charset="0"/>
                <a:cs typeface="Verdana" panose="020B0604030504040204" pitchFamily="34" charset="0"/>
              </a:rPr>
              <a:t>ilgisayar destekli çizim, tasarım</a:t>
            </a:r>
            <a:r>
              <a:rPr lang="tr-TR" sz="1000" i="0" dirty="0">
                <a:latin typeface="Verdana" panose="020B0604030504040204" pitchFamily="34" charset="0"/>
                <a:ea typeface="Verdana" panose="020B0604030504040204" pitchFamily="34" charset="0"/>
                <a:cs typeface="Verdana" panose="020B0604030504040204" pitchFamily="34" charset="0"/>
              </a:rPr>
              <a:t>, analiz, </a:t>
            </a:r>
            <a:r>
              <a:rPr lang="tr-TR" sz="1000" i="0" dirty="0" smtClean="0">
                <a:latin typeface="Verdana" panose="020B0604030504040204" pitchFamily="34" charset="0"/>
                <a:ea typeface="Verdana" panose="020B0604030504040204" pitchFamily="34" charset="0"/>
                <a:cs typeface="Verdana" panose="020B0604030504040204" pitchFamily="34" charset="0"/>
              </a:rPr>
              <a:t>imalat, </a:t>
            </a:r>
            <a:r>
              <a:rPr lang="tr-TR" sz="1000" i="0" dirty="0" err="1" smtClean="0">
                <a:latin typeface="Verdana" panose="020B0604030504040204" pitchFamily="34" charset="0"/>
                <a:ea typeface="Verdana" panose="020B0604030504040204" pitchFamily="34" charset="0"/>
                <a:cs typeface="Verdana" panose="020B0604030504040204" pitchFamily="34" charset="0"/>
              </a:rPr>
              <a:t>tahribatlı</a:t>
            </a:r>
            <a:r>
              <a:rPr lang="tr-TR" sz="1000" i="0" dirty="0" smtClean="0">
                <a:latin typeface="Verdana" panose="020B0604030504040204" pitchFamily="34" charset="0"/>
                <a:ea typeface="Verdana" panose="020B0604030504040204" pitchFamily="34" charset="0"/>
                <a:cs typeface="Verdana" panose="020B0604030504040204" pitchFamily="34" charset="0"/>
              </a:rPr>
              <a:t> ve tahribatsız kalite </a:t>
            </a:r>
            <a:r>
              <a:rPr lang="tr-TR" sz="1000" i="0" dirty="0">
                <a:latin typeface="Verdana" panose="020B0604030504040204" pitchFamily="34" charset="0"/>
                <a:ea typeface="Verdana" panose="020B0604030504040204" pitchFamily="34" charset="0"/>
                <a:cs typeface="Verdana" panose="020B0604030504040204" pitchFamily="34" charset="0"/>
              </a:rPr>
              <a:t>k</a:t>
            </a:r>
            <a:r>
              <a:rPr lang="tr-TR" sz="1000" i="0" dirty="0" smtClean="0">
                <a:latin typeface="Verdana" panose="020B0604030504040204" pitchFamily="34" charset="0"/>
                <a:ea typeface="Verdana" panose="020B0604030504040204" pitchFamily="34" charset="0"/>
                <a:cs typeface="Verdana" panose="020B0604030504040204" pitchFamily="34" charset="0"/>
              </a:rPr>
              <a:t>ontrol ile ilgili her türlü çalışmalarını yapan, fiziksel </a:t>
            </a:r>
            <a:r>
              <a:rPr lang="tr-TR" sz="1000" i="0" dirty="0">
                <a:latin typeface="Verdana" panose="020B0604030504040204" pitchFamily="34" charset="0"/>
                <a:ea typeface="Verdana" panose="020B0604030504040204" pitchFamily="34" charset="0"/>
                <a:cs typeface="Verdana" panose="020B0604030504040204" pitchFamily="34" charset="0"/>
              </a:rPr>
              <a:t>olay ve </a:t>
            </a:r>
            <a:r>
              <a:rPr lang="tr-TR" sz="1000" i="0" dirty="0" smtClean="0">
                <a:latin typeface="Verdana" panose="020B0604030504040204" pitchFamily="34" charset="0"/>
                <a:ea typeface="Verdana" panose="020B0604030504040204" pitchFamily="34" charset="0"/>
                <a:cs typeface="Verdana" panose="020B0604030504040204" pitchFamily="34" charset="0"/>
              </a:rPr>
              <a:t>durumları irdeleyerek </a:t>
            </a:r>
            <a:r>
              <a:rPr lang="tr-TR" sz="1000" i="0" dirty="0">
                <a:latin typeface="Verdana" panose="020B0604030504040204" pitchFamily="34" charset="0"/>
                <a:ea typeface="Verdana" panose="020B0604030504040204" pitchFamily="34" charset="0"/>
                <a:cs typeface="Verdana" panose="020B0604030504040204" pitchFamily="34" charset="0"/>
              </a:rPr>
              <a:t>problemlere </a:t>
            </a:r>
            <a:r>
              <a:rPr lang="tr-TR" sz="1000" i="0" dirty="0" smtClean="0">
                <a:latin typeface="Verdana" panose="020B0604030504040204" pitchFamily="34" charset="0"/>
                <a:ea typeface="Verdana" panose="020B0604030504040204" pitchFamily="34" charset="0"/>
                <a:cs typeface="Verdana" panose="020B0604030504040204" pitchFamily="34" charset="0"/>
              </a:rPr>
              <a:t> </a:t>
            </a:r>
            <a:r>
              <a:rPr lang="tr-TR" sz="1000" i="0" dirty="0">
                <a:latin typeface="Verdana" panose="020B0604030504040204" pitchFamily="34" charset="0"/>
                <a:ea typeface="Verdana" panose="020B0604030504040204" pitchFamily="34" charset="0"/>
                <a:cs typeface="Verdana" panose="020B0604030504040204" pitchFamily="34" charset="0"/>
              </a:rPr>
              <a:t>çözümler sunabilen </a:t>
            </a:r>
            <a:r>
              <a:rPr lang="tr-TR" sz="1000" i="0" dirty="0" smtClean="0">
                <a:latin typeface="Verdana" panose="020B0604030504040204" pitchFamily="34" charset="0"/>
                <a:ea typeface="Verdana" panose="020B0604030504040204" pitchFamily="34" charset="0"/>
                <a:cs typeface="Verdana" panose="020B0604030504040204" pitchFamily="34" charset="0"/>
              </a:rPr>
              <a:t>bir meslek dalıdır.</a:t>
            </a:r>
            <a:endParaRPr lang="tr-TR" sz="1000" i="0" dirty="0">
              <a:latin typeface="Verdana" panose="020B0604030504040204" pitchFamily="34" charset="0"/>
              <a:ea typeface="Verdana" panose="020B0604030504040204" pitchFamily="34" charset="0"/>
              <a:cs typeface="Verdana" panose="020B0604030504040204" pitchFamily="34" charset="0"/>
            </a:endParaRPr>
          </a:p>
          <a:p>
            <a:pPr algn="just"/>
            <a:r>
              <a:rPr lang="tr-TR" sz="1000" i="0" dirty="0">
                <a:latin typeface="Verdana" panose="020B0604030504040204" pitchFamily="34" charset="0"/>
                <a:ea typeface="Verdana" panose="020B0604030504040204" pitchFamily="34" charset="0"/>
                <a:cs typeface="Verdana" panose="020B0604030504040204" pitchFamily="34" charset="0"/>
              </a:rPr>
              <a:t> </a:t>
            </a:r>
          </a:p>
        </p:txBody>
      </p:sp>
      <p:sp>
        <p:nvSpPr>
          <p:cNvPr id="19" name="Metin Yer Tutucusu 3"/>
          <p:cNvSpPr txBox="1">
            <a:spLocks/>
          </p:cNvSpPr>
          <p:nvPr/>
        </p:nvSpPr>
        <p:spPr>
          <a:xfrm>
            <a:off x="7045424" y="1077888"/>
            <a:ext cx="2678326" cy="936104"/>
          </a:xfrm>
          <a:prstGeom prst="rect">
            <a:avLst/>
          </a:prstGeom>
        </p:spPr>
        <p:txBody>
          <a:bodyPr vert="horz" lIns="0" tIns="0" rIns="0" bIns="0" rtlCol="0" anchor="ctr">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1100"/>
              </a:spcBef>
            </a:pPr>
            <a:r>
              <a:rPr lang="tr-TR" sz="2200" dirty="0" smtClean="0">
                <a:latin typeface="Verdana"/>
              </a:rPr>
              <a:t>METALURJİ PROGRAMI</a:t>
            </a:r>
            <a:endParaRPr lang="tr-TR" sz="2200" dirty="0">
              <a:latin typeface="Verdana"/>
            </a:endParaRP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378" y="297746"/>
            <a:ext cx="2703582" cy="649225"/>
          </a:xfrm>
          <a:prstGeom prst="rect">
            <a:avLst/>
          </a:prstGeom>
        </p:spPr>
      </p:pic>
      <p:sp>
        <p:nvSpPr>
          <p:cNvPr id="16" name="Akış Çizelgesi: İşlem 15"/>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C00000"/>
              </a:solidFill>
            </a:endParaRPr>
          </a:p>
        </p:txBody>
      </p:sp>
      <p:pic>
        <p:nvPicPr>
          <p:cNvPr id="6" name="Resim 5">
            <a:extLst>
              <a:ext uri="{FF2B5EF4-FFF2-40B4-BE49-F238E27FC236}">
                <a16:creationId xmlns:a16="http://schemas.microsoft.com/office/drawing/2014/main" xmlns="" id="{B981E8FB-EBBD-42B4-91ED-CF17EBFF52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8" b="26806"/>
          <a:stretch/>
        </p:blipFill>
        <p:spPr>
          <a:xfrm>
            <a:off x="3905436" y="5190812"/>
            <a:ext cx="2751584" cy="2024953"/>
          </a:xfrm>
          <a:prstGeom prst="rect">
            <a:avLst/>
          </a:prstGeom>
        </p:spPr>
      </p:pic>
      <p:sp>
        <p:nvSpPr>
          <p:cNvPr id="15" name="Metin Yer Tutucusu 64">
            <a:extLst>
              <a:ext uri="{FF2B5EF4-FFF2-40B4-BE49-F238E27FC236}">
                <a16:creationId xmlns:a16="http://schemas.microsoft.com/office/drawing/2014/main" xmlns="" id="{6ABEA8EF-765A-434B-8A85-92FA89CBFFAA}"/>
              </a:ext>
            </a:extLst>
          </p:cNvPr>
          <p:cNvSpPr txBox="1">
            <a:spLocks/>
          </p:cNvSpPr>
          <p:nvPr/>
        </p:nvSpPr>
        <p:spPr>
          <a:xfrm>
            <a:off x="368893" y="2791341"/>
            <a:ext cx="2907267" cy="2168263"/>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lgn="just">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Döküm Atölyesi</a:t>
            </a:r>
            <a:endParaRPr lang="tr-TR"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dirty="0">
                <a:latin typeface="Verdana" panose="020B0604030504040204" pitchFamily="34" charset="0"/>
                <a:ea typeface="Verdana" panose="020B0604030504040204" pitchFamily="34" charset="0"/>
                <a:cs typeface="Verdana" panose="020B0604030504040204" pitchFamily="34" charset="0"/>
              </a:rPr>
              <a:t>Metalografi </a:t>
            </a:r>
            <a:r>
              <a:rPr lang="tr-TR" dirty="0" err="1" smtClean="0">
                <a:latin typeface="Verdana" panose="020B0604030504040204" pitchFamily="34" charset="0"/>
                <a:ea typeface="Verdana" panose="020B0604030504040204" pitchFamily="34" charset="0"/>
                <a:cs typeface="Verdana" panose="020B0604030504040204" pitchFamily="34" charset="0"/>
              </a:rPr>
              <a:t>Labaratuvarı</a:t>
            </a:r>
            <a:endParaRPr lang="tr-TR"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dirty="0">
                <a:latin typeface="Verdana" panose="020B0604030504040204" pitchFamily="34" charset="0"/>
                <a:ea typeface="Verdana" panose="020B0604030504040204" pitchFamily="34" charset="0"/>
                <a:cs typeface="Verdana" panose="020B0604030504040204" pitchFamily="34" charset="0"/>
              </a:rPr>
              <a:t>Malzeme ve Isıl İşlem </a:t>
            </a:r>
            <a:r>
              <a:rPr lang="tr-TR" dirty="0" err="1" smtClean="0">
                <a:latin typeface="Verdana" panose="020B0604030504040204" pitchFamily="34" charset="0"/>
                <a:ea typeface="Verdana" panose="020B0604030504040204" pitchFamily="34" charset="0"/>
                <a:cs typeface="Verdana" panose="020B0604030504040204" pitchFamily="34" charset="0"/>
              </a:rPr>
              <a:t>Labaratuvarı</a:t>
            </a:r>
            <a:endParaRPr lang="tr-TR"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dirty="0">
                <a:latin typeface="Verdana" panose="020B0604030504040204" pitchFamily="34" charset="0"/>
                <a:ea typeface="Verdana" panose="020B0604030504040204" pitchFamily="34" charset="0"/>
                <a:cs typeface="Verdana" panose="020B0604030504040204" pitchFamily="34" charset="0"/>
              </a:rPr>
              <a:t>Bilgisayar Destekli Tasarım </a:t>
            </a:r>
            <a:r>
              <a:rPr lang="tr-TR" dirty="0" smtClean="0">
                <a:latin typeface="Verdana" panose="020B0604030504040204" pitchFamily="34" charset="0"/>
                <a:ea typeface="Verdana" panose="020B0604030504040204" pitchFamily="34" charset="0"/>
                <a:cs typeface="Verdana" panose="020B0604030504040204" pitchFamily="34" charset="0"/>
              </a:rPr>
              <a:t>(AUTOCAD ve SOLİDWORKS) </a:t>
            </a:r>
            <a:r>
              <a:rPr lang="tr-TR" dirty="0">
                <a:latin typeface="Verdana" panose="020B0604030504040204" pitchFamily="34" charset="0"/>
                <a:ea typeface="Verdana" panose="020B0604030504040204" pitchFamily="34" charset="0"/>
                <a:cs typeface="Verdana" panose="020B0604030504040204" pitchFamily="34" charset="0"/>
              </a:rPr>
              <a:t>Laboratuvarı</a:t>
            </a:r>
          </a:p>
          <a:p>
            <a:pPr marL="171450" indent="-171450" algn="just">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Kaynak Atölyesi (TİG, MİG, MAG, Direnç, Ark ve </a:t>
            </a:r>
            <a:r>
              <a:rPr lang="tr-TR" dirty="0" err="1" smtClean="0">
                <a:latin typeface="Verdana" panose="020B0604030504040204" pitchFamily="34" charset="0"/>
                <a:ea typeface="Verdana" panose="020B0604030504040204" pitchFamily="34" charset="0"/>
                <a:cs typeface="Verdana" panose="020B0604030504040204" pitchFamily="34" charset="0"/>
              </a:rPr>
              <a:t>Oksi</a:t>
            </a:r>
            <a:r>
              <a:rPr lang="tr-TR" dirty="0" smtClean="0">
                <a:latin typeface="Verdana" panose="020B0604030504040204" pitchFamily="34" charset="0"/>
                <a:ea typeface="Verdana" panose="020B0604030504040204" pitchFamily="34" charset="0"/>
                <a:cs typeface="Verdana" panose="020B0604030504040204" pitchFamily="34" charset="0"/>
              </a:rPr>
              <a:t>-Asetilen Kaynak Makineleri)</a:t>
            </a:r>
            <a:endParaRPr lang="tr-TR"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Kum </a:t>
            </a:r>
            <a:r>
              <a:rPr lang="tr-TR" dirty="0" err="1" smtClean="0">
                <a:latin typeface="Verdana" panose="020B0604030504040204" pitchFamily="34" charset="0"/>
                <a:ea typeface="Verdana" panose="020B0604030504040204" pitchFamily="34" charset="0"/>
                <a:cs typeface="Verdana" panose="020B0604030504040204" pitchFamily="34" charset="0"/>
              </a:rPr>
              <a:t>Labaratuvarı</a:t>
            </a:r>
            <a:endParaRPr lang="tr-TR" dirty="0" smtClean="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dirty="0" err="1" smtClean="0">
                <a:latin typeface="Verdana" panose="020B0604030504040204" pitchFamily="34" charset="0"/>
                <a:ea typeface="Verdana" panose="020B0604030504040204" pitchFamily="34" charset="0"/>
                <a:cs typeface="Verdana" panose="020B0604030504040204" pitchFamily="34" charset="0"/>
              </a:rPr>
              <a:t>Tahribatlı</a:t>
            </a:r>
            <a:r>
              <a:rPr lang="tr-TR" dirty="0" smtClean="0">
                <a:latin typeface="Verdana" panose="020B0604030504040204" pitchFamily="34" charset="0"/>
                <a:ea typeface="Verdana" panose="020B0604030504040204" pitchFamily="34" charset="0"/>
                <a:cs typeface="Verdana" panose="020B0604030504040204" pitchFamily="34" charset="0"/>
              </a:rPr>
              <a:t> ve Tahribatsız  Malzeme Muayene </a:t>
            </a:r>
            <a:r>
              <a:rPr lang="tr-TR" dirty="0" err="1" smtClean="0">
                <a:latin typeface="Verdana" panose="020B0604030504040204" pitchFamily="34" charset="0"/>
                <a:ea typeface="Verdana" panose="020B0604030504040204" pitchFamily="34" charset="0"/>
                <a:cs typeface="Verdana" panose="020B0604030504040204" pitchFamily="34" charset="0"/>
              </a:rPr>
              <a:t>Labaratuvarı</a:t>
            </a: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4" name="Metin kutusu 13">
            <a:extLst>
              <a:ext uri="{FF2B5EF4-FFF2-40B4-BE49-F238E27FC236}">
                <a16:creationId xmlns:a16="http://schemas.microsoft.com/office/drawing/2014/main" xmlns="" id="{DA4966A8-A73F-44DC-BB50-C0D61008FC8A}"/>
              </a:ext>
            </a:extLst>
          </p:cNvPr>
          <p:cNvSpPr txBox="1"/>
          <p:nvPr/>
        </p:nvSpPr>
        <p:spPr>
          <a:xfrm>
            <a:off x="368893" y="2441905"/>
            <a:ext cx="2808312" cy="261610"/>
          </a:xfrm>
          <a:prstGeom prst="rect">
            <a:avLst/>
          </a:prstGeom>
          <a:noFill/>
        </p:spPr>
        <p:txBody>
          <a:bodyPr wrap="square" rtlCol="0">
            <a:spAutoFit/>
          </a:bodyPr>
          <a:lstStyle/>
          <a:p>
            <a:r>
              <a:rPr lang="tr-TR"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Labaratuvar</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İmkanları</a:t>
            </a:r>
          </a:p>
        </p:txBody>
      </p:sp>
      <p:sp>
        <p:nvSpPr>
          <p:cNvPr id="9" name="Dikdörtgen 8">
            <a:extLst>
              <a:ext uri="{FF2B5EF4-FFF2-40B4-BE49-F238E27FC236}">
                <a16:creationId xmlns:a16="http://schemas.microsoft.com/office/drawing/2014/main" xmlns="" id="{6CC0873D-DB8C-4A6E-99AA-5B1450601860}"/>
              </a:ext>
            </a:extLst>
          </p:cNvPr>
          <p:cNvSpPr/>
          <p:nvPr/>
        </p:nvSpPr>
        <p:spPr>
          <a:xfrm>
            <a:off x="3759693" y="3598168"/>
            <a:ext cx="2838836" cy="1361436"/>
          </a:xfrm>
          <a:prstGeom prst="rect">
            <a:avLst/>
          </a:prstGeom>
        </p:spPr>
        <p:txBody>
          <a:bodyPr vert="horz" lIns="0" tIns="0" rIns="0" bIns="0" rtlCol="0">
            <a:noAutofit/>
          </a:bodyPr>
          <a:lstStyle/>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İskenderun Teknik Üniversitesi </a:t>
            </a:r>
            <a:endParaRPr lang="tr-TR" sz="1000" dirty="0" smtClean="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00" dirty="0" smtClean="0">
                <a:latin typeface="Verdana" panose="020B0604030504040204" pitchFamily="34" charset="0"/>
                <a:ea typeface="Verdana" panose="020B0604030504040204" pitchFamily="34" charset="0"/>
              </a:rPr>
              <a:t>İskenderun Meslek Yüksekokulu</a:t>
            </a:r>
          </a:p>
          <a:p>
            <a:pPr algn="ctr" defTabSz="749808">
              <a:lnSpc>
                <a:spcPct val="120000"/>
              </a:lnSpc>
              <a:spcBef>
                <a:spcPts val="360"/>
              </a:spcBef>
            </a:pPr>
            <a:r>
              <a:rPr lang="tr-TR" sz="1000" dirty="0" err="1" smtClean="0">
                <a:latin typeface="Verdana" panose="020B0604030504040204" pitchFamily="34" charset="0"/>
                <a:ea typeface="Verdana" panose="020B0604030504040204" pitchFamily="34" charset="0"/>
              </a:rPr>
              <a:t>Metalurji</a:t>
            </a:r>
            <a:r>
              <a:rPr lang="tr-TR" sz="1000" dirty="0" smtClean="0">
                <a:latin typeface="Verdana" panose="020B0604030504040204" pitchFamily="34" charset="0"/>
                <a:ea typeface="Verdana" panose="020B0604030504040204" pitchFamily="34" charset="0"/>
              </a:rPr>
              <a:t> Programı </a:t>
            </a:r>
          </a:p>
          <a:p>
            <a:pPr algn="ctr" defTabSz="749808">
              <a:lnSpc>
                <a:spcPct val="120000"/>
              </a:lnSpc>
              <a:spcBef>
                <a:spcPts val="360"/>
              </a:spcBef>
            </a:pPr>
            <a:r>
              <a:rPr lang="tr-TR" sz="1000" dirty="0" smtClean="0">
                <a:latin typeface="Verdana" panose="020B0604030504040204" pitchFamily="34" charset="0"/>
                <a:ea typeface="Verdana" panose="020B0604030504040204" pitchFamily="34" charset="0"/>
              </a:rPr>
              <a:t>31200 </a:t>
            </a:r>
            <a:r>
              <a:rPr lang="tr-TR" sz="1000" dirty="0">
                <a:latin typeface="Verdana" panose="020B0604030504040204" pitchFamily="34" charset="0"/>
                <a:ea typeface="Verdana" panose="020B0604030504040204" pitchFamily="34" charset="0"/>
              </a:rPr>
              <a:t>İskenderun, HATAY</a:t>
            </a:r>
          </a:p>
          <a:p>
            <a:pPr algn="ctr" defTabSz="749808">
              <a:lnSpc>
                <a:spcPct val="120000"/>
              </a:lnSpc>
              <a:spcBef>
                <a:spcPts val="360"/>
              </a:spcBef>
            </a:pPr>
            <a:r>
              <a:rPr lang="tr-TR" sz="1000" dirty="0">
                <a:latin typeface="Verdana" panose="020B0604030504040204" pitchFamily="34" charset="0"/>
                <a:ea typeface="Verdana" panose="020B0604030504040204" pitchFamily="34" charset="0"/>
              </a:rPr>
              <a:t>+90 326 </a:t>
            </a:r>
            <a:r>
              <a:rPr lang="tr-TR" sz="1000" dirty="0" smtClean="0">
                <a:latin typeface="Verdana" panose="020B0604030504040204" pitchFamily="34" charset="0"/>
                <a:ea typeface="Verdana" panose="020B0604030504040204" pitchFamily="34" charset="0"/>
              </a:rPr>
              <a:t>618 2931- 6082</a:t>
            </a:r>
            <a:endParaRPr lang="tr-TR" sz="1000" dirty="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00" dirty="0" smtClean="0">
                <a:latin typeface="Verdana" panose="020B0604030504040204" pitchFamily="34" charset="0"/>
                <a:ea typeface="Verdana" panose="020B0604030504040204" pitchFamily="34" charset="0"/>
              </a:rPr>
              <a:t>www.iste.edu.tr/imyo</a:t>
            </a:r>
            <a:endParaRPr lang="tr-TR" sz="1000" dirty="0">
              <a:latin typeface="Verdana" panose="020B0604030504040204" pitchFamily="34" charset="0"/>
              <a:ea typeface="Verdana" panose="020B0604030504040204" pitchFamily="34" charset="0"/>
            </a:endParaRPr>
          </a:p>
          <a:p>
            <a:pPr algn="ctr" defTabSz="749808">
              <a:lnSpc>
                <a:spcPct val="120000"/>
              </a:lnSpc>
              <a:spcBef>
                <a:spcPts val="360"/>
              </a:spcBef>
            </a:pPr>
            <a:endParaRPr lang="tr-TR" sz="1000" dirty="0">
              <a:latin typeface="Verdana" panose="020B0604030504040204" pitchFamily="34" charset="0"/>
              <a:ea typeface="Verdana" panose="020B0604030504040204" pitchFamily="34" charset="0"/>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6734" t="14972" b="13356"/>
          <a:stretch/>
        </p:blipFill>
        <p:spPr bwMode="auto">
          <a:xfrm>
            <a:off x="6888002" y="2167763"/>
            <a:ext cx="2794958" cy="180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78" y="297746"/>
            <a:ext cx="2738220" cy="200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569" y="5080769"/>
            <a:ext cx="1645706" cy="218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7041" y="5054338"/>
            <a:ext cx="1662652" cy="221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75927" y="1874581"/>
            <a:ext cx="2232767" cy="16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22505" y="300640"/>
            <a:ext cx="2616165" cy="646331"/>
          </a:xfrm>
          <a:prstGeom prst="rect">
            <a:avLst/>
          </a:prstGeom>
          <a:noFill/>
        </p:spPr>
        <p:txBody>
          <a:bodyPr wrap="none" rtlCol="0">
            <a:spAutoFit/>
          </a:bodyPr>
          <a:lstStyle/>
          <a:p>
            <a:r>
              <a:rPr lang="tr-TR" dirty="0" smtClean="0"/>
              <a:t>Bilgisayar Destekli Çizim</a:t>
            </a:r>
          </a:p>
          <a:p>
            <a:r>
              <a:rPr lang="tr-TR" dirty="0" smtClean="0"/>
              <a:t>Laboratuvarı</a:t>
            </a:r>
            <a:endParaRPr lang="tr-TR" dirty="0"/>
          </a:p>
        </p:txBody>
      </p:sp>
      <p:sp>
        <p:nvSpPr>
          <p:cNvPr id="4" name="Metin kutusu 3"/>
          <p:cNvSpPr txBox="1"/>
          <p:nvPr/>
        </p:nvSpPr>
        <p:spPr>
          <a:xfrm>
            <a:off x="2149060" y="5048685"/>
            <a:ext cx="1503938" cy="369332"/>
          </a:xfrm>
          <a:prstGeom prst="rect">
            <a:avLst/>
          </a:prstGeom>
          <a:noFill/>
        </p:spPr>
        <p:txBody>
          <a:bodyPr wrap="none" rtlCol="0">
            <a:spAutoFit/>
          </a:bodyPr>
          <a:lstStyle/>
          <a:p>
            <a:r>
              <a:rPr lang="tr-TR" dirty="0" smtClean="0"/>
              <a:t>Sertlik Ölçme</a:t>
            </a:r>
            <a:endParaRPr lang="tr-TR" dirty="0"/>
          </a:p>
        </p:txBody>
      </p:sp>
      <p:sp>
        <p:nvSpPr>
          <p:cNvPr id="7" name="Metin kutusu 6"/>
          <p:cNvSpPr txBox="1"/>
          <p:nvPr/>
        </p:nvSpPr>
        <p:spPr>
          <a:xfrm>
            <a:off x="392879" y="5080769"/>
            <a:ext cx="1505540" cy="369332"/>
          </a:xfrm>
          <a:prstGeom prst="rect">
            <a:avLst/>
          </a:prstGeom>
          <a:noFill/>
        </p:spPr>
        <p:txBody>
          <a:bodyPr wrap="none" rtlCol="0">
            <a:spAutoFit/>
          </a:bodyPr>
          <a:lstStyle/>
          <a:p>
            <a:r>
              <a:rPr lang="tr-TR" dirty="0" smtClean="0"/>
              <a:t>Çekme Cihazı</a:t>
            </a:r>
            <a:endParaRPr lang="tr-TR" dirty="0"/>
          </a:p>
        </p:txBody>
      </p:sp>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quarter" idx="14"/>
          </p:nvPr>
        </p:nvSpPr>
        <p:spPr>
          <a:xfrm>
            <a:off x="267196" y="670835"/>
            <a:ext cx="2730916" cy="6877344"/>
          </a:xfrm>
        </p:spPr>
        <p:txBody>
          <a:bodyPr/>
          <a:lstStyle/>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Demir ve Çelik</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Dökümhane</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Kalite Kontrol</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Çelik Konstrüksiyon</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Plastik</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Cam ve seramik</a:t>
            </a: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Kaynak</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050" b="0" dirty="0">
              <a:latin typeface="Verdana" panose="020B0604030504040204" pitchFamily="34" charset="0"/>
              <a:ea typeface="Verdana" panose="020B0604030504040204" pitchFamily="34" charset="0"/>
              <a:cs typeface="Verdana" panose="020B0604030504040204" pitchFamily="34" charset="0"/>
            </a:endParaRPr>
          </a:p>
          <a:p>
            <a:pPr algn="just"/>
            <a:endParaRPr lang="tr-TR" sz="1100" dirty="0">
              <a:solidFill>
                <a:schemeClr val="accent2">
                  <a:lumMod val="75000"/>
                </a:schemeClr>
              </a:solidFill>
              <a:latin typeface="Verdana" panose="020B0604030504040204" pitchFamily="34" charset="0"/>
              <a:ea typeface="Verdana" panose="020B0604030504040204" pitchFamily="34" charset="0"/>
            </a:endParaRPr>
          </a:p>
          <a:p>
            <a:pPr algn="just"/>
            <a:endParaRPr lang="tr-TR" sz="1100" dirty="0">
              <a:solidFill>
                <a:schemeClr val="accent2">
                  <a:lumMod val="75000"/>
                </a:schemeClr>
              </a:solidFill>
              <a:latin typeface="Verdana" panose="020B0604030504040204" pitchFamily="34" charset="0"/>
              <a:ea typeface="Verdana" panose="020B0604030504040204" pitchFamily="34" charset="0"/>
            </a:endParaRPr>
          </a:p>
          <a:p>
            <a:pPr algn="just"/>
            <a:r>
              <a:rPr lang="tr-TR" sz="1100" dirty="0" err="1" smtClean="0">
                <a:solidFill>
                  <a:schemeClr val="accent2">
                    <a:lumMod val="75000"/>
                  </a:schemeClr>
                </a:solidFill>
                <a:latin typeface="Verdana" panose="020B0604030504040204" pitchFamily="34" charset="0"/>
                <a:ea typeface="Verdana" panose="020B0604030504040204" pitchFamily="34" charset="0"/>
              </a:rPr>
              <a:t>Metalurji</a:t>
            </a:r>
            <a:r>
              <a:rPr lang="tr-TR" sz="1100" dirty="0" smtClean="0">
                <a:solidFill>
                  <a:schemeClr val="accent2">
                    <a:lumMod val="75000"/>
                  </a:schemeClr>
                </a:solidFill>
                <a:latin typeface="Verdana" panose="020B0604030504040204" pitchFamily="34" charset="0"/>
                <a:ea typeface="Verdana" panose="020B0604030504040204" pitchFamily="34" charset="0"/>
              </a:rPr>
              <a:t> Teknikerinin Çalışma </a:t>
            </a:r>
            <a:r>
              <a:rPr lang="tr-TR" sz="1100" dirty="0">
                <a:solidFill>
                  <a:schemeClr val="accent2">
                    <a:lumMod val="75000"/>
                  </a:schemeClr>
                </a:solidFill>
                <a:latin typeface="Verdana" panose="020B0604030504040204" pitchFamily="34" charset="0"/>
                <a:ea typeface="Verdana" panose="020B0604030504040204" pitchFamily="34" charset="0"/>
              </a:rPr>
              <a:t>Pozisyonları Nelerdir?</a:t>
            </a: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Ar-Ge  Teknikeri</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Bilgisayarlı Çizim Teknikeri</a:t>
            </a: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cs typeface="Verdana" panose="020B0604030504040204" pitchFamily="34" charset="0"/>
              </a:rPr>
              <a:t>Planlama Teknikeri</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a:latin typeface="Verdana" panose="020B0604030504040204" pitchFamily="34" charset="0"/>
                <a:ea typeface="Verdana" panose="020B0604030504040204" pitchFamily="34" charset="0"/>
                <a:cs typeface="Verdana" panose="020B0604030504040204" pitchFamily="34" charset="0"/>
              </a:rPr>
              <a:t>İmalattan </a:t>
            </a:r>
            <a:r>
              <a:rPr lang="tr-TR" sz="1050" b="0" dirty="0" smtClean="0">
                <a:latin typeface="Verdana" panose="020B0604030504040204" pitchFamily="34" charset="0"/>
                <a:ea typeface="Verdana" panose="020B0604030504040204" pitchFamily="34" charset="0"/>
                <a:cs typeface="Verdana" panose="020B0604030504040204" pitchFamily="34" charset="0"/>
              </a:rPr>
              <a:t>sorumlu Tekniker</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ü"/>
            </a:pPr>
            <a:r>
              <a:rPr lang="tr-TR" sz="1050" b="0" dirty="0">
                <a:latin typeface="Verdana" panose="020B0604030504040204" pitchFamily="34" charset="0"/>
                <a:ea typeface="Verdana" panose="020B0604030504040204" pitchFamily="34" charset="0"/>
                <a:cs typeface="Verdana" panose="020B0604030504040204" pitchFamily="34" charset="0"/>
              </a:rPr>
              <a:t>Kalite </a:t>
            </a:r>
            <a:r>
              <a:rPr lang="tr-TR" sz="1050" b="0" dirty="0" smtClean="0">
                <a:latin typeface="Verdana" panose="020B0604030504040204" pitchFamily="34" charset="0"/>
                <a:ea typeface="Verdana" panose="020B0604030504040204" pitchFamily="34" charset="0"/>
                <a:cs typeface="Verdana" panose="020B0604030504040204" pitchFamily="34" charset="0"/>
              </a:rPr>
              <a:t>kontrol Teknikeri</a:t>
            </a:r>
            <a:endParaRPr lang="tr-TR" sz="1050" b="0"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İşletme Teknikeri</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Satın alma Teknikeri</a:t>
            </a:r>
            <a:endParaRPr lang="tr-TR" sz="1050" b="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Depo Teknikeri</a:t>
            </a:r>
          </a:p>
          <a:p>
            <a:pPr marL="171450" indent="-171450" algn="just">
              <a:buFont typeface="Wingdings" panose="05000000000000000000" pitchFamily="2" charset="2"/>
              <a:buChar char="ü"/>
            </a:pPr>
            <a:r>
              <a:rPr lang="tr-TR" sz="1050" b="0" dirty="0" smtClean="0">
                <a:latin typeface="Verdana" panose="020B0604030504040204" pitchFamily="34" charset="0"/>
                <a:ea typeface="Verdana" panose="020B0604030504040204" pitchFamily="34" charset="0"/>
              </a:rPr>
              <a:t>Döküm Teknikeri</a:t>
            </a:r>
            <a:endParaRPr lang="tr-TR" sz="1050" b="0" dirty="0">
              <a:latin typeface="Verdana" panose="020B0604030504040204" pitchFamily="34" charset="0"/>
              <a:ea typeface="Verdana" panose="020B0604030504040204" pitchFamily="34" charset="0"/>
            </a:endParaRPr>
          </a:p>
        </p:txBody>
      </p:sp>
      <p:sp>
        <p:nvSpPr>
          <p:cNvPr id="9" name="Metin Yer Tutucusu 8"/>
          <p:cNvSpPr>
            <a:spLocks noGrp="1"/>
          </p:cNvSpPr>
          <p:nvPr>
            <p:ph type="body" sz="quarter" idx="18"/>
          </p:nvPr>
        </p:nvSpPr>
        <p:spPr>
          <a:xfrm>
            <a:off x="3709231" y="338298"/>
            <a:ext cx="2808312" cy="1373235"/>
          </a:xfrm>
        </p:spPr>
        <p:txBody>
          <a:bodyPr/>
          <a:lstStyle/>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algn="just" defTabSz="749808">
              <a:lnSpc>
                <a:spcPct val="120000"/>
              </a:lnSpc>
              <a:spcBef>
                <a:spcPts val="360"/>
              </a:spcBef>
            </a:pPr>
            <a:endParaRPr lang="tr-TR" sz="1050" b="0" i="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Metin Yer Tutucusu 10"/>
          <p:cNvSpPr>
            <a:spLocks noGrp="1"/>
          </p:cNvSpPr>
          <p:nvPr>
            <p:ph type="body" sz="quarter" idx="23"/>
          </p:nvPr>
        </p:nvSpPr>
        <p:spPr>
          <a:xfrm>
            <a:off x="7261448" y="3036132"/>
            <a:ext cx="2520280" cy="3168352"/>
          </a:xfrm>
        </p:spPr>
        <p:txBody>
          <a:bodyPr/>
          <a:lstStyle/>
          <a:p>
            <a:pPr>
              <a:lnSpc>
                <a:spcPct val="100000"/>
              </a:lnSpc>
            </a:pPr>
            <a:r>
              <a:rPr lang="tr-TR" sz="105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rPr>
              <a:t> </a:t>
            </a:r>
            <a:endParaRPr lang="tr-TR" sz="1050" i="1" baseline="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Metin Yer Tutucusu 11"/>
          <p:cNvSpPr>
            <a:spLocks noGrp="1"/>
          </p:cNvSpPr>
          <p:nvPr>
            <p:ph type="body" sz="quarter" idx="24"/>
          </p:nvPr>
        </p:nvSpPr>
        <p:spPr>
          <a:xfrm>
            <a:off x="3807443" y="319790"/>
            <a:ext cx="2952619" cy="3541044"/>
          </a:xfrm>
        </p:spPr>
        <p:txBody>
          <a:bodyPr/>
          <a:lstStyle/>
          <a:p>
            <a:pPr algn="just"/>
            <a:r>
              <a:rPr lang="tr-TR" sz="1050" dirty="0">
                <a:latin typeface="Verdana" panose="020B0604030504040204" pitchFamily="34" charset="0"/>
                <a:ea typeface="Verdana" panose="020B0604030504040204" pitchFamily="34" charset="0"/>
                <a:cs typeface="Verdana" panose="020B0604030504040204" pitchFamily="34" charset="0"/>
              </a:rPr>
              <a:t>    </a:t>
            </a: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400" b="0" i="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267196" y="232634"/>
            <a:ext cx="2808312" cy="430887"/>
          </a:xfrm>
          <a:prstGeom prst="rect">
            <a:avLst/>
          </a:prstGeom>
          <a:noFill/>
        </p:spPr>
        <p:txBody>
          <a:bodyPr wrap="square" rtlCol="0">
            <a:spAutoFit/>
          </a:bodyPr>
          <a:lstStyle/>
          <a:p>
            <a:r>
              <a:rPr lang="tr-TR" sz="1100" b="1" dirty="0" err="1"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Metalurji</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Teknikerlerinin </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Çalışabileceği </a:t>
            </a:r>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Sektörler </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nelerdir?</a:t>
            </a:r>
          </a:p>
        </p:txBody>
      </p:sp>
      <p:sp>
        <p:nvSpPr>
          <p:cNvPr id="2" name="Akış Çizelgesi: İşlem 1"/>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6" name="Metin Yer Tutucusu 5">
            <a:extLst>
              <a:ext uri="{FF2B5EF4-FFF2-40B4-BE49-F238E27FC236}">
                <a16:creationId xmlns:a16="http://schemas.microsoft.com/office/drawing/2014/main" xmlns="" id="{A6C93300-F279-4783-9BFE-06AFDF366051}"/>
              </a:ext>
            </a:extLst>
          </p:cNvPr>
          <p:cNvSpPr>
            <a:spLocks noGrp="1"/>
          </p:cNvSpPr>
          <p:nvPr>
            <p:ph type="body" sz="quarter" idx="29"/>
          </p:nvPr>
        </p:nvSpPr>
        <p:spPr>
          <a:xfrm>
            <a:off x="7174795" y="1923826"/>
            <a:ext cx="2390910" cy="5622220"/>
          </a:xfrm>
        </p:spPr>
        <p:txBody>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rPr>
              <a:t>Neden İSTE </a:t>
            </a:r>
            <a:r>
              <a:rPr lang="tr-TR" sz="1100" b="1" dirty="0" err="1" smtClean="0">
                <a:solidFill>
                  <a:schemeClr val="accent2">
                    <a:lumMod val="75000"/>
                  </a:schemeClr>
                </a:solidFill>
                <a:latin typeface="Verdana" panose="020B0604030504040204" pitchFamily="34" charset="0"/>
                <a:ea typeface="Verdana" panose="020B0604030504040204" pitchFamily="34" charset="0"/>
              </a:rPr>
              <a:t>Metalurji</a:t>
            </a:r>
            <a:r>
              <a:rPr lang="tr-TR" sz="1100" b="1" dirty="0" smtClean="0">
                <a:solidFill>
                  <a:schemeClr val="accent2">
                    <a:lumMod val="75000"/>
                  </a:schemeClr>
                </a:solidFill>
                <a:latin typeface="Verdana" panose="020B0604030504040204" pitchFamily="34" charset="0"/>
                <a:ea typeface="Verdana" panose="020B0604030504040204" pitchFamily="34" charset="0"/>
              </a:rPr>
              <a:t> Teknikerliği Programı?</a:t>
            </a:r>
            <a:endParaRPr lang="tr-TR" sz="1100" b="1" dirty="0">
              <a:solidFill>
                <a:schemeClr val="accent2">
                  <a:lumMod val="75000"/>
                </a:schemeClr>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Güçlü, deneyimli ve nitelikli akademik kadro</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Güncel ve dünya standartlarında uyumlu müfredat</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Üniversitenin şehir içi konumu</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Sanayi ile yakın işbirliği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Mezunlar için yüksek iş bulma oranı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İş Dünyası İle Entegrasyon(İDE) sayesinde endüstriye uyum sorununun çözülmesi</a:t>
            </a:r>
          </a:p>
          <a:p>
            <a:pPr marL="171450" indent="-171450" algn="just">
              <a:buFont typeface="Wingdings" panose="05000000000000000000" pitchFamily="2" charset="2"/>
              <a:buChar char="ü"/>
            </a:pPr>
            <a:r>
              <a:rPr lang="tr-TR" sz="1050" dirty="0" err="1">
                <a:latin typeface="Verdana" panose="020B0604030504040204" pitchFamily="34" charset="0"/>
                <a:ea typeface="Verdana" panose="020B0604030504040204" pitchFamily="34" charset="0"/>
              </a:rPr>
              <a:t>Erasmus</a:t>
            </a:r>
            <a:r>
              <a:rPr lang="tr-TR" sz="1050" dirty="0">
                <a:latin typeface="Verdana" panose="020B0604030504040204" pitchFamily="34" charset="0"/>
                <a:ea typeface="Verdana" panose="020B0604030504040204" pitchFamily="34" charset="0"/>
              </a:rPr>
              <a:t>+ programı ile yurt dışında eğitim görme </a:t>
            </a:r>
            <a:endParaRPr lang="tr-TR" sz="1050" dirty="0" smtClean="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Mezuniyet </a:t>
            </a:r>
            <a:r>
              <a:rPr lang="tr-TR" sz="1050" dirty="0">
                <a:latin typeface="Verdana" panose="020B0604030504040204" pitchFamily="34" charset="0"/>
                <a:ea typeface="Verdana" panose="020B0604030504040204" pitchFamily="34" charset="0"/>
              </a:rPr>
              <a:t>sonrası </a:t>
            </a:r>
            <a:r>
              <a:rPr lang="tr-TR" sz="1050" dirty="0" smtClean="0">
                <a:latin typeface="Verdana" panose="020B0604030504040204" pitchFamily="34" charset="0"/>
                <a:ea typeface="Verdana" panose="020B0604030504040204" pitchFamily="34" charset="0"/>
              </a:rPr>
              <a:t>DGS (Dikey Geçiş Sınavı) ile lisans, </a:t>
            </a:r>
            <a:r>
              <a:rPr lang="tr-TR" sz="1050" dirty="0" err="1">
                <a:latin typeface="Verdana" panose="020B0604030504040204" pitchFamily="34" charset="0"/>
                <a:ea typeface="Verdana" panose="020B0604030504040204" pitchFamily="34" charset="0"/>
              </a:rPr>
              <a:t>y</a:t>
            </a:r>
            <a:r>
              <a:rPr lang="tr-TR" sz="1050" smtClean="0">
                <a:latin typeface="Verdana" panose="020B0604030504040204" pitchFamily="34" charset="0"/>
                <a:ea typeface="Verdana" panose="020B0604030504040204" pitchFamily="34" charset="0"/>
              </a:rPr>
              <a:t>üsek</a:t>
            </a:r>
            <a:r>
              <a:rPr lang="tr-TR" sz="1050" dirty="0" smtClean="0">
                <a:latin typeface="Verdana" panose="020B0604030504040204" pitchFamily="34" charset="0"/>
                <a:ea typeface="Verdana" panose="020B0604030504040204" pitchFamily="34" charset="0"/>
              </a:rPr>
              <a:t> </a:t>
            </a:r>
            <a:r>
              <a:rPr lang="tr-TR" sz="1050" dirty="0" smtClean="0">
                <a:latin typeface="Verdana" panose="020B0604030504040204" pitchFamily="34" charset="0"/>
                <a:ea typeface="Verdana" panose="020B0604030504040204" pitchFamily="34" charset="0"/>
              </a:rPr>
              <a:t>lisans ve sonrasında doktora </a:t>
            </a:r>
            <a:r>
              <a:rPr lang="tr-TR" sz="1050" dirty="0">
                <a:latin typeface="Verdana" panose="020B0604030504040204" pitchFamily="34" charset="0"/>
                <a:ea typeface="Verdana" panose="020B0604030504040204" pitchFamily="34" charset="0"/>
              </a:rPr>
              <a:t>eğitimi imkanı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Köklü geçmiş, parlak gelecek</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Sosyal, kültürel ve kulüp </a:t>
            </a:r>
            <a:r>
              <a:rPr lang="tr-TR" sz="1050" dirty="0" smtClean="0">
                <a:latin typeface="Verdana" panose="020B0604030504040204" pitchFamily="34" charset="0"/>
                <a:ea typeface="Verdana" panose="020B0604030504040204" pitchFamily="34" charset="0"/>
              </a:rPr>
              <a:t>faaliyetleri</a:t>
            </a:r>
            <a:endParaRPr lang="tr-TR" sz="105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Mezuniyet sonrası kolay iş bulma ve aranılır eleman olma</a:t>
            </a:r>
          </a:p>
        </p:txBody>
      </p:sp>
      <p:sp>
        <p:nvSpPr>
          <p:cNvPr id="4" name="Dikdörtgen 3">
            <a:extLst>
              <a:ext uri="{FF2B5EF4-FFF2-40B4-BE49-F238E27FC236}">
                <a16:creationId xmlns:a16="http://schemas.microsoft.com/office/drawing/2014/main" xmlns="" id="{E5D8E1C5-187A-4DB1-A45D-B00684C2F78C}"/>
              </a:ext>
            </a:extLst>
          </p:cNvPr>
          <p:cNvSpPr/>
          <p:nvPr/>
        </p:nvSpPr>
        <p:spPr>
          <a:xfrm>
            <a:off x="3740985" y="819180"/>
            <a:ext cx="2952619" cy="2354491"/>
          </a:xfrm>
          <a:prstGeom prst="rect">
            <a:avLst/>
          </a:prstGeom>
        </p:spPr>
        <p:txBody>
          <a:bodyPr wrap="square">
            <a:spAutoFit/>
          </a:bodyPr>
          <a:lstStyle/>
          <a:p>
            <a:pPr algn="just"/>
            <a:r>
              <a:rPr lang="tr-TR" sz="1050" dirty="0" smtClean="0">
                <a:latin typeface="Verdana" panose="020B0604030504040204" pitchFamily="34" charset="0"/>
                <a:ea typeface="Verdana" panose="020B0604030504040204" pitchFamily="34" charset="0"/>
              </a:rPr>
              <a:t>İskenderun </a:t>
            </a:r>
            <a:r>
              <a:rPr lang="tr-TR" sz="1050" dirty="0">
                <a:latin typeface="Verdana" panose="020B0604030504040204" pitchFamily="34" charset="0"/>
                <a:ea typeface="Verdana" panose="020B0604030504040204" pitchFamily="34" charset="0"/>
              </a:rPr>
              <a:t>Teknik </a:t>
            </a:r>
            <a:r>
              <a:rPr lang="tr-TR" sz="1050" dirty="0" smtClean="0">
                <a:latin typeface="Verdana" panose="020B0604030504040204" pitchFamily="34" charset="0"/>
                <a:ea typeface="Verdana" panose="020B0604030504040204" pitchFamily="34" charset="0"/>
              </a:rPr>
              <a:t>Üniversitesi, İskenderun Meslek Yüksekokulu, </a:t>
            </a:r>
            <a:r>
              <a:rPr lang="tr-TR" sz="1050" dirty="0" err="1" smtClean="0">
                <a:latin typeface="Verdana" panose="020B0604030504040204" pitchFamily="34" charset="0"/>
                <a:ea typeface="Verdana" panose="020B0604030504040204" pitchFamily="34" charset="0"/>
              </a:rPr>
              <a:t>Metalurji</a:t>
            </a:r>
            <a:r>
              <a:rPr lang="tr-TR" sz="1050" dirty="0" smtClean="0">
                <a:latin typeface="Verdana" panose="020B0604030504040204" pitchFamily="34" charset="0"/>
                <a:ea typeface="Verdana" panose="020B0604030504040204" pitchFamily="34" charset="0"/>
              </a:rPr>
              <a:t> </a:t>
            </a:r>
            <a:r>
              <a:rPr lang="tr-TR" sz="1050" dirty="0" smtClean="0">
                <a:latin typeface="Verdana" panose="020B0604030504040204" pitchFamily="34" charset="0"/>
                <a:ea typeface="Verdana" panose="020B0604030504040204" pitchFamily="34" charset="0"/>
              </a:rPr>
              <a:t>Programı öğrencileri, </a:t>
            </a:r>
            <a:r>
              <a:rPr lang="tr-TR" sz="1050" dirty="0" smtClean="0">
                <a:latin typeface="Verdana" panose="020B0604030504040204" pitchFamily="34" charset="0"/>
                <a:ea typeface="Verdana" panose="020B0604030504040204" pitchFamily="34" charset="0"/>
              </a:rPr>
              <a:t>Dikey Geçiş Sınavı (DGS) </a:t>
            </a:r>
            <a:r>
              <a:rPr lang="tr-TR" sz="1050" dirty="0" smtClean="0">
                <a:latin typeface="Verdana" panose="020B0604030504040204" pitchFamily="34" charset="0"/>
                <a:ea typeface="Verdana" panose="020B0604030504040204" pitchFamily="34" charset="0"/>
              </a:rPr>
              <a:t>ile üniversitelerin</a:t>
            </a:r>
            <a:r>
              <a:rPr lang="tr-TR" sz="1050" dirty="0" smtClean="0">
                <a:latin typeface="Verdana" panose="020B0604030504040204" pitchFamily="34" charset="0"/>
                <a:ea typeface="Verdana" panose="020B0604030504040204" pitchFamily="34" charset="0"/>
              </a:rPr>
              <a:t>;</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cs typeface="Verdana" panose="020B0604030504040204" pitchFamily="34" charset="0"/>
              </a:rPr>
              <a:t>Cevher Hazırlama Mühendisliği, </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cs typeface="Verdana" panose="020B0604030504040204" pitchFamily="34" charset="0"/>
              </a:rPr>
              <a:t>Kimya Mühendisliği, </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cs typeface="Verdana" panose="020B0604030504040204" pitchFamily="34" charset="0"/>
              </a:rPr>
              <a:t>Kimya </a:t>
            </a:r>
            <a:r>
              <a:rPr lang="tr-TR" sz="1050" dirty="0">
                <a:latin typeface="Verdana" panose="020B0604030504040204" pitchFamily="34" charset="0"/>
                <a:ea typeface="Verdana" panose="020B0604030504040204" pitchFamily="34" charset="0"/>
                <a:cs typeface="Verdana" panose="020B0604030504040204" pitchFamily="34" charset="0"/>
              </a:rPr>
              <a:t>Mühendisliği ve Uygulamalı </a:t>
            </a:r>
            <a:r>
              <a:rPr lang="tr-TR" sz="1050" dirty="0" smtClean="0">
                <a:latin typeface="Verdana" panose="020B0604030504040204" pitchFamily="34" charset="0"/>
                <a:ea typeface="Verdana" panose="020B0604030504040204" pitchFamily="34" charset="0"/>
                <a:cs typeface="Verdana" panose="020B0604030504040204" pitchFamily="34" charset="0"/>
              </a:rPr>
              <a:t>Kimya,</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cs typeface="Verdana" panose="020B0604030504040204" pitchFamily="34" charset="0"/>
              </a:rPr>
              <a:t>Malzeme </a:t>
            </a:r>
            <a:r>
              <a:rPr lang="tr-TR" sz="1050" dirty="0">
                <a:latin typeface="Verdana" panose="020B0604030504040204" pitchFamily="34" charset="0"/>
                <a:ea typeface="Verdana" panose="020B0604030504040204" pitchFamily="34" charset="0"/>
                <a:cs typeface="Verdana" panose="020B0604030504040204" pitchFamily="34" charset="0"/>
              </a:rPr>
              <a:t>Bilimi ve </a:t>
            </a:r>
            <a:r>
              <a:rPr lang="tr-TR" sz="1050" dirty="0" smtClean="0">
                <a:latin typeface="Verdana" panose="020B0604030504040204" pitchFamily="34" charset="0"/>
                <a:ea typeface="Verdana" panose="020B0604030504040204" pitchFamily="34" charset="0"/>
                <a:cs typeface="Verdana" panose="020B0604030504040204" pitchFamily="34" charset="0"/>
              </a:rPr>
              <a:t>Mühendisliği,</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cs typeface="Verdana" panose="020B0604030504040204" pitchFamily="34" charset="0"/>
              </a:rPr>
              <a:t>Malzeme Mühendisliği,</a:t>
            </a:r>
          </a:p>
          <a:p>
            <a:pPr marL="171450" indent="-171450" algn="just">
              <a:buFont typeface="Wingdings" panose="05000000000000000000" pitchFamily="2" charset="2"/>
              <a:buChar char="ü"/>
            </a:pPr>
            <a:r>
              <a:rPr lang="tr-TR" sz="1050" dirty="0" err="1" smtClean="0">
                <a:latin typeface="Verdana" panose="020B0604030504040204" pitchFamily="34" charset="0"/>
                <a:ea typeface="Verdana" panose="020B0604030504040204" pitchFamily="34" charset="0"/>
                <a:cs typeface="Verdana" panose="020B0604030504040204" pitchFamily="34" charset="0"/>
              </a:rPr>
              <a:t>Metalurji</a:t>
            </a:r>
            <a:r>
              <a:rPr lang="tr-TR" sz="1050" dirty="0" smtClean="0">
                <a:latin typeface="Verdana" panose="020B0604030504040204" pitchFamily="34" charset="0"/>
                <a:ea typeface="Verdana" panose="020B0604030504040204" pitchFamily="34" charset="0"/>
                <a:cs typeface="Verdana" panose="020B0604030504040204" pitchFamily="34" charset="0"/>
              </a:rPr>
              <a:t> </a:t>
            </a:r>
            <a:r>
              <a:rPr lang="tr-TR" sz="1050" dirty="0">
                <a:latin typeface="Verdana" panose="020B0604030504040204" pitchFamily="34" charset="0"/>
                <a:ea typeface="Verdana" panose="020B0604030504040204" pitchFamily="34" charset="0"/>
                <a:cs typeface="Verdana" panose="020B0604030504040204" pitchFamily="34" charset="0"/>
              </a:rPr>
              <a:t>ve Malzeme </a:t>
            </a:r>
            <a:r>
              <a:rPr lang="tr-TR" sz="1050" dirty="0" smtClean="0">
                <a:latin typeface="Verdana" panose="020B0604030504040204" pitchFamily="34" charset="0"/>
                <a:ea typeface="Verdana" panose="020B0604030504040204" pitchFamily="34" charset="0"/>
                <a:cs typeface="Verdana" panose="020B0604030504040204" pitchFamily="34" charset="0"/>
              </a:rPr>
              <a:t>Mühendisliği</a:t>
            </a:r>
          </a:p>
          <a:p>
            <a:pPr algn="just"/>
            <a:r>
              <a:rPr lang="tr-TR" sz="1050" dirty="0">
                <a:latin typeface="Verdana" panose="020B0604030504040204" pitchFamily="34" charset="0"/>
                <a:ea typeface="Verdana" panose="020B0604030504040204" pitchFamily="34" charset="0"/>
                <a:cs typeface="Verdana" panose="020B0604030504040204" pitchFamily="34" charset="0"/>
              </a:rPr>
              <a:t>l</a:t>
            </a:r>
            <a:r>
              <a:rPr lang="tr-TR" sz="1050" dirty="0" smtClean="0">
                <a:latin typeface="Verdana" panose="020B0604030504040204" pitchFamily="34" charset="0"/>
                <a:ea typeface="Verdana" panose="020B0604030504040204" pitchFamily="34" charset="0"/>
                <a:cs typeface="Verdana" panose="020B0604030504040204" pitchFamily="34" charset="0"/>
              </a:rPr>
              <a:t>isans </a:t>
            </a:r>
            <a:r>
              <a:rPr lang="tr-TR" sz="1050" dirty="0" smtClean="0">
                <a:latin typeface="Verdana" panose="020B0604030504040204" pitchFamily="34" charset="0"/>
                <a:ea typeface="Verdana" panose="020B0604030504040204" pitchFamily="34" charset="0"/>
                <a:cs typeface="Verdana" panose="020B0604030504040204" pitchFamily="34" charset="0"/>
              </a:rPr>
              <a:t>programlarına geçiş yapabilirler. </a:t>
            </a:r>
            <a:r>
              <a:rPr lang="tr-TR" sz="1050" dirty="0" smtClean="0">
                <a:latin typeface="Verdana" panose="020B0604030504040204" pitchFamily="34" charset="0"/>
                <a:ea typeface="Verdana" panose="020B0604030504040204" pitchFamily="34" charset="0"/>
              </a:rPr>
              <a:t>Ön lisans </a:t>
            </a:r>
            <a:r>
              <a:rPr lang="tr-TR" sz="1050" dirty="0">
                <a:latin typeface="Verdana" panose="020B0604030504040204" pitchFamily="34" charset="0"/>
                <a:ea typeface="Verdana" panose="020B0604030504040204" pitchFamily="34" charset="0"/>
              </a:rPr>
              <a:t>eğitimi müfredatı Bologna sürecine uygun olarak yenilenmiştir.</a:t>
            </a:r>
          </a:p>
        </p:txBody>
      </p:sp>
      <p:sp>
        <p:nvSpPr>
          <p:cNvPr id="15" name="Metin kutusu 14">
            <a:extLst>
              <a:ext uri="{FF2B5EF4-FFF2-40B4-BE49-F238E27FC236}">
                <a16:creationId xmlns:a16="http://schemas.microsoft.com/office/drawing/2014/main" xmlns="" id="{D7FC75CD-D510-4D96-BFD7-B7BB9CEEA2CA}"/>
              </a:ext>
            </a:extLst>
          </p:cNvPr>
          <p:cNvSpPr txBox="1"/>
          <p:nvPr/>
        </p:nvSpPr>
        <p:spPr>
          <a:xfrm>
            <a:off x="3885292" y="393480"/>
            <a:ext cx="2808312" cy="430887"/>
          </a:xfrm>
          <a:prstGeom prst="rect">
            <a:avLst/>
          </a:prstGeom>
          <a:noFill/>
        </p:spPr>
        <p:txBody>
          <a:bodyPr wrap="square" rtlCol="0">
            <a:spAutoFit/>
          </a:bodyPr>
          <a:lstStyle/>
          <a:p>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DGS İle Lisans Programlarına Geçiş</a:t>
            </a:r>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96" y="2518048"/>
            <a:ext cx="296082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167" y="4102224"/>
            <a:ext cx="2268253"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9440" y="258852"/>
            <a:ext cx="2547937"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Metin kutusu 12"/>
          <p:cNvSpPr txBox="1"/>
          <p:nvPr/>
        </p:nvSpPr>
        <p:spPr>
          <a:xfrm>
            <a:off x="930176" y="4532093"/>
            <a:ext cx="1217513" cy="369332"/>
          </a:xfrm>
          <a:prstGeom prst="rect">
            <a:avLst/>
          </a:prstGeom>
          <a:noFill/>
        </p:spPr>
        <p:txBody>
          <a:bodyPr wrap="none" rtlCol="0">
            <a:spAutoFit/>
          </a:bodyPr>
          <a:lstStyle/>
          <a:p>
            <a:r>
              <a:rPr lang="tr-TR" dirty="0" smtClean="0"/>
              <a:t>Pota Ocağı</a:t>
            </a:r>
            <a:endParaRPr lang="tr-TR" dirty="0"/>
          </a:p>
        </p:txBody>
      </p:sp>
      <p:sp>
        <p:nvSpPr>
          <p:cNvPr id="14" name="Metin kutusu 13"/>
          <p:cNvSpPr txBox="1"/>
          <p:nvPr/>
        </p:nvSpPr>
        <p:spPr>
          <a:xfrm>
            <a:off x="4349703" y="6725870"/>
            <a:ext cx="1879489" cy="369332"/>
          </a:xfrm>
          <a:prstGeom prst="rect">
            <a:avLst/>
          </a:prstGeom>
          <a:noFill/>
        </p:spPr>
        <p:txBody>
          <a:bodyPr wrap="none" rtlCol="0">
            <a:spAutoFit/>
          </a:bodyPr>
          <a:lstStyle/>
          <a:p>
            <a:r>
              <a:rPr lang="tr-TR" dirty="0" smtClean="0"/>
              <a:t>İndüksiyon Ocağı</a:t>
            </a:r>
            <a:endParaRPr lang="tr-TR" dirty="0"/>
          </a:p>
        </p:txBody>
      </p:sp>
      <p:sp>
        <p:nvSpPr>
          <p:cNvPr id="16" name="Metin kutusu 15"/>
          <p:cNvSpPr txBox="1"/>
          <p:nvPr/>
        </p:nvSpPr>
        <p:spPr>
          <a:xfrm>
            <a:off x="7477472" y="1531963"/>
            <a:ext cx="1698285" cy="369332"/>
          </a:xfrm>
          <a:prstGeom prst="rect">
            <a:avLst/>
          </a:prstGeom>
          <a:noFill/>
        </p:spPr>
        <p:txBody>
          <a:bodyPr wrap="none" rtlCol="0">
            <a:spAutoFit/>
          </a:bodyPr>
          <a:lstStyle/>
          <a:p>
            <a:r>
              <a:rPr lang="tr-TR" dirty="0" smtClean="0">
                <a:solidFill>
                  <a:srgbClr val="FFFF00"/>
                </a:solidFill>
              </a:rPr>
              <a:t>Basınçlı döküm</a:t>
            </a:r>
            <a:endParaRPr lang="tr-TR" dirty="0">
              <a:solidFill>
                <a:srgbClr val="FFFF00"/>
              </a:solidFill>
            </a:endParaRPr>
          </a:p>
        </p:txBody>
      </p:sp>
    </p:spTree>
    <p:extLst>
      <p:ext uri="{BB962C8B-B14F-4D97-AF65-F5344CB8AC3E}">
        <p14:creationId xmlns:p14="http://schemas.microsoft.com/office/powerpoint/2010/main" val="653308231"/>
      </p:ext>
    </p:extLst>
  </p:cSld>
  <p:clrMapOvr>
    <a:masterClrMapping/>
  </p:clrMapOvr>
</p:sld>
</file>

<file path=ppt/theme/theme1.xml><?xml version="1.0" encoding="utf-8"?>
<a:theme xmlns:a="http://schemas.openxmlformats.org/drawingml/2006/main" name="BrochureColor">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Küçük işletme broşürü</Template>
  <TotalTime>0</TotalTime>
  <Words>366</Words>
  <Application>Microsoft Office PowerPoint</Application>
  <PresentationFormat>Özel</PresentationFormat>
  <Paragraphs>86</Paragraphs>
  <Slides>2</Slides>
  <Notes>0</Notes>
  <HiddenSlides>0</HiddenSlides>
  <MMClips>0</MMClips>
  <ScaleCrop>false</ScaleCrop>
  <HeadingPairs>
    <vt:vector size="4" baseType="variant">
      <vt:variant>
        <vt:lpstr>Tema</vt:lpstr>
      </vt:variant>
      <vt:variant>
        <vt:i4>1</vt:i4>
      </vt:variant>
      <vt:variant>
        <vt:lpstr>Slayt Başlıkları</vt:lpstr>
      </vt:variant>
      <vt:variant>
        <vt:i4>2</vt:i4>
      </vt:variant>
    </vt:vector>
  </HeadingPairs>
  <TitlesOfParts>
    <vt:vector size="3" baseType="lpstr">
      <vt:lpstr>BrochureColor</vt:lpstr>
      <vt:lpstr>«Metalurji Teknikerliği» nedir?</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2018-04-11T07:15:09Z</dcterms:created>
  <dcterms:modified xsi:type="dcterms:W3CDTF">2018-06-18T09:02:49Z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