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wma" ContentType="audio/x-ms-wm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1" r:id="rId1"/>
  </p:sldMasterIdLst>
  <p:sldIdLst>
    <p:sldId id="256" r:id="rId2"/>
    <p:sldId id="257" r:id="rId3"/>
    <p:sldId id="258" r:id="rId4"/>
    <p:sldId id="259" r:id="rId5"/>
    <p:sldId id="264" r:id="rId6"/>
    <p:sldId id="261" r:id="rId7"/>
    <p:sldId id="262" r:id="rId8"/>
    <p:sldId id="265" r:id="rId9"/>
    <p:sldId id="266" r:id="rId10"/>
    <p:sldId id="263" r:id="rId11"/>
    <p:sldId id="268" r:id="rId12"/>
    <p:sldId id="270" r:id="rId13"/>
    <p:sldId id="27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a:t>Asıl başlık stilini düzenlemek için tıklayın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53225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8A87A34-81AB-432B-8DAE-1953F412C126}" type="datetimeFigureOut">
              <a:rPr lang="en-US" smtClean="0"/>
              <a:pPr/>
              <a:t>6/4/2021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43050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8A87A34-81AB-432B-8DAE-1953F412C126}" type="datetimeFigureOut">
              <a:rPr lang="en-US" smtClean="0"/>
              <a:pPr/>
              <a:t>6/4/2021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21407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smtClean="0"/>
              <a:pPr/>
              <a:t>6/4/2021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18116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smtClean="0"/>
              <a:pPr/>
              <a:t>6/4/2021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47515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smtClean="0"/>
              <a:pPr/>
              <a:t>6/4/2021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264429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6/4/2021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27651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6/4/2021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459072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313444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6/4/2021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08964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8A87A34-81AB-432B-8DAE-1953F412C126}" type="datetimeFigureOut">
              <a:rPr lang="en-US" smtClean="0"/>
              <a:t>6/4/2021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39460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6/4/2021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07057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6/4/2021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72228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6/4/2021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55450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6/4/2021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38189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a:t>Asıl başlık stilini düzenlemek için tıklayın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smtClean="0"/>
              <a:pPr/>
              <a:t>6/4/2021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73442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smtClean="0"/>
              <a:t>6/4/2021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53318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8A87A34-81AB-432B-8DAE-1953F412C126}" type="datetimeFigureOut">
              <a:rPr lang="en-US" smtClean="0"/>
              <a:pPr/>
              <a:t>6/4/2021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0957435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media9.wma"/><Relationship Id="rId7" Type="http://schemas.openxmlformats.org/officeDocument/2006/relationships/image" Target="../media/image6.jpeg"/><Relationship Id="rId2" Type="http://schemas.microsoft.com/office/2007/relationships/media" Target="../media/media9.wma"/><Relationship Id="rId1" Type="http://schemas.openxmlformats.org/officeDocument/2006/relationships/tags" Target="../tags/tag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audio" Target="../media/media10.wma"/><Relationship Id="rId2" Type="http://schemas.microsoft.com/office/2007/relationships/media" Target="../media/media10.wma"/><Relationship Id="rId1" Type="http://schemas.openxmlformats.org/officeDocument/2006/relationships/tags" Target="../tags/tag8.xml"/><Relationship Id="rId5" Type="http://schemas.openxmlformats.org/officeDocument/2006/relationships/image" Target="../media/image2.png"/><Relationship Id="rId4"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audio" Target="../media/media11.wma"/><Relationship Id="rId2" Type="http://schemas.microsoft.com/office/2007/relationships/media" Target="../media/media11.wma"/><Relationship Id="rId1" Type="http://schemas.openxmlformats.org/officeDocument/2006/relationships/tags" Target="../tags/tag9.xml"/><Relationship Id="rId5" Type="http://schemas.openxmlformats.org/officeDocument/2006/relationships/image" Target="../media/image2.png"/><Relationship Id="rId4"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12.wma"/><Relationship Id="rId1" Type="http://schemas.microsoft.com/office/2007/relationships/media" Target="../media/media12.wma"/><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audio" Target="../media/media3.wma"/><Relationship Id="rId2" Type="http://schemas.microsoft.com/office/2007/relationships/media" Target="../media/media3.wma"/><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audio" Target="../media/media4.wma"/><Relationship Id="rId2" Type="http://schemas.microsoft.com/office/2007/relationships/media" Target="../media/media4.wma"/><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audio" Target="../media/media5.wma"/><Relationship Id="rId2" Type="http://schemas.microsoft.com/office/2007/relationships/media" Target="../media/media5.wma"/><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audio" Target="../media/media6.m4a"/><Relationship Id="rId2" Type="http://schemas.microsoft.com/office/2007/relationships/media" Target="../media/media6.m4a"/><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audio" Target="../media/media7.m4a"/><Relationship Id="rId2" Type="http://schemas.microsoft.com/office/2007/relationships/media" Target="../media/media7.m4a"/><Relationship Id="rId1" Type="http://schemas.openxmlformats.org/officeDocument/2006/relationships/tags" Target="../tags/tag5.xml"/><Relationship Id="rId5" Type="http://schemas.openxmlformats.org/officeDocument/2006/relationships/image" Target="../media/image2.png"/><Relationship Id="rId4"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audio" Target="../media/media8.wma"/><Relationship Id="rId2" Type="http://schemas.microsoft.com/office/2007/relationships/media" Target="../media/media8.wma"/><Relationship Id="rId1" Type="http://schemas.openxmlformats.org/officeDocument/2006/relationships/tags" Target="../tags/tag6.xml"/><Relationship Id="rId5" Type="http://schemas.openxmlformats.org/officeDocument/2006/relationships/image" Target="../media/image2.png"/><Relationship Id="rId4"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DCCC632-B617-4F45-B80C-427675F3CB81}"/>
              </a:ext>
            </a:extLst>
          </p:cNvPr>
          <p:cNvSpPr>
            <a:spLocks noGrp="1"/>
          </p:cNvSpPr>
          <p:nvPr>
            <p:ph type="ctrTitle"/>
          </p:nvPr>
        </p:nvSpPr>
        <p:spPr>
          <a:xfrm>
            <a:off x="2016055" y="3617901"/>
            <a:ext cx="8689976" cy="2509213"/>
          </a:xfrm>
        </p:spPr>
        <p:txBody>
          <a:bodyPr>
            <a:normAutofit fontScale="90000"/>
          </a:bodyPr>
          <a:lstStyle/>
          <a:p>
            <a:pPr algn="ctr"/>
            <a:br>
              <a:rPr lang="tr-TR" sz="3200" dirty="0"/>
            </a:br>
            <a:r>
              <a:rPr lang="tr-TR" sz="3200" b="1" dirty="0"/>
              <a:t>İSKENDERUN MESLEK YÜKSEK OKULU</a:t>
            </a:r>
            <a:br>
              <a:rPr lang="tr-TR" sz="3200" dirty="0"/>
            </a:br>
            <a:br>
              <a:rPr lang="tr-TR" sz="3200" dirty="0"/>
            </a:br>
            <a:r>
              <a:rPr lang="tr-TR" sz="3200" b="1" dirty="0"/>
              <a:t>Tekstil, Giyim, Ayakkabı ve Deri Bölümü</a:t>
            </a:r>
            <a:br>
              <a:rPr lang="tr-TR" sz="3200" b="1" dirty="0"/>
            </a:br>
            <a:br>
              <a:rPr lang="tr-TR" sz="3200" dirty="0"/>
            </a:br>
            <a:r>
              <a:rPr lang="tr-TR" sz="3200" b="1" dirty="0"/>
              <a:t>Giyim Üretim Teknolojisi Programı</a:t>
            </a:r>
            <a:br>
              <a:rPr lang="tr-TR" sz="3200" dirty="0"/>
            </a:br>
            <a:endParaRPr lang="tr-TR" sz="3200" dirty="0"/>
          </a:p>
        </p:txBody>
      </p:sp>
      <p:pic>
        <p:nvPicPr>
          <p:cNvPr id="3" name="Picture 2" descr="İskenderun Teknik Üniversitesi (İSTE)">
            <a:extLst>
              <a:ext uri="{FF2B5EF4-FFF2-40B4-BE49-F238E27FC236}">
                <a16:creationId xmlns:a16="http://schemas.microsoft.com/office/drawing/2014/main" id="{4E1BC04E-4093-4B20-B8C6-A258B48D8F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9481" y="730886"/>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4" name="1">
            <a:hlinkClick r:id="" action="ppaction://media"/>
            <a:extLst>
              <a:ext uri="{FF2B5EF4-FFF2-40B4-BE49-F238E27FC236}">
                <a16:creationId xmlns:a16="http://schemas.microsoft.com/office/drawing/2014/main" id="{9B6F651D-F01D-4D7A-9177-A747063DD40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571831634"/>
      </p:ext>
    </p:extLst>
  </p:cSld>
  <p:clrMapOvr>
    <a:masterClrMapping/>
  </p:clrMapOvr>
  <mc:AlternateContent xmlns:mc="http://schemas.openxmlformats.org/markup-compatibility/2006" xmlns:p14="http://schemas.microsoft.com/office/powerpoint/2010/main">
    <mc:Choice Requires="p14">
      <p:transition spd="slow" p14:dur="2000" advTm="31487"/>
    </mc:Choice>
    <mc:Fallback xmlns="">
      <p:transition spd="slow" advTm="314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237" objId="4"/>
        <p14:stopEvt time="30894" objId="4"/>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CD64E59-1AE7-4283-B36C-CD034AD26F0E}"/>
              </a:ext>
            </a:extLst>
          </p:cNvPr>
          <p:cNvSpPr>
            <a:spLocks noGrp="1"/>
          </p:cNvSpPr>
          <p:nvPr>
            <p:ph type="title"/>
          </p:nvPr>
        </p:nvSpPr>
        <p:spPr>
          <a:xfrm>
            <a:off x="1640156" y="690371"/>
            <a:ext cx="8911687" cy="1280890"/>
          </a:xfrm>
        </p:spPr>
        <p:txBody>
          <a:bodyPr/>
          <a:lstStyle/>
          <a:p>
            <a:pPr algn="ctr"/>
            <a:r>
              <a:rPr lang="tr-TR" b="1" dirty="0"/>
              <a:t>Stilistlik Uygulamaları</a:t>
            </a:r>
          </a:p>
        </p:txBody>
      </p:sp>
      <p:pic>
        <p:nvPicPr>
          <p:cNvPr id="4" name="İçerik Yer Tutucusu 3">
            <a:extLst>
              <a:ext uri="{FF2B5EF4-FFF2-40B4-BE49-F238E27FC236}">
                <a16:creationId xmlns:a16="http://schemas.microsoft.com/office/drawing/2014/main" id="{13B2194F-C6AF-4B48-B0FC-CACD48A0A636}"/>
              </a:ext>
            </a:extLst>
          </p:cNvPr>
          <p:cNvPicPr>
            <a:picLocks noGrp="1"/>
          </p:cNvPicPr>
          <p:nvPr>
            <p:ph sz="quarter" idx="13"/>
          </p:nvPr>
        </p:nvPicPr>
        <p:blipFill rotWithShape="1">
          <a:blip r:embed="rId5" cstate="print">
            <a:extLst>
              <a:ext uri="{28A0092B-C50C-407E-A947-70E740481C1C}">
                <a14:useLocalDpi xmlns:a14="http://schemas.microsoft.com/office/drawing/2010/main" val="0"/>
              </a:ext>
            </a:extLst>
          </a:blip>
          <a:srcRect l="9543" t="3798" r="35773"/>
          <a:stretch/>
        </p:blipFill>
        <p:spPr bwMode="auto">
          <a:xfrm rot="5400000">
            <a:off x="2233225" y="1547439"/>
            <a:ext cx="2712086" cy="2727439"/>
          </a:xfrm>
          <a:prstGeom prst="rect">
            <a:avLst/>
          </a:prstGeom>
          <a:noFill/>
          <a:ln>
            <a:noFill/>
          </a:ln>
          <a:extLst>
            <a:ext uri="{53640926-AAD7-44D8-BBD7-CCE9431645EC}">
              <a14:shadowObscured xmlns:a14="http://schemas.microsoft.com/office/drawing/2010/main"/>
            </a:ext>
          </a:extLst>
        </p:spPr>
      </p:pic>
      <p:pic>
        <p:nvPicPr>
          <p:cNvPr id="6" name="Resim 5">
            <a:extLst>
              <a:ext uri="{FF2B5EF4-FFF2-40B4-BE49-F238E27FC236}">
                <a16:creationId xmlns:a16="http://schemas.microsoft.com/office/drawing/2014/main" id="{E81182DD-066F-4784-9440-8C5752F6A31F}"/>
              </a:ext>
            </a:extLst>
          </p:cNvPr>
          <p:cNvPicPr/>
          <p:nvPr/>
        </p:nvPicPr>
        <p:blipFill rotWithShape="1">
          <a:blip r:embed="rId6" cstate="print">
            <a:extLst>
              <a:ext uri="{28A0092B-C50C-407E-A947-70E740481C1C}">
                <a14:useLocalDpi xmlns:a14="http://schemas.microsoft.com/office/drawing/2010/main" val="0"/>
              </a:ext>
            </a:extLst>
          </a:blip>
          <a:srcRect b="13376"/>
          <a:stretch/>
        </p:blipFill>
        <p:spPr bwMode="auto">
          <a:xfrm>
            <a:off x="9056418" y="1330816"/>
            <a:ext cx="1495425" cy="2712085"/>
          </a:xfrm>
          <a:prstGeom prst="rect">
            <a:avLst/>
          </a:prstGeom>
          <a:noFill/>
          <a:ln>
            <a:noFill/>
          </a:ln>
          <a:extLst>
            <a:ext uri="{53640926-AAD7-44D8-BBD7-CCE9431645EC}">
              <a14:shadowObscured xmlns:a14="http://schemas.microsoft.com/office/drawing/2010/main"/>
            </a:ext>
          </a:extLst>
        </p:spPr>
      </p:pic>
      <p:pic>
        <p:nvPicPr>
          <p:cNvPr id="5" name="İçerik Yer Tutucusu 3">
            <a:extLst>
              <a:ext uri="{FF2B5EF4-FFF2-40B4-BE49-F238E27FC236}">
                <a16:creationId xmlns:a16="http://schemas.microsoft.com/office/drawing/2014/main" id="{D05E5EBA-1CCC-457C-A12B-FAD76955D191}"/>
              </a:ext>
            </a:extLst>
          </p:cNvPr>
          <p:cNvPicPr>
            <a:picLocks/>
          </p:cNvPicPr>
          <p:nvPr/>
        </p:nvPicPr>
        <p:blipFill rotWithShape="1">
          <a:blip r:embed="rId7" cstate="print">
            <a:extLst>
              <a:ext uri="{28A0092B-C50C-407E-A947-70E740481C1C}">
                <a14:useLocalDpi xmlns:a14="http://schemas.microsoft.com/office/drawing/2010/main" val="0"/>
              </a:ext>
            </a:extLst>
          </a:blip>
          <a:srcRect l="37577" t="7267" r="9838" b="3917"/>
          <a:stretch/>
        </p:blipFill>
        <p:spPr bwMode="auto">
          <a:xfrm rot="5400000">
            <a:off x="4928552" y="3234787"/>
            <a:ext cx="4214195" cy="2727439"/>
          </a:xfrm>
          <a:prstGeom prst="rect">
            <a:avLst/>
          </a:prstGeom>
          <a:noFill/>
          <a:ln>
            <a:noFill/>
          </a:ln>
          <a:extLst>
            <a:ext uri="{53640926-AAD7-44D8-BBD7-CCE9431645EC}">
              <a14:shadowObscured xmlns:a14="http://schemas.microsoft.com/office/drawing/2010/main"/>
            </a:ext>
          </a:extLst>
        </p:spPr>
      </p:pic>
      <p:pic>
        <p:nvPicPr>
          <p:cNvPr id="3" name="11">
            <a:hlinkClick r:id="" action="ppaction://media"/>
            <a:extLst>
              <a:ext uri="{FF2B5EF4-FFF2-40B4-BE49-F238E27FC236}">
                <a16:creationId xmlns:a16="http://schemas.microsoft.com/office/drawing/2014/main" id="{36C8672D-604C-45C4-A1E0-BAE712BE7485}"/>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5791200" y="3124200"/>
            <a:ext cx="609600" cy="609600"/>
          </a:xfrm>
          <a:prstGeom prst="rect">
            <a:avLst/>
          </a:prstGeom>
        </p:spPr>
      </p:pic>
    </p:spTree>
    <p:custDataLst>
      <p:tags r:id="rId1"/>
    </p:custDataLst>
    <p:extLst>
      <p:ext uri="{BB962C8B-B14F-4D97-AF65-F5344CB8AC3E}">
        <p14:creationId xmlns:p14="http://schemas.microsoft.com/office/powerpoint/2010/main" val="925527418"/>
      </p:ext>
    </p:extLst>
  </p:cSld>
  <p:clrMapOvr>
    <a:masterClrMapping/>
  </p:clrMapOvr>
  <mc:AlternateContent xmlns:mc="http://schemas.openxmlformats.org/markup-compatibility/2006" xmlns:p14="http://schemas.microsoft.com/office/powerpoint/2010/main">
    <mc:Choice Requires="p14">
      <p:transition spd="slow" p14:dur="2000" advTm="12834"/>
    </mc:Choice>
    <mc:Fallback xmlns="">
      <p:transition spd="slow" advTm="1283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1514" objId="3"/>
      </p14:showEvt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9EAA96B-1D01-4859-A7F7-7356930FB3B9}"/>
              </a:ext>
            </a:extLst>
          </p:cNvPr>
          <p:cNvSpPr>
            <a:spLocks noGrp="1"/>
          </p:cNvSpPr>
          <p:nvPr>
            <p:ph sz="quarter" idx="13"/>
          </p:nvPr>
        </p:nvSpPr>
        <p:spPr>
          <a:xfrm>
            <a:off x="914087" y="1810501"/>
            <a:ext cx="10363826" cy="3424107"/>
          </a:xfrm>
        </p:spPr>
        <p:txBody>
          <a:bodyPr>
            <a:normAutofit/>
          </a:bodyPr>
          <a:lstStyle/>
          <a:p>
            <a:pPr algn="just" fontAlgn="base">
              <a:lnSpc>
                <a:spcPct val="150000"/>
              </a:lnSpc>
            </a:pPr>
            <a:r>
              <a:rPr lang="tr-TR" sz="2400" dirty="0">
                <a:solidFill>
                  <a:schemeClr val="tx1"/>
                </a:solidFill>
              </a:rPr>
              <a:t>Öğrencilerimiz meslek ve proje dersleri kapsamında, tasarlayarak diktikleri kıyafetlerin sunumunu, sene sonunda defile ile yapabilmektedirler.</a:t>
            </a:r>
          </a:p>
          <a:p>
            <a:pPr algn="just">
              <a:lnSpc>
                <a:spcPct val="150000"/>
              </a:lnSpc>
            </a:pPr>
            <a:endParaRPr lang="tr-TR" sz="2400" dirty="0">
              <a:solidFill>
                <a:schemeClr val="tx1"/>
              </a:solidFill>
            </a:endParaRPr>
          </a:p>
          <a:p>
            <a:pPr algn="just">
              <a:lnSpc>
                <a:spcPct val="150000"/>
              </a:lnSpc>
            </a:pPr>
            <a:endParaRPr lang="tr-TR" sz="2400" dirty="0">
              <a:solidFill>
                <a:schemeClr val="tx1"/>
              </a:solidFill>
            </a:endParaRPr>
          </a:p>
        </p:txBody>
      </p:sp>
      <p:pic>
        <p:nvPicPr>
          <p:cNvPr id="2" name="13">
            <a:hlinkClick r:id="" action="ppaction://media"/>
            <a:extLst>
              <a:ext uri="{FF2B5EF4-FFF2-40B4-BE49-F238E27FC236}">
                <a16:creationId xmlns:a16="http://schemas.microsoft.com/office/drawing/2014/main" id="{A67B52F2-952D-43FF-BCCC-02FD03799DE3}"/>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5791200" y="3124200"/>
            <a:ext cx="609600" cy="609600"/>
          </a:xfrm>
          <a:prstGeom prst="rect">
            <a:avLst/>
          </a:prstGeom>
        </p:spPr>
      </p:pic>
    </p:spTree>
    <p:custDataLst>
      <p:tags r:id="rId1"/>
    </p:custDataLst>
    <p:extLst>
      <p:ext uri="{BB962C8B-B14F-4D97-AF65-F5344CB8AC3E}">
        <p14:creationId xmlns:p14="http://schemas.microsoft.com/office/powerpoint/2010/main" val="1734526412"/>
      </p:ext>
    </p:extLst>
  </p:cSld>
  <p:clrMapOvr>
    <a:masterClrMapping/>
  </p:clrMapOvr>
  <mc:AlternateContent xmlns:mc="http://schemas.openxmlformats.org/markup-compatibility/2006" xmlns:p14="http://schemas.microsoft.com/office/powerpoint/2010/main">
    <mc:Choice Requires="p14">
      <p:transition spd="slow" p14:dur="2000" advTm="16503"/>
    </mc:Choice>
    <mc:Fallback xmlns="">
      <p:transition spd="slow" advTm="1650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1548" objId="2"/>
        <p14:stopEvt time="16224" objId="2"/>
      </p14:showEvt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539FDD5-F1EA-400B-ADE1-1C8F0BAD943D}"/>
              </a:ext>
            </a:extLst>
          </p:cNvPr>
          <p:cNvSpPr>
            <a:spLocks noGrp="1"/>
          </p:cNvSpPr>
          <p:nvPr>
            <p:ph sz="quarter" idx="13"/>
          </p:nvPr>
        </p:nvSpPr>
        <p:spPr>
          <a:xfrm>
            <a:off x="914087" y="246745"/>
            <a:ext cx="10363826" cy="3424107"/>
          </a:xfrm>
        </p:spPr>
        <p:txBody>
          <a:bodyPr>
            <a:noAutofit/>
          </a:bodyPr>
          <a:lstStyle/>
          <a:p>
            <a:pPr algn="just" fontAlgn="base">
              <a:lnSpc>
                <a:spcPct val="170000"/>
              </a:lnSpc>
            </a:pPr>
            <a:r>
              <a:rPr lang="tr-TR" sz="2400" dirty="0">
                <a:solidFill>
                  <a:schemeClr val="tx1"/>
                </a:solidFill>
              </a:rPr>
              <a:t>Giyim Üretim Teknolojisi programından mezun olan öğrencilerimiz istedikleri takdirde 4 yıllık aşağıda belirtilen programlara da DGS ile geçiş yapabilmektedir.</a:t>
            </a:r>
          </a:p>
          <a:p>
            <a:pPr algn="just">
              <a:lnSpc>
                <a:spcPct val="170000"/>
              </a:lnSpc>
            </a:pPr>
            <a:r>
              <a:rPr lang="tr-TR" sz="2400" dirty="0">
                <a:solidFill>
                  <a:schemeClr val="tx1"/>
                </a:solidFill>
              </a:rPr>
              <a:t>Hazır giyim öğretmenliği</a:t>
            </a:r>
          </a:p>
          <a:p>
            <a:pPr algn="just">
              <a:lnSpc>
                <a:spcPct val="170000"/>
              </a:lnSpc>
            </a:pPr>
            <a:r>
              <a:rPr lang="tr-TR" sz="2400" dirty="0">
                <a:solidFill>
                  <a:schemeClr val="tx1"/>
                </a:solidFill>
              </a:rPr>
              <a:t>Moda giyim tasarımı</a:t>
            </a:r>
          </a:p>
          <a:p>
            <a:pPr algn="just">
              <a:lnSpc>
                <a:spcPct val="170000"/>
              </a:lnSpc>
            </a:pPr>
            <a:r>
              <a:rPr lang="tr-TR" sz="2400" dirty="0">
                <a:solidFill>
                  <a:schemeClr val="tx1"/>
                </a:solidFill>
              </a:rPr>
              <a:t>Moda tasarımı</a:t>
            </a:r>
          </a:p>
          <a:p>
            <a:pPr algn="just">
              <a:lnSpc>
                <a:spcPct val="170000"/>
              </a:lnSpc>
            </a:pPr>
            <a:r>
              <a:rPr lang="tr-TR" sz="2400" dirty="0">
                <a:solidFill>
                  <a:schemeClr val="tx1"/>
                </a:solidFill>
              </a:rPr>
              <a:t>Moda ve tekstil tasarımı</a:t>
            </a:r>
          </a:p>
          <a:p>
            <a:pPr algn="just">
              <a:lnSpc>
                <a:spcPct val="170000"/>
              </a:lnSpc>
            </a:pPr>
            <a:r>
              <a:rPr lang="tr-TR" sz="2400" dirty="0">
                <a:solidFill>
                  <a:schemeClr val="tx1"/>
                </a:solidFill>
              </a:rPr>
              <a:t>Tekstil mühendisliği</a:t>
            </a:r>
          </a:p>
          <a:p>
            <a:pPr algn="just">
              <a:lnSpc>
                <a:spcPct val="170000"/>
              </a:lnSpc>
            </a:pPr>
            <a:r>
              <a:rPr lang="tr-TR" sz="2400" dirty="0">
                <a:solidFill>
                  <a:schemeClr val="tx1"/>
                </a:solidFill>
              </a:rPr>
              <a:t>Tekstil ve moda tasarımı</a:t>
            </a:r>
          </a:p>
          <a:p>
            <a:endParaRPr lang="tr-TR" sz="2400" dirty="0"/>
          </a:p>
        </p:txBody>
      </p:sp>
      <p:pic>
        <p:nvPicPr>
          <p:cNvPr id="2" name="15">
            <a:hlinkClick r:id="" action="ppaction://media"/>
            <a:extLst>
              <a:ext uri="{FF2B5EF4-FFF2-40B4-BE49-F238E27FC236}">
                <a16:creationId xmlns:a16="http://schemas.microsoft.com/office/drawing/2014/main" id="{29ABC50D-CAD2-4637-8341-8A3E6DA27EA1}"/>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5791200" y="3124200"/>
            <a:ext cx="609600" cy="609600"/>
          </a:xfrm>
          <a:prstGeom prst="rect">
            <a:avLst/>
          </a:prstGeom>
        </p:spPr>
      </p:pic>
    </p:spTree>
    <p:custDataLst>
      <p:tags r:id="rId1"/>
    </p:custDataLst>
    <p:extLst>
      <p:ext uri="{BB962C8B-B14F-4D97-AF65-F5344CB8AC3E}">
        <p14:creationId xmlns:p14="http://schemas.microsoft.com/office/powerpoint/2010/main" val="321317737"/>
      </p:ext>
    </p:extLst>
  </p:cSld>
  <p:clrMapOvr>
    <a:masterClrMapping/>
  </p:clrMapOvr>
  <mc:AlternateContent xmlns:mc="http://schemas.openxmlformats.org/markup-compatibility/2006" xmlns:p14="http://schemas.microsoft.com/office/powerpoint/2010/main">
    <mc:Choice Requires="p14">
      <p:transition spd="slow" p14:dur="2000" advTm="26936"/>
    </mc:Choice>
    <mc:Fallback xmlns="">
      <p:transition spd="slow" advTm="2693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1538" objId="2"/>
      </p14:showEvt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137EEBD-E34D-4E5E-92BD-5A98A7DE06AC}"/>
              </a:ext>
            </a:extLst>
          </p:cNvPr>
          <p:cNvSpPr>
            <a:spLocks noGrp="1"/>
          </p:cNvSpPr>
          <p:nvPr>
            <p:ph sz="quarter" idx="13"/>
          </p:nvPr>
        </p:nvSpPr>
        <p:spPr/>
        <p:txBody>
          <a:bodyPr>
            <a:normAutofit/>
          </a:bodyPr>
          <a:lstStyle/>
          <a:p>
            <a:pPr marL="0" indent="0" algn="ctr">
              <a:buNone/>
            </a:pPr>
            <a:r>
              <a:rPr lang="tr-TR" sz="2400" b="1" dirty="0"/>
              <a:t>TEKSTİL, GİYİM, AYAKKABI ve DERİ BÖLÜMÜ</a:t>
            </a:r>
          </a:p>
          <a:p>
            <a:pPr marL="0" indent="0" algn="ctr">
              <a:buNone/>
            </a:pPr>
            <a:r>
              <a:rPr lang="tr-TR" sz="2400" b="1" dirty="0"/>
              <a:t>GİYİM ÜRETİM TEKNOLOJİSİ PROGRAMINA </a:t>
            </a:r>
          </a:p>
          <a:p>
            <a:pPr marL="0" indent="0" algn="ctr">
              <a:buNone/>
            </a:pPr>
            <a:endParaRPr lang="tr-TR" sz="2400" b="1" dirty="0"/>
          </a:p>
          <a:p>
            <a:pPr marL="0" indent="0" algn="ctr">
              <a:buNone/>
            </a:pPr>
            <a:r>
              <a:rPr lang="tr-TR" sz="2400" b="1" dirty="0"/>
              <a:t>BEKLİYORUZ.</a:t>
            </a:r>
          </a:p>
        </p:txBody>
      </p:sp>
      <p:pic>
        <p:nvPicPr>
          <p:cNvPr id="4" name="16">
            <a:hlinkClick r:id="" action="ppaction://media"/>
            <a:extLst>
              <a:ext uri="{FF2B5EF4-FFF2-40B4-BE49-F238E27FC236}">
                <a16:creationId xmlns:a16="http://schemas.microsoft.com/office/drawing/2014/main" id="{8FA01DFC-459C-4C46-92AD-5C5E8A15416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189556272"/>
      </p:ext>
    </p:extLst>
  </p:cSld>
  <p:clrMapOvr>
    <a:masterClrMapping/>
  </p:clrMapOvr>
  <mc:AlternateContent xmlns:mc="http://schemas.openxmlformats.org/markup-compatibility/2006" xmlns:p14="http://schemas.microsoft.com/office/powerpoint/2010/main">
    <mc:Choice Requires="p14">
      <p:transition p14:dur="10" advTm="14982">
        <p:sndAc>
          <p:endSnd/>
        </p:sndAc>
      </p:transition>
    </mc:Choice>
    <mc:Fallback xmlns="">
      <p:transition advTm="14982">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21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192" objId="4"/>
        <p14:stopEvt time="14458" objId="4"/>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9256C1A-240A-48AE-9E7C-5443DCA5D438}"/>
              </a:ext>
            </a:extLst>
          </p:cNvPr>
          <p:cNvSpPr>
            <a:spLocks noGrp="1"/>
          </p:cNvSpPr>
          <p:nvPr>
            <p:ph sz="quarter" idx="13"/>
          </p:nvPr>
        </p:nvSpPr>
        <p:spPr>
          <a:xfrm>
            <a:off x="927025" y="1320170"/>
            <a:ext cx="10721635" cy="3768665"/>
          </a:xfrm>
        </p:spPr>
        <p:txBody>
          <a:bodyPr>
            <a:normAutofit lnSpcReduction="10000"/>
          </a:bodyPr>
          <a:lstStyle/>
          <a:p>
            <a:pPr algn="just">
              <a:lnSpc>
                <a:spcPct val="150000"/>
              </a:lnSpc>
            </a:pPr>
            <a:r>
              <a:rPr lang="tr-TR" sz="2400" cap="none" dirty="0">
                <a:solidFill>
                  <a:schemeClr val="tx1"/>
                </a:solidFill>
              </a:rPr>
              <a:t>Ülkemizde nüfusun hızla artması, modanın hızla gelişmesi ile artan giysi talebi,  giyim üretim ve tasarım sektörünün de hızlı bir gelişim ve değişimini beraberinde getirmiştir.  Tekstil sektörünün büyümesi ve gelişmesi bu alanda çalışacak bilgili ve tecrübeli teknik elemanlara ihtiyaç duyulmasına neden olmuştur. </a:t>
            </a:r>
          </a:p>
          <a:p>
            <a:pPr algn="just">
              <a:lnSpc>
                <a:spcPct val="150000"/>
              </a:lnSpc>
            </a:pPr>
            <a:r>
              <a:rPr lang="tr-TR" sz="2400" cap="none" dirty="0">
                <a:solidFill>
                  <a:schemeClr val="tx1"/>
                </a:solidFill>
              </a:rPr>
              <a:t>Kamu ve genellikle özel sektörde istihdam edilmek üzere nitelikli ve konusunda uzman giyim üretim teknikerlerine ihtiyaç </a:t>
            </a:r>
            <a:r>
              <a:rPr lang="tr-TR" sz="2400" dirty="0">
                <a:solidFill>
                  <a:schemeClr val="tx1"/>
                </a:solidFill>
              </a:rPr>
              <a:t>bulunmaktadır.</a:t>
            </a:r>
            <a:endParaRPr lang="tr-TR" sz="2400" cap="none" dirty="0">
              <a:solidFill>
                <a:schemeClr val="tx1"/>
              </a:solidFill>
            </a:endParaRPr>
          </a:p>
        </p:txBody>
      </p:sp>
      <p:pic>
        <p:nvPicPr>
          <p:cNvPr id="2" name="2">
            <a:hlinkClick r:id="" action="ppaction://media"/>
            <a:extLst>
              <a:ext uri="{FF2B5EF4-FFF2-40B4-BE49-F238E27FC236}">
                <a16:creationId xmlns:a16="http://schemas.microsoft.com/office/drawing/2014/main" id="{6557A4AA-C6B2-4F8C-9E56-27E0BE0891C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323352313"/>
      </p:ext>
    </p:extLst>
  </p:cSld>
  <p:clrMapOvr>
    <a:masterClrMapping/>
  </p:clrMapOvr>
  <mc:AlternateContent xmlns:mc="http://schemas.openxmlformats.org/markup-compatibility/2006" xmlns:p14="http://schemas.microsoft.com/office/powerpoint/2010/main">
    <mc:Choice Requires="p14">
      <p:transition spd="slow" p14:dur="2000" advTm="37665"/>
    </mc:Choice>
    <mc:Fallback xmlns="">
      <p:transition spd="slow" advTm="376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187" objId="2"/>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009D12A-6296-4C06-B115-0BE4F79B0A79}"/>
              </a:ext>
            </a:extLst>
          </p:cNvPr>
          <p:cNvSpPr>
            <a:spLocks noGrp="1"/>
          </p:cNvSpPr>
          <p:nvPr>
            <p:ph sz="quarter" idx="13"/>
          </p:nvPr>
        </p:nvSpPr>
        <p:spPr>
          <a:xfrm>
            <a:off x="1019791" y="1373179"/>
            <a:ext cx="10363826" cy="3424107"/>
          </a:xfrm>
        </p:spPr>
        <p:txBody>
          <a:bodyPr>
            <a:normAutofit/>
          </a:bodyPr>
          <a:lstStyle/>
          <a:p>
            <a:pPr algn="just">
              <a:lnSpc>
                <a:spcPct val="150000"/>
              </a:lnSpc>
            </a:pPr>
            <a:r>
              <a:rPr lang="tr-TR" sz="2400" b="1" i="1" dirty="0">
                <a:solidFill>
                  <a:schemeClr val="tx1"/>
                </a:solidFill>
              </a:rPr>
              <a:t>Giyim üretim teknikeri,</a:t>
            </a:r>
            <a:r>
              <a:rPr lang="tr-TR" sz="2400" dirty="0">
                <a:solidFill>
                  <a:schemeClr val="tx1"/>
                </a:solidFill>
              </a:rPr>
              <a:t> çocuk, kadın ve erkek, iç-dış giyiminde; üretim öncesi planlama ve tasarım, kalıp, kalite kontrol ve üretim safhalarının tümünde uygulama becerilerine sahip bir elemandır. Giyim üretim teknikeri, tekstil konfeksiyon sektörü için vazgeçilmez bir çalışandır.</a:t>
            </a:r>
          </a:p>
        </p:txBody>
      </p:sp>
      <p:pic>
        <p:nvPicPr>
          <p:cNvPr id="2" name="3">
            <a:hlinkClick r:id="" action="ppaction://media"/>
            <a:extLst>
              <a:ext uri="{FF2B5EF4-FFF2-40B4-BE49-F238E27FC236}">
                <a16:creationId xmlns:a16="http://schemas.microsoft.com/office/drawing/2014/main" id="{3974D223-B468-49E8-A01A-FA036BDE2608}"/>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5685183" y="4665593"/>
            <a:ext cx="609600" cy="609600"/>
          </a:xfrm>
          <a:prstGeom prst="rect">
            <a:avLst/>
          </a:prstGeom>
        </p:spPr>
      </p:pic>
    </p:spTree>
    <p:custDataLst>
      <p:tags r:id="rId1"/>
    </p:custDataLst>
    <p:extLst>
      <p:ext uri="{BB962C8B-B14F-4D97-AF65-F5344CB8AC3E}">
        <p14:creationId xmlns:p14="http://schemas.microsoft.com/office/powerpoint/2010/main" val="2414445604"/>
      </p:ext>
    </p:extLst>
  </p:cSld>
  <p:clrMapOvr>
    <a:masterClrMapping/>
  </p:clrMapOvr>
  <mc:AlternateContent xmlns:mc="http://schemas.openxmlformats.org/markup-compatibility/2006" xmlns:p14="http://schemas.microsoft.com/office/powerpoint/2010/main">
    <mc:Choice Requires="p14">
      <p:transition spd="slow" p14:dur="2000" advTm="26929"/>
    </mc:Choice>
    <mc:Fallback xmlns="">
      <p:transition spd="slow" advTm="269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174" objId="2"/>
        <p14:stopEvt time="26915" objId="2"/>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a:extLst>
              <a:ext uri="{FF2B5EF4-FFF2-40B4-BE49-F238E27FC236}">
                <a16:creationId xmlns:a16="http://schemas.microsoft.com/office/drawing/2014/main" id="{DFA2D532-2898-4347-97A0-69FE465271C5}"/>
              </a:ext>
            </a:extLst>
          </p:cNvPr>
          <p:cNvSpPr>
            <a:spLocks noGrp="1"/>
          </p:cNvSpPr>
          <p:nvPr>
            <p:ph sz="quarter" idx="13"/>
          </p:nvPr>
        </p:nvSpPr>
        <p:spPr>
          <a:xfrm>
            <a:off x="914087" y="988866"/>
            <a:ext cx="10363826" cy="3424107"/>
          </a:xfrm>
        </p:spPr>
        <p:txBody>
          <a:bodyPr>
            <a:noAutofit/>
          </a:bodyPr>
          <a:lstStyle/>
          <a:p>
            <a:pPr algn="just" fontAlgn="base">
              <a:lnSpc>
                <a:spcPct val="150000"/>
              </a:lnSpc>
            </a:pPr>
            <a:r>
              <a:rPr lang="tr-TR" sz="2400" b="1" i="1" dirty="0">
                <a:solidFill>
                  <a:srgbClr val="000000"/>
                </a:solidFill>
                <a:latin typeface="Arial" panose="020B0604020202020204" pitchFamily="34" charset="0"/>
                <a:ea typeface="Times New Roman" panose="02020603050405020304" pitchFamily="18" charset="0"/>
              </a:rPr>
              <a:t>Giyim üretim teknikerinin görevi</a:t>
            </a:r>
            <a:endParaRPr lang="tr-TR" sz="2400" dirty="0">
              <a:latin typeface="Times New Roman" panose="02020603050405020304" pitchFamily="18" charset="0"/>
              <a:ea typeface="Times New Roman" panose="02020603050405020304" pitchFamily="18" charset="0"/>
            </a:endParaRPr>
          </a:p>
          <a:p>
            <a:pPr algn="just" fontAlgn="base">
              <a:lnSpc>
                <a:spcPct val="150000"/>
              </a:lnSpc>
            </a:pPr>
            <a:r>
              <a:rPr lang="tr-TR" sz="2400" dirty="0">
                <a:solidFill>
                  <a:srgbClr val="000000"/>
                </a:solidFill>
                <a:latin typeface="Arial" panose="020B0604020202020204" pitchFamily="34" charset="0"/>
                <a:ea typeface="Times New Roman" panose="02020603050405020304" pitchFamily="18" charset="0"/>
              </a:rPr>
              <a:t>Üretimi planlamak, iş ve zaman etüdü yapmak, giysi modelleri geliştirmek, giysi kalıplarını çıkarmak, dikilecek giysi kumaşının kalitesinin kontrolünü yapmak, giysi için gerekli yardımcı malzeme ve aksesuar araçlarını seçmek, prototip giysi hazırlamak, ürünün çeşitli vücut ölçülerine göre seri üretimi ile ilgili işleri yapmak, seri üretime giren ürünün başından sonuna kadar takibini ve kontrolünü yapmak, ürünün paketlenmesi depolanması ve pazarlanması ile ilgili işleri yürütmektir.</a:t>
            </a:r>
            <a:endParaRPr lang="tr-TR" sz="2400" dirty="0">
              <a:latin typeface="Times New Roman" panose="02020603050405020304" pitchFamily="18" charset="0"/>
              <a:ea typeface="Times New Roman" panose="02020603050405020304" pitchFamily="18" charset="0"/>
            </a:endParaRPr>
          </a:p>
          <a:p>
            <a:endParaRPr lang="tr-TR" sz="2400" dirty="0"/>
          </a:p>
        </p:txBody>
      </p:sp>
      <p:pic>
        <p:nvPicPr>
          <p:cNvPr id="2" name="4">
            <a:hlinkClick r:id="" action="ppaction://media"/>
            <a:extLst>
              <a:ext uri="{FF2B5EF4-FFF2-40B4-BE49-F238E27FC236}">
                <a16:creationId xmlns:a16="http://schemas.microsoft.com/office/drawing/2014/main" id="{DFFBE543-A015-467A-95C8-6D3251B75654}"/>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5791200" y="3124200"/>
            <a:ext cx="609600" cy="609600"/>
          </a:xfrm>
          <a:prstGeom prst="rect">
            <a:avLst/>
          </a:prstGeom>
        </p:spPr>
      </p:pic>
    </p:spTree>
    <p:custDataLst>
      <p:tags r:id="rId1"/>
    </p:custDataLst>
    <p:extLst>
      <p:ext uri="{BB962C8B-B14F-4D97-AF65-F5344CB8AC3E}">
        <p14:creationId xmlns:p14="http://schemas.microsoft.com/office/powerpoint/2010/main" val="1138647600"/>
      </p:ext>
    </p:extLst>
  </p:cSld>
  <p:clrMapOvr>
    <a:masterClrMapping/>
  </p:clrMapOvr>
  <mc:AlternateContent xmlns:mc="http://schemas.openxmlformats.org/markup-compatibility/2006" xmlns:p14="http://schemas.microsoft.com/office/powerpoint/2010/main">
    <mc:Choice Requires="p14">
      <p:transition spd="slow" p14:dur="2000" advTm="40923"/>
    </mc:Choice>
    <mc:Fallback xmlns="">
      <p:transition spd="slow" advTm="409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1954" objId="2"/>
        <p14:stopEvt time="40720" objId="2"/>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2FE5226-FE2A-4C33-9996-AA48385CECBE}"/>
              </a:ext>
            </a:extLst>
          </p:cNvPr>
          <p:cNvSpPr>
            <a:spLocks noGrp="1"/>
          </p:cNvSpPr>
          <p:nvPr>
            <p:ph sz="quarter" idx="13"/>
          </p:nvPr>
        </p:nvSpPr>
        <p:spPr>
          <a:xfrm>
            <a:off x="914087" y="710571"/>
            <a:ext cx="10363826" cy="3424107"/>
          </a:xfrm>
        </p:spPr>
        <p:txBody>
          <a:bodyPr>
            <a:noAutofit/>
          </a:bodyPr>
          <a:lstStyle/>
          <a:p>
            <a:pPr algn="just">
              <a:lnSpc>
                <a:spcPct val="150000"/>
              </a:lnSpc>
            </a:pPr>
            <a:r>
              <a:rPr lang="tr-TR" sz="2400" dirty="0">
                <a:solidFill>
                  <a:schemeClr val="tx1"/>
                </a:solidFill>
              </a:rPr>
              <a:t>İskenderun Meslek Yüksekokulunda bulunan Giyim Üretim Atölyesinde ,12 adet düz dikiş, 9 adet bilgisayarlı düz dikiş, 3 adet </a:t>
            </a:r>
            <a:r>
              <a:rPr lang="tr-TR" sz="2400" dirty="0" err="1">
                <a:solidFill>
                  <a:schemeClr val="tx1"/>
                </a:solidFill>
              </a:rPr>
              <a:t>overlok</a:t>
            </a:r>
            <a:r>
              <a:rPr lang="tr-TR" sz="2400" dirty="0">
                <a:solidFill>
                  <a:schemeClr val="tx1"/>
                </a:solidFill>
              </a:rPr>
              <a:t> dikiş, 1 adet </a:t>
            </a:r>
            <a:r>
              <a:rPr lang="tr-TR" sz="2400" dirty="0" err="1">
                <a:solidFill>
                  <a:schemeClr val="tx1"/>
                </a:solidFill>
              </a:rPr>
              <a:t>reçme</a:t>
            </a:r>
            <a:r>
              <a:rPr lang="tr-TR" sz="2400" dirty="0">
                <a:solidFill>
                  <a:schemeClr val="tx1"/>
                </a:solidFill>
              </a:rPr>
              <a:t> dikiş makinası, 2 adet buhar kazanlı sanayi tipi ütü, 1 adet ışıklı çizim masası bulunmaktadır. Okulumuz bünyesinde konfeksiyon atölyesi olmaya uygun makine ve teçhizat mevcuttur. Öğrencilerimize uygulama dersleri bu atölyede verilmektedir. Giyim üretim atölyesi dışında, Meslek Yüksekokulumuzda öğrencilerin ortak kullandıkları, sınıf kapasiteleri 40-104 kişi arasında değişen 17 adet sınıf, 6 farklı genel bilgisayar laboratuvarı, 2 adet teknik resim salonu da bulunmaktadır</a:t>
            </a:r>
          </a:p>
        </p:txBody>
      </p:sp>
      <p:pic>
        <p:nvPicPr>
          <p:cNvPr id="2" name="5">
            <a:hlinkClick r:id="" action="ppaction://media"/>
            <a:extLst>
              <a:ext uri="{FF2B5EF4-FFF2-40B4-BE49-F238E27FC236}">
                <a16:creationId xmlns:a16="http://schemas.microsoft.com/office/drawing/2014/main" id="{4A328663-E0CC-45B9-9408-3FCACE500BA7}"/>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5791200" y="3124200"/>
            <a:ext cx="609600" cy="609600"/>
          </a:xfrm>
          <a:prstGeom prst="rect">
            <a:avLst/>
          </a:prstGeom>
        </p:spPr>
      </p:pic>
    </p:spTree>
    <p:custDataLst>
      <p:tags r:id="rId1"/>
    </p:custDataLst>
    <p:extLst>
      <p:ext uri="{BB962C8B-B14F-4D97-AF65-F5344CB8AC3E}">
        <p14:creationId xmlns:p14="http://schemas.microsoft.com/office/powerpoint/2010/main" val="368173523"/>
      </p:ext>
    </p:extLst>
  </p:cSld>
  <p:clrMapOvr>
    <a:masterClrMapping/>
  </p:clrMapOvr>
  <mc:AlternateContent xmlns:mc="http://schemas.openxmlformats.org/markup-compatibility/2006" xmlns:p14="http://schemas.microsoft.com/office/powerpoint/2010/main">
    <mc:Choice Requires="p14">
      <p:transition spd="slow" p14:dur="2000" advTm="61737"/>
    </mc:Choice>
    <mc:Fallback xmlns="">
      <p:transition spd="slow" advTm="617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1153" objId="2"/>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7707362-97FC-4B9C-A8CA-3D35D4EAB3FC}"/>
              </a:ext>
            </a:extLst>
          </p:cNvPr>
          <p:cNvSpPr>
            <a:spLocks noGrp="1"/>
          </p:cNvSpPr>
          <p:nvPr>
            <p:ph sz="quarter" idx="13"/>
          </p:nvPr>
        </p:nvSpPr>
        <p:spPr>
          <a:xfrm>
            <a:off x="1046609" y="1306918"/>
            <a:ext cx="10363826" cy="3424107"/>
          </a:xfrm>
        </p:spPr>
        <p:txBody>
          <a:bodyPr>
            <a:noAutofit/>
          </a:bodyPr>
          <a:lstStyle/>
          <a:p>
            <a:pPr algn="just">
              <a:lnSpc>
                <a:spcPct val="150000"/>
              </a:lnSpc>
            </a:pPr>
            <a:r>
              <a:rPr lang="tr-TR" sz="2400" dirty="0">
                <a:solidFill>
                  <a:schemeClr val="tx1"/>
                </a:solidFill>
              </a:rPr>
              <a:t>Giyim Üretim Teknolojisi programından mezun olan öğrencilerimizin yerleşebileceği birçok iş alanı bulunmaktadır.</a:t>
            </a:r>
            <a:r>
              <a:rPr lang="tr-TR" sz="2400" b="1" dirty="0">
                <a:solidFill>
                  <a:schemeClr val="tx1"/>
                </a:solidFill>
              </a:rPr>
              <a:t> </a:t>
            </a:r>
            <a:r>
              <a:rPr lang="tr-TR" sz="2400" dirty="0">
                <a:solidFill>
                  <a:schemeClr val="tx1"/>
                </a:solidFill>
              </a:rPr>
              <a:t>Tekstil ve</a:t>
            </a:r>
            <a:r>
              <a:rPr lang="tr-TR" sz="2400" b="1" dirty="0">
                <a:solidFill>
                  <a:schemeClr val="tx1"/>
                </a:solidFill>
              </a:rPr>
              <a:t> </a:t>
            </a:r>
            <a:r>
              <a:rPr lang="tr-TR" sz="2400" dirty="0">
                <a:solidFill>
                  <a:schemeClr val="tx1"/>
                </a:solidFill>
              </a:rPr>
              <a:t>Konfeksiyon sektöründe; Tasarım, planlama, kesim, kalıp, bilgisayar destekli kalıp, üretim, kalite kontrol, marka yönetimi ve pazarlama, </a:t>
            </a:r>
            <a:r>
              <a:rPr lang="tr-TR" sz="2400" dirty="0" err="1">
                <a:solidFill>
                  <a:schemeClr val="tx1"/>
                </a:solidFill>
              </a:rPr>
              <a:t>Ür</a:t>
            </a:r>
            <a:r>
              <a:rPr lang="tr-TR" sz="2400" dirty="0">
                <a:solidFill>
                  <a:schemeClr val="tx1"/>
                </a:solidFill>
              </a:rPr>
              <a:t>-Ge ve Ar-Ge departmanlarında çalışabilmektedirler.</a:t>
            </a:r>
          </a:p>
          <a:p>
            <a:pPr algn="just">
              <a:lnSpc>
                <a:spcPct val="150000"/>
              </a:lnSpc>
            </a:pPr>
            <a:endParaRPr lang="tr-TR" sz="2400" dirty="0">
              <a:solidFill>
                <a:schemeClr val="tx1"/>
              </a:solidFill>
            </a:endParaRPr>
          </a:p>
        </p:txBody>
      </p:sp>
      <p:pic>
        <p:nvPicPr>
          <p:cNvPr id="6" name="Kayıt (2)">
            <a:hlinkClick r:id="" action="ppaction://media"/>
            <a:extLst>
              <a:ext uri="{FF2B5EF4-FFF2-40B4-BE49-F238E27FC236}">
                <a16:creationId xmlns:a16="http://schemas.microsoft.com/office/drawing/2014/main" id="{A205D1CF-E4DB-4E91-AEC8-9BF340292C54}"/>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5791200" y="3124200"/>
            <a:ext cx="609600" cy="609600"/>
          </a:xfrm>
          <a:prstGeom prst="rect">
            <a:avLst/>
          </a:prstGeom>
        </p:spPr>
      </p:pic>
    </p:spTree>
    <p:custDataLst>
      <p:tags r:id="rId1"/>
    </p:custDataLst>
    <p:extLst>
      <p:ext uri="{BB962C8B-B14F-4D97-AF65-F5344CB8AC3E}">
        <p14:creationId xmlns:p14="http://schemas.microsoft.com/office/powerpoint/2010/main" val="1749160776"/>
      </p:ext>
    </p:extLst>
  </p:cSld>
  <p:clrMapOvr>
    <a:masterClrMapping/>
  </p:clrMapOvr>
  <mc:AlternateContent xmlns:mc="http://schemas.openxmlformats.org/markup-compatibility/2006" xmlns:p14="http://schemas.microsoft.com/office/powerpoint/2010/main">
    <mc:Choice Requires="p14">
      <p:transition spd="slow" p14:dur="2000" advTm="31000"/>
    </mc:Choice>
    <mc:Fallback xmlns="">
      <p:transition spd="slow" advTm="3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6"/>
                </p:tgtEl>
              </p:cMediaNode>
            </p:audio>
          </p:childTnLst>
        </p:cTn>
      </p:par>
    </p:tnLst>
  </p:timing>
  <p:extLst>
    <p:ext uri="{E180D4A7-C9FB-4DFB-919C-405C955672EB}">
      <p14:showEvtLst xmlns:p14="http://schemas.microsoft.com/office/powerpoint/2010/main">
        <p14:playEvt time="1214" objId="6"/>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99CB803-A385-4023-B56A-02122D319EA9}"/>
              </a:ext>
            </a:extLst>
          </p:cNvPr>
          <p:cNvSpPr>
            <a:spLocks noGrp="1"/>
          </p:cNvSpPr>
          <p:nvPr>
            <p:ph sz="quarter" idx="13"/>
          </p:nvPr>
        </p:nvSpPr>
        <p:spPr>
          <a:xfrm>
            <a:off x="914087" y="1373179"/>
            <a:ext cx="10363826" cy="3424107"/>
          </a:xfrm>
        </p:spPr>
        <p:txBody>
          <a:bodyPr>
            <a:normAutofit/>
          </a:bodyPr>
          <a:lstStyle/>
          <a:p>
            <a:pPr algn="just">
              <a:lnSpc>
                <a:spcPct val="150000"/>
              </a:lnSpc>
            </a:pPr>
            <a:r>
              <a:rPr lang="tr-TR" sz="2400" dirty="0">
                <a:solidFill>
                  <a:schemeClr val="tx1"/>
                </a:solidFill>
              </a:rPr>
              <a:t>Mezunlar, birçok kişinin çalışabileceği kendi atölyelerini veya modaevlerini de açabilirler. Tekstil ve konfeksiyon sektörü, Türkiye'nin ihracatında önemli bir yere sahip olan büyük bir sektördür. Bu nedenle bu programdan başarı ile mezun olan giyim üretim teknikerleri iş bulma sorunu yaşamayan, ayrıcalıklı bir mesleği olma şansına sahiptirler.</a:t>
            </a:r>
          </a:p>
        </p:txBody>
      </p:sp>
      <p:pic>
        <p:nvPicPr>
          <p:cNvPr id="2" name="Kayıt">
            <a:hlinkClick r:id="" action="ppaction://media"/>
            <a:extLst>
              <a:ext uri="{FF2B5EF4-FFF2-40B4-BE49-F238E27FC236}">
                <a16:creationId xmlns:a16="http://schemas.microsoft.com/office/drawing/2014/main" id="{71F98F97-9628-4495-BF23-70DD401C0CA4}"/>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5791200" y="3124200"/>
            <a:ext cx="609600" cy="609600"/>
          </a:xfrm>
          <a:prstGeom prst="rect">
            <a:avLst/>
          </a:prstGeom>
        </p:spPr>
      </p:pic>
    </p:spTree>
    <p:custDataLst>
      <p:tags r:id="rId1"/>
    </p:custDataLst>
    <p:extLst>
      <p:ext uri="{BB962C8B-B14F-4D97-AF65-F5344CB8AC3E}">
        <p14:creationId xmlns:p14="http://schemas.microsoft.com/office/powerpoint/2010/main" val="4233838887"/>
      </p:ext>
    </p:extLst>
  </p:cSld>
  <p:clrMapOvr>
    <a:masterClrMapping/>
  </p:clrMapOvr>
  <mc:AlternateContent xmlns:mc="http://schemas.openxmlformats.org/markup-compatibility/2006" xmlns:p14="http://schemas.microsoft.com/office/powerpoint/2010/main">
    <mc:Choice Requires="p14">
      <p:transition spd="slow" p14:dur="2000" advTm="41000"/>
    </mc:Choice>
    <mc:Fallback xmlns="">
      <p:transition spd="slow" advTm="4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AFD0EDFD-80BF-4341-B11D-CCC903D883D2}"/>
              </a:ext>
            </a:extLst>
          </p:cNvPr>
          <p:cNvPicPr>
            <a:picLocks noGrp="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2491409" y="1219200"/>
            <a:ext cx="8262330" cy="5168348"/>
          </a:xfrm>
          <a:prstGeom prst="rect">
            <a:avLst/>
          </a:prstGeom>
          <a:noFill/>
          <a:ln>
            <a:noFill/>
          </a:ln>
        </p:spPr>
      </p:pic>
    </p:spTree>
    <p:extLst>
      <p:ext uri="{BB962C8B-B14F-4D97-AF65-F5344CB8AC3E}">
        <p14:creationId xmlns:p14="http://schemas.microsoft.com/office/powerpoint/2010/main" val="175074071"/>
      </p:ext>
    </p:extLst>
  </p:cSld>
  <p:clrMapOvr>
    <a:masterClrMapping/>
  </p:clrMapOvr>
  <mc:AlternateContent xmlns:mc="http://schemas.openxmlformats.org/markup-compatibility/2006" xmlns:p14="http://schemas.microsoft.com/office/powerpoint/2010/main">
    <mc:Choice Requires="p14">
      <p:transition spd="slow" p14:dur="2000" advTm="2185"/>
    </mc:Choice>
    <mc:Fallback xmlns="">
      <p:transition spd="slow" advTm="218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B054583-D8DC-4424-9E31-4C95E5212D07}"/>
              </a:ext>
            </a:extLst>
          </p:cNvPr>
          <p:cNvSpPr>
            <a:spLocks noGrp="1"/>
          </p:cNvSpPr>
          <p:nvPr>
            <p:ph sz="quarter" idx="13"/>
          </p:nvPr>
        </p:nvSpPr>
        <p:spPr>
          <a:xfrm>
            <a:off x="914087" y="1518953"/>
            <a:ext cx="10363826" cy="3424107"/>
          </a:xfrm>
        </p:spPr>
        <p:txBody>
          <a:bodyPr/>
          <a:lstStyle/>
          <a:p>
            <a:pPr algn="just">
              <a:lnSpc>
                <a:spcPct val="150000"/>
              </a:lnSpc>
            </a:pPr>
            <a:r>
              <a:rPr lang="tr-TR" sz="2400" dirty="0">
                <a:solidFill>
                  <a:schemeClr val="tx1"/>
                </a:solidFill>
              </a:rPr>
              <a:t>Giyim üretim teknolojisi programına devam eden öğrencilerimiz, genel kültür, tekstil, konfeksiyon (hazır giyim) ile ilgili temel kavramlara ilişkin dersler ve giyim üretim atölyesinde yapılan, moda tasarımına ve uygulamalarına yönelik dersler de yer almaktadır. </a:t>
            </a:r>
          </a:p>
          <a:p>
            <a:endParaRPr lang="tr-TR" dirty="0"/>
          </a:p>
        </p:txBody>
      </p:sp>
      <p:pic>
        <p:nvPicPr>
          <p:cNvPr id="4" name="10">
            <a:hlinkClick r:id="" action="ppaction://media"/>
            <a:extLst>
              <a:ext uri="{FF2B5EF4-FFF2-40B4-BE49-F238E27FC236}">
                <a16:creationId xmlns:a16="http://schemas.microsoft.com/office/drawing/2014/main" id="{CED2E14F-9CE5-4815-AABB-FBE458A1ADED}"/>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5791200" y="3124200"/>
            <a:ext cx="609600" cy="609600"/>
          </a:xfrm>
          <a:prstGeom prst="rect">
            <a:avLst/>
          </a:prstGeom>
        </p:spPr>
      </p:pic>
    </p:spTree>
    <p:custDataLst>
      <p:tags r:id="rId1"/>
    </p:custDataLst>
    <p:extLst>
      <p:ext uri="{BB962C8B-B14F-4D97-AF65-F5344CB8AC3E}">
        <p14:creationId xmlns:p14="http://schemas.microsoft.com/office/powerpoint/2010/main" val="3364728191"/>
      </p:ext>
    </p:extLst>
  </p:cSld>
  <p:clrMapOvr>
    <a:masterClrMapping/>
  </p:clrMapOvr>
  <mc:AlternateContent xmlns:mc="http://schemas.openxmlformats.org/markup-compatibility/2006" xmlns:p14="http://schemas.microsoft.com/office/powerpoint/2010/main">
    <mc:Choice Requires="p14">
      <p:transition spd="slow" p14:dur="2000" advTm="19347"/>
    </mc:Choice>
    <mc:Fallback xmlns="">
      <p:transition spd="slow" advTm="1934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1367" objId="4"/>
      </p14:showEvtLst>
    </p:ext>
  </p:extLst>
</p:sld>
</file>

<file path=ppt/tags/tag1.xml><?xml version="1.0" encoding="utf-8"?>
<p:tagLst xmlns:a="http://schemas.openxmlformats.org/drawingml/2006/main" xmlns:r="http://schemas.openxmlformats.org/officeDocument/2006/relationships" xmlns:p="http://schemas.openxmlformats.org/presentationml/2006/main">
  <p:tag name="TİMİNG" val="|1.9"/>
</p:tagLst>
</file>

<file path=ppt/tags/tag2.xml><?xml version="1.0" encoding="utf-8"?>
<p:tagLst xmlns:a="http://schemas.openxmlformats.org/drawingml/2006/main" xmlns:r="http://schemas.openxmlformats.org/officeDocument/2006/relationships" xmlns:p="http://schemas.openxmlformats.org/presentationml/2006/main">
  <p:tag name="TİMİNG" val="|1.8"/>
</p:tagLst>
</file>

<file path=ppt/tags/tag3.xml><?xml version="1.0" encoding="utf-8"?>
<p:tagLst xmlns:a="http://schemas.openxmlformats.org/drawingml/2006/main" xmlns:r="http://schemas.openxmlformats.org/officeDocument/2006/relationships" xmlns:p="http://schemas.openxmlformats.org/presentationml/2006/main">
  <p:tag name="TİMİNG" val="|1"/>
</p:tagLst>
</file>

<file path=ppt/tags/tag4.xml><?xml version="1.0" encoding="utf-8"?>
<p:tagLst xmlns:a="http://schemas.openxmlformats.org/drawingml/2006/main" xmlns:r="http://schemas.openxmlformats.org/officeDocument/2006/relationships" xmlns:p="http://schemas.openxmlformats.org/presentationml/2006/main">
  <p:tag name="TİMİNG" val="|1.1"/>
</p:tagLst>
</file>

<file path=ppt/tags/tag5.xml><?xml version="1.0" encoding="utf-8"?>
<p:tagLst xmlns:a="http://schemas.openxmlformats.org/drawingml/2006/main" xmlns:r="http://schemas.openxmlformats.org/officeDocument/2006/relationships" xmlns:p="http://schemas.openxmlformats.org/presentationml/2006/main">
  <p:tag name="TİMİNG" val="|1.2"/>
</p:tagLst>
</file>

<file path=ppt/tags/tag6.xml><?xml version="1.0" encoding="utf-8"?>
<p:tagLst xmlns:a="http://schemas.openxmlformats.org/drawingml/2006/main" xmlns:r="http://schemas.openxmlformats.org/officeDocument/2006/relationships" xmlns:p="http://schemas.openxmlformats.org/presentationml/2006/main">
  <p:tag name="TİMİNG" val="|1.2"/>
</p:tagLst>
</file>

<file path=ppt/tags/tag7.xml><?xml version="1.0" encoding="utf-8"?>
<p:tagLst xmlns:a="http://schemas.openxmlformats.org/drawingml/2006/main" xmlns:r="http://schemas.openxmlformats.org/officeDocument/2006/relationships" xmlns:p="http://schemas.openxmlformats.org/presentationml/2006/main">
  <p:tag name="TİMİNG" val="|1.4"/>
</p:tagLst>
</file>

<file path=ppt/tags/tag8.xml><?xml version="1.0" encoding="utf-8"?>
<p:tagLst xmlns:a="http://schemas.openxmlformats.org/drawingml/2006/main" xmlns:r="http://schemas.openxmlformats.org/officeDocument/2006/relationships" xmlns:p="http://schemas.openxmlformats.org/presentationml/2006/main">
  <p:tag name="TİMİNG" val="|1.4"/>
</p:tagLst>
</file>

<file path=ppt/tags/tag9.xml><?xml version="1.0" encoding="utf-8"?>
<p:tagLst xmlns:a="http://schemas.openxmlformats.org/drawingml/2006/main" xmlns:r="http://schemas.openxmlformats.org/officeDocument/2006/relationships" xmlns:p="http://schemas.openxmlformats.org/presentationml/2006/main">
  <p:tag name="TİMİNG" val="|1.4"/>
</p:tagLst>
</file>

<file path=ppt/theme/theme1.xml><?xml version="1.0" encoding="utf-8"?>
<a:theme xmlns:a="http://schemas.openxmlformats.org/drawingml/2006/main" name="Duman">
  <a:themeElements>
    <a:clrScheme name="Mavi">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120</TotalTime>
  <Words>512</Words>
  <Application>Microsoft Office PowerPoint</Application>
  <PresentationFormat>Geniş ekran</PresentationFormat>
  <Paragraphs>23</Paragraphs>
  <Slides>13</Slides>
  <Notes>0</Notes>
  <HiddenSlides>0</HiddenSlides>
  <MMClips>12</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13</vt:i4>
      </vt:variant>
    </vt:vector>
  </HeadingPairs>
  <TitlesOfParts>
    <vt:vector size="18" baseType="lpstr">
      <vt:lpstr>Arial</vt:lpstr>
      <vt:lpstr>Century Gothic</vt:lpstr>
      <vt:lpstr>Times New Roman</vt:lpstr>
      <vt:lpstr>Wingdings 3</vt:lpstr>
      <vt:lpstr>Duman</vt:lpstr>
      <vt:lpstr> İSKENDERUN MESLEK YÜKSEK OKULU  Tekstil, Giyim, Ayakkabı ve Deri Bölümü  Giyim Üretim Teknolojisi Programı </vt:lpstr>
      <vt:lpstr>PowerPoint Sunusu</vt:lpstr>
      <vt:lpstr>PowerPoint Sunusu</vt:lpstr>
      <vt:lpstr>PowerPoint Sunusu</vt:lpstr>
      <vt:lpstr>PowerPoint Sunusu</vt:lpstr>
      <vt:lpstr>PowerPoint Sunusu</vt:lpstr>
      <vt:lpstr>PowerPoint Sunusu</vt:lpstr>
      <vt:lpstr>PowerPoint Sunusu</vt:lpstr>
      <vt:lpstr>PowerPoint Sunusu</vt:lpstr>
      <vt:lpstr>Stilistlik Uygulamaları</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Tekstil, Giyim, Ayakkabı ve Deri Bölümü  Giyim Üretim Teknolojisi Programı</dc:title>
  <dc:creator>Lenovo-Pc</dc:creator>
  <cp:lastModifiedBy>Filiz Şekerden</cp:lastModifiedBy>
  <cp:revision>30</cp:revision>
  <dcterms:created xsi:type="dcterms:W3CDTF">2020-07-28T19:13:14Z</dcterms:created>
  <dcterms:modified xsi:type="dcterms:W3CDTF">2021-06-04T05:11:44Z</dcterms:modified>
</cp:coreProperties>
</file>