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autoAdjust="0"/>
  </p:normalViewPr>
  <p:slideViewPr>
    <p:cSldViewPr>
      <p:cViewPr>
        <p:scale>
          <a:sx n="72" d="100"/>
          <a:sy n="72" d="100"/>
        </p:scale>
        <p:origin x="-1140" y="-7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04.07.2018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04.07.2018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54380" y="2414482"/>
            <a:ext cx="8549640" cy="1666028"/>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768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33490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292340" y="311257"/>
            <a:ext cx="2263140" cy="663172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2920" y="311257"/>
            <a:ext cx="6621780" cy="663172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0298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ışında">
    <p:spTree>
      <p:nvGrpSpPr>
        <p:cNvPr id="1" name=""/>
        <p:cNvGrpSpPr/>
        <p:nvPr/>
      </p:nvGrpSpPr>
      <p:grpSpPr>
        <a:xfrm>
          <a:off x="0" y="0"/>
          <a:ext cx="0" cy="0"/>
          <a:chOff x="0" y="0"/>
          <a:chExt cx="0" cy="0"/>
        </a:xfrm>
      </p:grpSpPr>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çinde">
    <p:spTree>
      <p:nvGrpSpPr>
        <p:cNvPr id="1" name=""/>
        <p:cNvGrpSpPr/>
        <p:nvPr/>
      </p:nvGrpSpPr>
      <p:grpSpPr>
        <a:xfrm>
          <a:off x="0" y="0"/>
          <a:ext cx="0" cy="0"/>
          <a:chOff x="0" y="0"/>
          <a:chExt cx="0" cy="0"/>
        </a:xfrm>
      </p:grpSpPr>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12247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94544" y="4994488"/>
            <a:ext cx="8549640" cy="1543685"/>
          </a:xfrm>
        </p:spPr>
        <p:txBody>
          <a:bodyPr anchor="t"/>
          <a:lstStyle>
            <a:lvl1pPr algn="l">
              <a:defRPr sz="45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5075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83544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smtClean="0"/>
              <a:t>Asıl metin stillerini düzenlemek için tıklatın</a:t>
            </a:r>
          </a:p>
        </p:txBody>
      </p:sp>
      <p:sp>
        <p:nvSpPr>
          <p:cNvPr id="4" name="İçerik Yer Tutucusu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8600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680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678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2" y="309457"/>
            <a:ext cx="3309144" cy="1316990"/>
          </a:xfrm>
        </p:spPr>
        <p:txBody>
          <a:bodyPr anchor="b"/>
          <a:lstStyle>
            <a:lvl1pPr algn="l">
              <a:defRPr sz="2200" b="1"/>
            </a:lvl1pPr>
          </a:lstStyle>
          <a:p>
            <a:r>
              <a:rPr lang="tr-TR" smtClean="0"/>
              <a:t>Asıl başlık stili için tıklatın</a:t>
            </a:r>
            <a:endParaRPr lang="tr-TR"/>
          </a:p>
        </p:txBody>
      </p:sp>
      <p:sp>
        <p:nvSpPr>
          <p:cNvPr id="3" name="İçerik Yer Tutucusu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293454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71517" y="5440680"/>
            <a:ext cx="6035040" cy="642303"/>
          </a:xfrm>
        </p:spPr>
        <p:txBody>
          <a:bodyPr anchor="b"/>
          <a:lstStyle>
            <a:lvl1pPr algn="l">
              <a:defRPr sz="2200" b="1"/>
            </a:lvl1pPr>
          </a:lstStyle>
          <a:p>
            <a:r>
              <a:rPr lang="tr-TR" smtClean="0"/>
              <a:t>Asıl başlık stili için tıklatın</a:t>
            </a:r>
            <a:endParaRPr lang="tr-TR"/>
          </a:p>
        </p:txBody>
      </p:sp>
      <p:sp>
        <p:nvSpPr>
          <p:cNvPr id="3" name="Resim Yer Tutucusu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tr-TR"/>
          </a:p>
        </p:txBody>
      </p:sp>
      <p:sp>
        <p:nvSpPr>
          <p:cNvPr id="4" name="Metin Yer Tutucusu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171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02920" y="311256"/>
            <a:ext cx="9052560" cy="1295400"/>
          </a:xfrm>
          <a:prstGeom prst="rect">
            <a:avLst/>
          </a:prstGeom>
        </p:spPr>
        <p:txBody>
          <a:bodyPr vert="horz" lIns="101870" tIns="50935" rIns="101870" bIns="50935"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502920" y="1813562"/>
            <a:ext cx="9052560" cy="5129425"/>
          </a:xfrm>
          <a:prstGeom prst="rect">
            <a:avLst/>
          </a:prstGeom>
        </p:spPr>
        <p:txBody>
          <a:bodyPr vert="horz" lIns="101870" tIns="50935" rIns="101870" bIns="5093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502920" y="7203864"/>
            <a:ext cx="2346960" cy="413808"/>
          </a:xfrm>
          <a:prstGeom prst="rect">
            <a:avLst/>
          </a:prstGeom>
        </p:spPr>
        <p:txBody>
          <a:bodyPr vert="horz" lIns="101870" tIns="50935" rIns="101870" bIns="50935" rtlCol="0" anchor="ctr"/>
          <a:lstStyle>
            <a:lvl1pPr algn="l">
              <a:defRPr sz="1300">
                <a:solidFill>
                  <a:schemeClr val="tx1">
                    <a:tint val="75000"/>
                  </a:schemeClr>
                </a:solidFill>
              </a:defRPr>
            </a:lvl1p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3"/>
          </p:nvPr>
        </p:nvSpPr>
        <p:spPr>
          <a:xfrm>
            <a:off x="3436620" y="7203864"/>
            <a:ext cx="3185160" cy="413808"/>
          </a:xfrm>
          <a:prstGeom prst="rect">
            <a:avLst/>
          </a:prstGeom>
        </p:spPr>
        <p:txBody>
          <a:bodyPr vert="horz" lIns="101870" tIns="50935" rIns="101870" bIns="50935" rtlCol="0" anchor="ctr"/>
          <a:lstStyle>
            <a:lvl1pPr algn="ctr">
              <a:defRPr sz="13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7208520" y="7203864"/>
            <a:ext cx="2346960" cy="413808"/>
          </a:xfrm>
          <a:prstGeom prst="rect">
            <a:avLst/>
          </a:prstGeom>
        </p:spPr>
        <p:txBody>
          <a:bodyPr vert="horz" lIns="101870" tIns="50935" rIns="101870" bIns="50935" rtlCol="0" anchor="ctr"/>
          <a:lstStyle>
            <a:lvl1pPr algn="r">
              <a:defRPr sz="130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497804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1018705"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101870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98" indent="-318346" algn="l" defTabSz="101870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tr-TR"/>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13"/>
          </p:nvPr>
        </p:nvSpPr>
        <p:spPr>
          <a:xfrm>
            <a:off x="3473046" y="218893"/>
            <a:ext cx="3412130" cy="2083129"/>
          </a:xfrm>
        </p:spPr>
        <p:txBody>
          <a:bodyPr/>
          <a:lstStyle/>
          <a:p>
            <a:pPr algn="just"/>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Integration with the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US"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usiness</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a:t>
            </a:r>
            <a:r>
              <a:rPr lang="en-US"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orld</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IBW</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n-US" dirty="0">
                <a:latin typeface="Verdana" panose="020B0604030504040204" pitchFamily="34" charset="0"/>
                <a:ea typeface="Verdana" panose="020B0604030504040204" pitchFamily="34" charset="0"/>
                <a:cs typeface="Verdana" panose="020B0604030504040204" pitchFamily="34" charset="0"/>
              </a:rPr>
              <a:t>Students can spend their 4th semester on business full-time to do practical work.</a:t>
            </a:r>
          </a:p>
          <a:p>
            <a:pPr algn="just"/>
            <a:r>
              <a:rPr lang="en-US" dirty="0">
                <a:latin typeface="Verdana" panose="020B0604030504040204" pitchFamily="34" charset="0"/>
                <a:ea typeface="Verdana" panose="020B0604030504040204" pitchFamily="34" charset="0"/>
                <a:cs typeface="Verdana" panose="020B0604030504040204" pitchFamily="34" charset="0"/>
              </a:rPr>
              <a:t>Throughout the </a:t>
            </a:r>
            <a:r>
              <a:rPr lang="en-US" dirty="0" smtClean="0">
                <a:latin typeface="Verdana" panose="020B0604030504040204" pitchFamily="34" charset="0"/>
                <a:ea typeface="Verdana" panose="020B0604030504040204" pitchFamily="34" charset="0"/>
                <a:cs typeface="Verdana" panose="020B0604030504040204" pitchFamily="34" charset="0"/>
              </a:rPr>
              <a:t>I</a:t>
            </a:r>
            <a:r>
              <a:rPr lang="tr-TR" dirty="0" smtClean="0">
                <a:latin typeface="Verdana" panose="020B0604030504040204" pitchFamily="34" charset="0"/>
                <a:ea typeface="Verdana" panose="020B0604030504040204" pitchFamily="34" charset="0"/>
                <a:cs typeface="Verdana" panose="020B0604030504040204" pitchFamily="34" charset="0"/>
              </a:rPr>
              <a:t>BW</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program, students have the opportunity to transform the theoretical knowledge they have learned into practice and have the opportunity to find a job in the institution they are in without graduating</a:t>
            </a:r>
            <a:r>
              <a:rPr lang="en-US"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12"/>
          </p:nvPr>
        </p:nvSpPr>
        <p:spPr>
          <a:xfrm>
            <a:off x="6829400" y="3454152"/>
            <a:ext cx="3012170" cy="4032448"/>
          </a:xfrm>
          <a:solidFill>
            <a:schemeClr val="tx2">
              <a:lumMod val="20000"/>
              <a:lumOff val="8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buFont typeface="Wingdings" panose="05000000000000000000" pitchFamily="2" charset="2"/>
              <a:buChar char="ü"/>
            </a:pPr>
            <a:r>
              <a:rPr lang="tr-TR" sz="1000" i="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Children's, men's and women's outer wear; pre-production planning and design, mold-pattern, quality control and production processes are indispensable humans for the textile-apparel sector</a:t>
            </a:r>
            <a:r>
              <a:rPr lang="en-US" sz="1000" dirty="0" smtClean="0">
                <a:latin typeface="Verdana" panose="020B0604030504040204" pitchFamily="34" charset="0"/>
                <a:ea typeface="Verdana" panose="020B0604030504040204" pitchFamily="34" charset="0"/>
                <a:cs typeface="Verdana" panose="020B0604030504040204" pitchFamily="34" charset="0"/>
              </a:rPr>
              <a:t>.</a:t>
            </a:r>
            <a:endParaRPr lang="tr-TR" sz="1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ü"/>
            </a:pPr>
            <a:r>
              <a:rPr lang="tr-TR" sz="1000" i="0" dirty="0" smtClean="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The </a:t>
            </a:r>
            <a:r>
              <a:rPr lang="tr-TR" sz="1000" dirty="0" err="1" smtClean="0">
                <a:latin typeface="Verdana" panose="020B0604030504040204" pitchFamily="34" charset="0"/>
                <a:ea typeface="Verdana" panose="020B0604030504040204" pitchFamily="34" charset="0"/>
                <a:cs typeface="Verdana" panose="020B0604030504040204" pitchFamily="34" charset="0"/>
              </a:rPr>
              <a:t>job</a:t>
            </a:r>
            <a:r>
              <a:rPr lang="tr-TR" sz="1000" dirty="0" smtClean="0">
                <a:latin typeface="Verdana" panose="020B0604030504040204" pitchFamily="34" charset="0"/>
                <a:ea typeface="Verdana" panose="020B0604030504040204" pitchFamily="34" charset="0"/>
                <a:cs typeface="Verdana" panose="020B0604030504040204" pitchFamily="34" charset="0"/>
              </a:rPr>
              <a:t> </a:t>
            </a:r>
            <a:r>
              <a:rPr lang="en-US" sz="1000" dirty="0" smtClean="0">
                <a:latin typeface="Verdana" panose="020B0604030504040204" pitchFamily="34" charset="0"/>
                <a:ea typeface="Verdana" panose="020B0604030504040204" pitchFamily="34" charset="0"/>
                <a:cs typeface="Verdana" panose="020B0604030504040204" pitchFamily="34" charset="0"/>
              </a:rPr>
              <a:t>of </a:t>
            </a:r>
            <a:r>
              <a:rPr lang="en-US" sz="1000" dirty="0">
                <a:latin typeface="Verdana" panose="020B0604030504040204" pitchFamily="34" charset="0"/>
                <a:ea typeface="Verdana" panose="020B0604030504040204" pitchFamily="34" charset="0"/>
                <a:cs typeface="Verdana" panose="020B0604030504040204" pitchFamily="34" charset="0"/>
              </a:rPr>
              <a:t>clothing production technicians; To do production work, To do work and time study, to develop clothes models, to draw clothes patterns, to control the quality of the sewing clothes, to choose the auxiliary materials and accessory tools for clothing, to prepare prototype clothes, They carry out the follow-up and control of the product from the beginning to the end of the serial production, carrying out the packing and storage of the product and marketing.</a:t>
            </a:r>
            <a:endParaRPr lang="tr-TR" sz="1000" i="0" dirty="0">
              <a:latin typeface="Verdana" panose="020B0604030504040204" pitchFamily="34" charset="0"/>
              <a:ea typeface="Verdana" panose="020B0604030504040204" pitchFamily="34" charset="0"/>
              <a:cs typeface="Verdana" panose="020B0604030504040204" pitchFamily="34" charset="0"/>
            </a:endParaRPr>
          </a:p>
        </p:txBody>
      </p:sp>
      <p:sp>
        <p:nvSpPr>
          <p:cNvPr id="18" name="Başlık 17"/>
          <p:cNvSpPr>
            <a:spLocks noGrp="1"/>
          </p:cNvSpPr>
          <p:nvPr>
            <p:ph type="title"/>
          </p:nvPr>
        </p:nvSpPr>
        <p:spPr>
          <a:xfrm>
            <a:off x="6581253" y="3172430"/>
            <a:ext cx="3443982" cy="390269"/>
          </a:xfrm>
          <a:noFill/>
        </p:spPr>
        <p:txBody>
          <a:bodyPr>
            <a:normAutofit fontScale="90000"/>
          </a:bodyPr>
          <a:lstStyle/>
          <a:p>
            <a:pPr lvl="0" defTabSz="914400">
              <a:lnSpc>
                <a:spcPct val="100000"/>
              </a:lnSpc>
              <a:spcBef>
                <a:spcPts val="0"/>
              </a:spcBef>
            </a:pPr>
            <a:r>
              <a:rPr lang="en-US" sz="1200" cap="none" dirty="0">
                <a:solidFill>
                  <a:schemeClr val="accent2">
                    <a:lumMod val="75000"/>
                  </a:schemeClr>
                </a:solidFill>
                <a:latin typeface="Verdana"/>
                <a:ea typeface="+mn-ea"/>
                <a:cs typeface="+mn-cs"/>
              </a:rPr>
              <a:t>What is Clothing Production Technique?</a:t>
            </a:r>
            <a:endParaRPr lang="tr-TR" sz="2800" b="1" i="0" baseline="0" dirty="0">
              <a:latin typeface="Calibri"/>
            </a:endParaRPr>
          </a:p>
        </p:txBody>
      </p:sp>
      <p:sp>
        <p:nvSpPr>
          <p:cNvPr id="19" name="Metin Yer Tutucusu 3"/>
          <p:cNvSpPr txBox="1">
            <a:spLocks/>
          </p:cNvSpPr>
          <p:nvPr/>
        </p:nvSpPr>
        <p:spPr>
          <a:xfrm>
            <a:off x="7183322" y="161895"/>
            <a:ext cx="2678326" cy="1193065"/>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200" dirty="0">
                <a:latin typeface="Verdana" panose="020B0604030504040204" pitchFamily="34" charset="0"/>
                <a:ea typeface="Verdana" panose="020B0604030504040204" pitchFamily="34" charset="0"/>
                <a:cs typeface="Verdana" panose="020B0604030504040204" pitchFamily="34" charset="0"/>
              </a:rPr>
              <a:t>CLOTHING PRODUCTION TECHNOLOGY</a:t>
            </a:r>
            <a:r>
              <a:rPr lang="tr-TR" sz="1000" dirty="0">
                <a:latin typeface="Verdana" panose="020B0604030504040204" pitchFamily="34" charset="0"/>
                <a:ea typeface="Verdana" panose="020B0604030504040204" pitchFamily="34" charset="0"/>
                <a:cs typeface="Verdana" panose="020B0604030504040204" pitchFamily="34" charset="0"/>
              </a:rPr>
              <a:t> </a:t>
            </a: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579" y="218894"/>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sp>
        <p:nvSpPr>
          <p:cNvPr id="15" name="Metin Yer Tutucusu 64">
            <a:extLst>
              <a:ext uri="{FF2B5EF4-FFF2-40B4-BE49-F238E27FC236}">
                <a16:creationId xmlns="" xmlns:a16="http://schemas.microsoft.com/office/drawing/2014/main" id="{6ABEA8EF-765A-434B-8A85-92FA89CBFFAA}"/>
              </a:ext>
            </a:extLst>
          </p:cNvPr>
          <p:cNvSpPr txBox="1">
            <a:spLocks/>
          </p:cNvSpPr>
          <p:nvPr/>
        </p:nvSpPr>
        <p:spPr>
          <a:xfrm>
            <a:off x="359059" y="256363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Apparel </a:t>
            </a:r>
            <a:r>
              <a:rPr lang="en-US" dirty="0" smtClean="0">
                <a:latin typeface="Verdana" panose="020B0604030504040204" pitchFamily="34" charset="0"/>
                <a:ea typeface="Verdana" panose="020B0604030504040204" pitchFamily="34" charset="0"/>
                <a:cs typeface="Verdana" panose="020B0604030504040204" pitchFamily="34" charset="0"/>
              </a:rPr>
              <a:t>L</a:t>
            </a:r>
            <a:r>
              <a:rPr lang="tr-TR" dirty="0" err="1" smtClean="0">
                <a:latin typeface="Verdana" panose="020B0604030504040204" pitchFamily="34" charset="0"/>
                <a:ea typeface="Verdana" panose="020B0604030504040204" pitchFamily="34" charset="0"/>
                <a:cs typeface="Verdana" panose="020B0604030504040204" pitchFamily="34" charset="0"/>
              </a:rPr>
              <a:t>aboratuary</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(12 straight stitches, 9 computerized straight stitches, 3 overlock stitches, 1 resin stitch machine, 2 steam iron industrial type iron</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Common</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computer</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laboratories</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 xmlns:a16="http://schemas.microsoft.com/office/drawing/2014/main" id="{DA4966A8-A73F-44DC-BB50-C0D61008FC8A}"/>
              </a:ext>
            </a:extLst>
          </p:cNvPr>
          <p:cNvSpPr txBox="1"/>
          <p:nvPr/>
        </p:nvSpPr>
        <p:spPr>
          <a:xfrm>
            <a:off x="351554" y="2302022"/>
            <a:ext cx="2808312" cy="261610"/>
          </a:xfrm>
          <a:prstGeom prst="rect">
            <a:avLst/>
          </a:prstGeom>
          <a:noFill/>
        </p:spPr>
        <p:txBody>
          <a:bodyPr wrap="square" rtlCol="0">
            <a:spAutoFit/>
          </a:bodyPr>
          <a:lstStyle/>
          <a:p>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Laboratuary</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a:t>
            </a:r>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otentiality</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Dikdörtgen 8">
            <a:extLst>
              <a:ext uri="{FF2B5EF4-FFF2-40B4-BE49-F238E27FC236}">
                <a16:creationId xmlns="" xmlns:a16="http://schemas.microsoft.com/office/drawing/2014/main" id="{6CC0873D-DB8C-4A6E-99AA-5B1450601860}"/>
              </a:ext>
            </a:extLst>
          </p:cNvPr>
          <p:cNvSpPr/>
          <p:nvPr/>
        </p:nvSpPr>
        <p:spPr>
          <a:xfrm>
            <a:off x="3759693" y="3756199"/>
            <a:ext cx="2838836" cy="1203406"/>
          </a:xfrm>
          <a:prstGeom prst="rect">
            <a:avLst/>
          </a:prstGeom>
        </p:spPr>
        <p:txBody>
          <a:bodyPr vert="horz" lIns="0" tIns="0" rIns="0" bIns="0" rtlCol="0">
            <a:noAutofit/>
          </a:bodyPr>
          <a:lstStyle/>
          <a:p>
            <a:pPr algn="ctr" defTabSz="749808">
              <a:lnSpc>
                <a:spcPct val="120000"/>
              </a:lnSpc>
              <a:spcBef>
                <a:spcPts val="360"/>
              </a:spcBef>
            </a:pPr>
            <a:r>
              <a:rPr lang="tr-TR" sz="1000" dirty="0" err="1" smtClean="0">
                <a:latin typeface="Verdana" panose="020B0604030504040204" pitchFamily="34" charset="0"/>
                <a:ea typeface="Verdana" panose="020B0604030504040204" pitchFamily="34" charset="0"/>
              </a:rPr>
              <a:t>Iskenderun</a:t>
            </a:r>
            <a:r>
              <a:rPr lang="tr-TR" sz="1000" dirty="0" smtClean="0">
                <a:latin typeface="Verdana" panose="020B0604030504040204" pitchFamily="34" charset="0"/>
                <a:ea typeface="Verdana" panose="020B0604030504040204" pitchFamily="34" charset="0"/>
              </a:rPr>
              <a:t> </a:t>
            </a:r>
            <a:r>
              <a:rPr lang="en-US" sz="1000" dirty="0" smtClean="0">
                <a:latin typeface="Verdana" panose="020B0604030504040204" pitchFamily="34" charset="0"/>
                <a:ea typeface="Verdana" panose="020B0604030504040204" pitchFamily="34" charset="0"/>
              </a:rPr>
              <a:t>Technical University</a:t>
            </a:r>
            <a:r>
              <a:rPr lang="tr-TR" sz="1000" dirty="0" smtClean="0">
                <a:latin typeface="Verdana" panose="020B0604030504040204" pitchFamily="34" charset="0"/>
                <a:ea typeface="Verdana" panose="020B0604030504040204" pitchFamily="34" charset="0"/>
              </a:rPr>
              <a:t>, </a:t>
            </a:r>
            <a:r>
              <a:rPr lang="en-US" sz="1000" dirty="0" smtClean="0">
                <a:latin typeface="Verdana" panose="020B0604030504040204" pitchFamily="34" charset="0"/>
                <a:ea typeface="Verdana" panose="020B0604030504040204" pitchFamily="34" charset="0"/>
              </a:rPr>
              <a:t>Iskenderun </a:t>
            </a:r>
            <a:r>
              <a:rPr lang="en-US" sz="1000" dirty="0">
                <a:latin typeface="Verdana" panose="020B0604030504040204" pitchFamily="34" charset="0"/>
                <a:ea typeface="Verdana" panose="020B0604030504040204" pitchFamily="34" charset="0"/>
              </a:rPr>
              <a:t>Vocational School Textile, Clothing, Footwear and Leather Department, Clothing Production Technology Program </a:t>
            </a:r>
            <a:r>
              <a:rPr lang="tr-TR" sz="1000" dirty="0" smtClean="0">
                <a:latin typeface="Verdana" panose="020B0604030504040204" pitchFamily="34" charset="0"/>
                <a:ea typeface="Verdana" panose="020B0604030504040204" pitchFamily="34" charset="0"/>
              </a:rPr>
              <a:t>31200 </a:t>
            </a:r>
            <a:r>
              <a:rPr lang="tr-TR" sz="1000" dirty="0">
                <a:latin typeface="Verdana" panose="020B0604030504040204" pitchFamily="34" charset="0"/>
                <a:ea typeface="Verdana" panose="020B0604030504040204" pitchFamily="34" charset="0"/>
              </a:rPr>
              <a:t>İskenderun, </a:t>
            </a:r>
            <a:r>
              <a:rPr lang="tr-TR" sz="1000" dirty="0" smtClean="0">
                <a:latin typeface="Verdana" panose="020B0604030504040204" pitchFamily="34" charset="0"/>
                <a:ea typeface="Verdana" panose="020B0604030504040204" pitchFamily="34" charset="0"/>
              </a:rPr>
              <a:t>HATAY/TURKEY</a:t>
            </a:r>
            <a:endParaRPr lang="tr-TR" sz="100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+90 326 </a:t>
            </a:r>
            <a:r>
              <a:rPr lang="tr-TR" sz="1000" dirty="0" smtClean="0">
                <a:latin typeface="Verdana" panose="020B0604030504040204" pitchFamily="34" charset="0"/>
                <a:ea typeface="Verdana" panose="020B0604030504040204" pitchFamily="34" charset="0"/>
              </a:rPr>
              <a:t>618 2936- 6034</a:t>
            </a:r>
            <a:endParaRPr lang="tr-TR" sz="100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http://www.iste.edu.tr/imyo-gut</a:t>
            </a:r>
          </a:p>
        </p:txBody>
      </p:sp>
      <p:pic>
        <p:nvPicPr>
          <p:cNvPr id="1026" name="Picture 2" descr="http://iste.edu.tr/gallery/_resized/656_new_15282738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26" y="218894"/>
            <a:ext cx="2955600" cy="1921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5/2018 tarihinde Emrah P.ziyaretÃ§i tarafÄ±ndan Ä°skenderun Teknik Ãniversitesi Myo'de Ã§ekilen fotoÄr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170" y="1431615"/>
            <a:ext cx="2840400" cy="17408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ylaÅÄ±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582" y="2599641"/>
            <a:ext cx="2838835" cy="1012247"/>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23" name="Resim 22" descr="C:\Users\win7_64bit\Desktop\giyim katalog fotoğraf\Myo\20180516_14192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357" y="4008375"/>
            <a:ext cx="2762250" cy="1902460"/>
          </a:xfrm>
          <a:prstGeom prst="rect">
            <a:avLst/>
          </a:prstGeom>
          <a:noFill/>
          <a:ln>
            <a:noFill/>
          </a:ln>
        </p:spPr>
      </p:pic>
      <p:pic>
        <p:nvPicPr>
          <p:cNvPr id="17" name="Resim 16">
            <a:extLst>
              <a:ext uri="{FF2B5EF4-FFF2-40B4-BE49-F238E27FC236}">
                <a16:creationId xmlns="" xmlns:a16="http://schemas.microsoft.com/office/drawing/2014/main" id="{B981E8FB-EBBD-42B4-91ED-CF17EBFF52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98" b="26806"/>
          <a:stretch/>
        </p:blipFill>
        <p:spPr>
          <a:xfrm>
            <a:off x="3833455" y="5470376"/>
            <a:ext cx="2751584" cy="2024953"/>
          </a:xfrm>
          <a:prstGeom prst="rect">
            <a:avLst/>
          </a:prstGeom>
        </p:spPr>
      </p:pic>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4"/>
          </p:nvPr>
        </p:nvSpPr>
        <p:spPr>
          <a:xfrm>
            <a:off x="3709231" y="338298"/>
            <a:ext cx="2808312" cy="1373235"/>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defTabSz="749808">
              <a:lnSpc>
                <a:spcPct val="120000"/>
              </a:lnSpc>
              <a:spcBef>
                <a:spcPts val="360"/>
              </a:spcBef>
            </a:pPr>
            <a:endParaRPr lang="tr-TR" sz="105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16"/>
          </p:nvPr>
        </p:nvSpPr>
        <p:spPr>
          <a:xfrm>
            <a:off x="3807443" y="319790"/>
            <a:ext cx="2952619" cy="3693966"/>
          </a:xfrm>
        </p:spPr>
        <p: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In the </a:t>
            </a:r>
            <a:r>
              <a:rPr lang="tr-TR" sz="1100" dirty="0" err="1" smtClean="0">
                <a:latin typeface="Verdana" panose="020B0604030504040204" pitchFamily="34" charset="0"/>
                <a:ea typeface="Verdana" panose="020B0604030504040204" pitchFamily="34" charset="0"/>
                <a:cs typeface="Verdana" panose="020B0604030504040204" pitchFamily="34" charset="0"/>
              </a:rPr>
              <a:t>Clothing</a:t>
            </a:r>
            <a:r>
              <a:rPr lang="tr-TR" sz="1100" dirty="0" smtClean="0">
                <a:latin typeface="Verdana" panose="020B0604030504040204" pitchFamily="34" charset="0"/>
                <a:ea typeface="Verdana" panose="020B0604030504040204" pitchFamily="34" charset="0"/>
                <a:cs typeface="Verdana" panose="020B0604030504040204" pitchFamily="34" charset="0"/>
              </a:rPr>
              <a:t> P</a:t>
            </a:r>
            <a:r>
              <a:rPr lang="en-US" sz="1100" dirty="0" err="1" smtClean="0">
                <a:latin typeface="Verdana" panose="020B0604030504040204" pitchFamily="34" charset="0"/>
                <a:ea typeface="Verdana" panose="020B0604030504040204" pitchFamily="34" charset="0"/>
                <a:cs typeface="Verdana" panose="020B0604030504040204" pitchFamily="34" charset="0"/>
              </a:rPr>
              <a:t>roduction</a:t>
            </a:r>
            <a:r>
              <a:rPr lang="en-US" sz="1100" dirty="0" smtClean="0">
                <a:latin typeface="Verdana" panose="020B0604030504040204" pitchFamily="34" charset="0"/>
                <a:ea typeface="Verdana" panose="020B0604030504040204" pitchFamily="34" charset="0"/>
                <a:cs typeface="Verdana" panose="020B0604030504040204" pitchFamily="34" charset="0"/>
              </a:rPr>
              <a:t> </a:t>
            </a:r>
            <a:r>
              <a:rPr lang="tr-TR" sz="1100" smtClean="0">
                <a:latin typeface="Verdana" panose="020B0604030504040204" pitchFamily="34" charset="0"/>
                <a:ea typeface="Verdana" panose="020B0604030504040204" pitchFamily="34" charset="0"/>
                <a:cs typeface="Verdana" panose="020B0604030504040204" pitchFamily="34" charset="0"/>
              </a:rPr>
              <a:t>T</a:t>
            </a:r>
            <a:r>
              <a:rPr lang="en-US" sz="1100" smtClean="0">
                <a:latin typeface="Verdana" panose="020B0604030504040204" pitchFamily="34" charset="0"/>
                <a:ea typeface="Verdana" panose="020B0604030504040204" pitchFamily="34" charset="0"/>
                <a:cs typeface="Verdana" panose="020B0604030504040204" pitchFamily="34" charset="0"/>
              </a:rPr>
              <a:t>echnology</a:t>
            </a:r>
            <a:r>
              <a:rPr lang="en-US" sz="1100" dirty="0" smtClean="0">
                <a:latin typeface="Verdana" panose="020B0604030504040204" pitchFamily="34" charset="0"/>
                <a:ea typeface="Verdana" panose="020B0604030504040204" pitchFamily="34" charset="0"/>
                <a:cs typeface="Verdana" panose="020B0604030504040204" pitchFamily="34" charset="0"/>
              </a:rPr>
              <a:t> </a:t>
            </a:r>
            <a:r>
              <a:rPr lang="en-US" sz="1100" dirty="0">
                <a:latin typeface="Verdana" panose="020B0604030504040204" pitchFamily="34" charset="0"/>
                <a:ea typeface="Verdana" panose="020B0604030504040204" pitchFamily="34" charset="0"/>
                <a:cs typeface="Verdana" panose="020B0604030504040204" pitchFamily="34" charset="0"/>
              </a:rPr>
              <a:t>program, basic textile training, planning of garment production, design of clothes, stylistic applications, preparation of clothes patterns, sewing of clothes, calculation of clothing costs, brand and marketing training. Clothing Production Technology Program</a:t>
            </a:r>
            <a:r>
              <a:rPr lang="en-US" sz="1100" dirty="0" smtClean="0">
                <a:latin typeface="Verdana" panose="020B0604030504040204" pitchFamily="34" charset="0"/>
                <a:ea typeface="Verdana" panose="020B0604030504040204" pitchFamily="34" charset="0"/>
                <a:cs typeface="Verdana" panose="020B0604030504040204" pitchFamily="34" charset="0"/>
              </a:rPr>
              <a:t>;</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Textile Technology,</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Apparel Technology,</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Stylistics Practices,</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Dressing Technical Drawing,</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Preparation of clothes patterns,</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Children, Men and Women Garment Production (Sewing),</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Basic Art Education</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It is based on clothes decoration techniques</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etin Yer Tutucusu 4"/>
          <p:cNvSpPr>
            <a:spLocks noGrp="1"/>
          </p:cNvSpPr>
          <p:nvPr>
            <p:ph type="body" sz="quarter" idx="13"/>
          </p:nvPr>
        </p:nvSpPr>
        <p:spPr>
          <a:xfrm>
            <a:off x="267196" y="670835"/>
            <a:ext cx="2730916" cy="6877344"/>
          </a:xfrm>
        </p:spPr>
        <p:txBody>
          <a:bodyPr/>
          <a:lstStyle/>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Textile-Apparel sector</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Product </a:t>
            </a:r>
            <a:r>
              <a:rPr lang="tr-TR" sz="1050" dirty="0" err="1" smtClean="0">
                <a:latin typeface="Verdana" panose="020B0604030504040204" pitchFamily="34" charset="0"/>
                <a:ea typeface="Verdana" panose="020B0604030504040204" pitchFamily="34" charset="0"/>
              </a:rPr>
              <a:t>development</a:t>
            </a:r>
            <a:r>
              <a:rPr lang="tr-TR" sz="1050" dirty="0" smtClean="0">
                <a:latin typeface="Verdana" panose="020B0604030504040204" pitchFamily="34" charset="0"/>
                <a:ea typeface="Verdana" panose="020B0604030504040204" pitchFamily="34" charset="0"/>
              </a:rPr>
              <a:t>, </a:t>
            </a:r>
            <a:r>
              <a:rPr lang="tr-TR" sz="1050" dirty="0" err="1" smtClean="0">
                <a:latin typeface="Verdana" panose="020B0604030504040204" pitchFamily="34" charset="0"/>
                <a:ea typeface="Verdana" panose="020B0604030504040204" pitchFamily="34" charset="0"/>
              </a:rPr>
              <a:t>Research</a:t>
            </a:r>
            <a:r>
              <a:rPr lang="tr-TR" sz="1050" dirty="0" smtClean="0">
                <a:latin typeface="Verdana" panose="020B0604030504040204" pitchFamily="34" charset="0"/>
                <a:ea typeface="Verdana" panose="020B0604030504040204" pitchFamily="34" charset="0"/>
              </a:rPr>
              <a:t> </a:t>
            </a:r>
            <a:r>
              <a:rPr lang="tr-TR" sz="1050" dirty="0" err="1" smtClean="0">
                <a:latin typeface="Verdana" panose="020B0604030504040204" pitchFamily="34" charset="0"/>
                <a:ea typeface="Verdana" panose="020B0604030504040204" pitchFamily="34" charset="0"/>
              </a:rPr>
              <a:t>development</a:t>
            </a:r>
            <a:r>
              <a:rPr lang="tr-TR" sz="1050" dirty="0" smtClean="0">
                <a:latin typeface="Verdana" panose="020B0604030504040204" pitchFamily="34" charset="0"/>
                <a:ea typeface="Verdana" panose="020B0604030504040204" pitchFamily="34" charset="0"/>
              </a:rPr>
              <a:t> </a:t>
            </a:r>
            <a:r>
              <a:rPr lang="en-US" sz="1050" dirty="0" smtClean="0">
                <a:latin typeface="Verdana" panose="020B0604030504040204" pitchFamily="34" charset="0"/>
                <a:ea typeface="Verdana" panose="020B0604030504040204" pitchFamily="34" charset="0"/>
              </a:rPr>
              <a:t>departments</a:t>
            </a:r>
            <a:endParaRPr lang="en-US"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Fashion </a:t>
            </a:r>
            <a:r>
              <a:rPr lang="en-US" sz="1050" dirty="0" smtClean="0">
                <a:latin typeface="Verdana" panose="020B0604030504040204" pitchFamily="34" charset="0"/>
                <a:ea typeface="Verdana" panose="020B0604030504040204" pitchFamily="34" charset="0"/>
              </a:rPr>
              <a:t>design</a:t>
            </a:r>
            <a:r>
              <a:rPr lang="tr-TR" sz="1050" dirty="0" smtClean="0">
                <a:latin typeface="Verdana" panose="020B0604030504040204" pitchFamily="34" charset="0"/>
                <a:ea typeface="Verdana" panose="020B0604030504040204" pitchFamily="34" charset="0"/>
              </a:rPr>
              <a:t>er</a:t>
            </a:r>
            <a:endParaRPr lang="en-US"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smtClean="0">
                <a:latin typeface="Verdana" panose="020B0604030504040204" pitchFamily="34" charset="0"/>
                <a:ea typeface="Verdana" panose="020B0604030504040204" pitchFamily="34" charset="0"/>
              </a:rPr>
              <a:t>stylist</a:t>
            </a:r>
          </a:p>
          <a:p>
            <a:pPr marL="171450" indent="-171450" algn="just">
              <a:buFont typeface="Wingdings" panose="05000000000000000000" pitchFamily="2" charset="2"/>
              <a:buChar char="ü"/>
            </a:pPr>
            <a:r>
              <a:rPr lang="en-US" sz="1050" dirty="0" smtClean="0">
                <a:latin typeface="Verdana" panose="020B0604030504040204" pitchFamily="34" charset="0"/>
                <a:ea typeface="Verdana" panose="020B0604030504040204" pitchFamily="34" charset="0"/>
                <a:cs typeface="Verdana" panose="020B0604030504040204" pitchFamily="34" charset="0"/>
              </a:rPr>
              <a:t>Master </a:t>
            </a:r>
            <a:r>
              <a:rPr lang="en-US" sz="1050" dirty="0">
                <a:latin typeface="Verdana" panose="020B0604030504040204" pitchFamily="34" charset="0"/>
                <a:ea typeface="Verdana" panose="020B0604030504040204" pitchFamily="34" charset="0"/>
                <a:cs typeface="Verdana" panose="020B0604030504040204" pitchFamily="34" charset="0"/>
              </a:rPr>
              <a:t>trainer in public </a:t>
            </a:r>
            <a:r>
              <a:rPr lang="en-US" sz="1050" dirty="0" smtClean="0">
                <a:latin typeface="Verdana" panose="020B0604030504040204" pitchFamily="34" charset="0"/>
                <a:ea typeface="Verdana" panose="020B0604030504040204" pitchFamily="34" charset="0"/>
                <a:cs typeface="Verdana" panose="020B0604030504040204" pitchFamily="34" charset="0"/>
              </a:rPr>
              <a:t>education</a:t>
            </a:r>
            <a:endParaRPr lang="tr-TR" sz="105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cs typeface="Verdana" panose="020B0604030504040204" pitchFamily="34" charset="0"/>
              </a:rPr>
              <a:t>As a clothing production technician in the public and private sectors</a:t>
            </a:r>
            <a:endParaRPr lang="tr-TR" sz="105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r>
              <a:rPr lang="en-US" b="1" dirty="0" smtClean="0">
                <a:solidFill>
                  <a:schemeClr val="accent2">
                    <a:lumMod val="75000"/>
                  </a:schemeClr>
                </a:solidFill>
                <a:latin typeface="Verdana" panose="020B0604030504040204" pitchFamily="34" charset="0"/>
                <a:ea typeface="Verdana" panose="020B0604030504040204" pitchFamily="34" charset="0"/>
              </a:rPr>
              <a:t>What </a:t>
            </a:r>
            <a:r>
              <a:rPr lang="en-US" b="1" dirty="0">
                <a:solidFill>
                  <a:schemeClr val="accent2">
                    <a:lumMod val="75000"/>
                  </a:schemeClr>
                </a:solidFill>
                <a:latin typeface="Verdana" panose="020B0604030504040204" pitchFamily="34" charset="0"/>
                <a:ea typeface="Verdana" panose="020B0604030504040204" pitchFamily="34" charset="0"/>
              </a:rPr>
              <a:t>are the Working Positions of </a:t>
            </a:r>
            <a:endParaRPr lang="tr-TR" b="1" dirty="0" smtClean="0">
              <a:solidFill>
                <a:schemeClr val="accent2">
                  <a:lumMod val="75000"/>
                </a:schemeClr>
              </a:solidFill>
              <a:latin typeface="Verdana" panose="020B0604030504040204" pitchFamily="34" charset="0"/>
              <a:ea typeface="Verdana" panose="020B0604030504040204" pitchFamily="34" charset="0"/>
            </a:endParaRPr>
          </a:p>
          <a:p>
            <a:pPr algn="just"/>
            <a:endParaRPr lang="tr-TR" b="1" dirty="0">
              <a:solidFill>
                <a:schemeClr val="accent2">
                  <a:lumMod val="75000"/>
                </a:schemeClr>
              </a:solidFill>
              <a:latin typeface="Verdana" panose="020B0604030504040204" pitchFamily="34" charset="0"/>
              <a:ea typeface="Verdana" panose="020B0604030504040204" pitchFamily="34" charset="0"/>
            </a:endParaRPr>
          </a:p>
          <a:p>
            <a:pPr algn="just"/>
            <a:r>
              <a:rPr lang="en-US" b="1" dirty="0" smtClean="0">
                <a:solidFill>
                  <a:schemeClr val="accent2">
                    <a:lumMod val="75000"/>
                  </a:schemeClr>
                </a:solidFill>
                <a:latin typeface="Verdana" panose="020B0604030504040204" pitchFamily="34" charset="0"/>
                <a:ea typeface="Verdana" panose="020B0604030504040204" pitchFamily="34" charset="0"/>
              </a:rPr>
              <a:t>Apparel </a:t>
            </a:r>
            <a:r>
              <a:rPr lang="en-US" b="1" dirty="0">
                <a:solidFill>
                  <a:schemeClr val="accent2">
                    <a:lumMod val="75000"/>
                  </a:schemeClr>
                </a:solidFill>
                <a:latin typeface="Verdana" panose="020B0604030504040204" pitchFamily="34" charset="0"/>
                <a:ea typeface="Verdana" panose="020B0604030504040204" pitchFamily="34" charset="0"/>
              </a:rPr>
              <a:t>Production Technicians</a:t>
            </a:r>
            <a:r>
              <a:rPr lang="en-US" b="1" dirty="0" smtClean="0">
                <a:solidFill>
                  <a:schemeClr val="accent2">
                    <a:lumMod val="75000"/>
                  </a:schemeClr>
                </a:solidFill>
                <a:latin typeface="Verdana" panose="020B0604030504040204" pitchFamily="34" charset="0"/>
                <a:ea typeface="Verdana" panose="020B0604030504040204" pitchFamily="34" charset="0"/>
              </a:rPr>
              <a:t>?</a:t>
            </a:r>
            <a:endParaRPr lang="tr-TR" b="1" dirty="0" smtClean="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In textile and apparel, </a:t>
            </a:r>
            <a:r>
              <a:rPr lang="tr-TR" dirty="0">
                <a:latin typeface="Verdana" panose="020B0604030504040204" pitchFamily="34" charset="0"/>
                <a:ea typeface="Verdana" panose="020B0604030504040204" pitchFamily="34" charset="0"/>
              </a:rPr>
              <a:t>Product </a:t>
            </a:r>
            <a:r>
              <a:rPr lang="tr-TR" dirty="0" err="1">
                <a:latin typeface="Verdana" panose="020B0604030504040204" pitchFamily="34" charset="0"/>
                <a:ea typeface="Verdana" panose="020B0604030504040204" pitchFamily="34" charset="0"/>
              </a:rPr>
              <a:t>development</a:t>
            </a:r>
            <a:r>
              <a:rPr lang="tr-TR" dirty="0">
                <a:latin typeface="Verdana" panose="020B0604030504040204" pitchFamily="34" charset="0"/>
                <a:ea typeface="Verdana" panose="020B0604030504040204" pitchFamily="34" charset="0"/>
              </a:rPr>
              <a:t>, </a:t>
            </a:r>
            <a:r>
              <a:rPr lang="tr-TR" dirty="0" err="1">
                <a:latin typeface="Verdana" panose="020B0604030504040204" pitchFamily="34" charset="0"/>
                <a:ea typeface="Verdana" panose="020B0604030504040204" pitchFamily="34" charset="0"/>
              </a:rPr>
              <a:t>Research</a:t>
            </a:r>
            <a:r>
              <a:rPr lang="tr-TR" dirty="0">
                <a:latin typeface="Verdana" panose="020B0604030504040204" pitchFamily="34" charset="0"/>
                <a:ea typeface="Verdana" panose="020B0604030504040204" pitchFamily="34" charset="0"/>
              </a:rPr>
              <a:t> </a:t>
            </a:r>
            <a:r>
              <a:rPr lang="tr-TR" dirty="0" err="1">
                <a:latin typeface="Verdana" panose="020B0604030504040204" pitchFamily="34" charset="0"/>
                <a:ea typeface="Verdana" panose="020B0604030504040204" pitchFamily="34" charset="0"/>
              </a:rPr>
              <a:t>development</a:t>
            </a:r>
            <a:r>
              <a:rPr lang="tr-TR"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departments</a:t>
            </a:r>
          </a:p>
          <a:p>
            <a:pPr marL="171450" indent="-171450" algn="just">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Clothing</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smtClean="0">
                <a:latin typeface="Verdana" panose="020B0604030504040204" pitchFamily="34" charset="0"/>
                <a:ea typeface="Verdana" panose="020B0604030504040204" pitchFamily="34" charset="0"/>
                <a:cs typeface="Verdana" panose="020B0604030504040204" pitchFamily="34" charset="0"/>
              </a:rPr>
              <a:t>designer</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Technician who is responsible for quality control</a:t>
            </a:r>
            <a:r>
              <a:rPr lang="tr-TR" b="0" dirty="0" smtClean="0">
                <a:latin typeface="Verdana" panose="020B0604030504040204" pitchFamily="34" charset="0"/>
                <a:ea typeface="Verdana" panose="020B0604030504040204" pitchFamily="34" charset="0"/>
              </a:rPr>
              <a:t>Üretim planlamadan sorumlu tekniker</a:t>
            </a:r>
          </a:p>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rPr>
              <a:t>Technician </a:t>
            </a:r>
            <a:r>
              <a:rPr lang="tr-TR" dirty="0" err="1" smtClean="0">
                <a:latin typeface="Verdana" panose="020B0604030504040204" pitchFamily="34" charset="0"/>
                <a:ea typeface="Verdana" panose="020B0604030504040204" pitchFamily="34" charset="0"/>
              </a:rPr>
              <a:t>who</a:t>
            </a:r>
            <a:r>
              <a:rPr lang="tr-TR" dirty="0" smtClean="0">
                <a:latin typeface="Verdana" panose="020B0604030504040204" pitchFamily="34" charset="0"/>
                <a:ea typeface="Verdana" panose="020B0604030504040204" pitchFamily="34" charset="0"/>
              </a:rPr>
              <a:t> is </a:t>
            </a:r>
            <a:r>
              <a:rPr lang="en-US" dirty="0" smtClean="0">
                <a:latin typeface="Verdana" panose="020B0604030504040204" pitchFamily="34" charset="0"/>
                <a:ea typeface="Verdana" panose="020B0604030504040204" pitchFamily="34" charset="0"/>
              </a:rPr>
              <a:t>responsible </a:t>
            </a:r>
            <a:r>
              <a:rPr lang="en-US" dirty="0">
                <a:latin typeface="Verdana" panose="020B0604030504040204" pitchFamily="34" charset="0"/>
                <a:ea typeface="Verdana" panose="020B0604030504040204" pitchFamily="34" charset="0"/>
              </a:rPr>
              <a:t>for product sales and marketing</a:t>
            </a:r>
            <a:endParaRPr lang="tr-TR" sz="1050" b="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endParaRPr>
          </a:p>
        </p:txBody>
      </p:sp>
      <p:sp>
        <p:nvSpPr>
          <p:cNvPr id="6" name="Metin Yer Tutucusu 5">
            <a:extLst>
              <a:ext uri="{FF2B5EF4-FFF2-40B4-BE49-F238E27FC236}">
                <a16:creationId xmlns="" xmlns:a16="http://schemas.microsoft.com/office/drawing/2014/main" id="{A6C93300-F279-4783-9BFE-06AFDF366051}"/>
              </a:ext>
            </a:extLst>
          </p:cNvPr>
          <p:cNvSpPr>
            <a:spLocks noGrp="1"/>
          </p:cNvSpPr>
          <p:nvPr>
            <p:ph type="body" sz="quarter" idx="17"/>
          </p:nvPr>
        </p:nvSpPr>
        <p:spPr>
          <a:xfrm>
            <a:off x="7174794" y="1690971"/>
            <a:ext cx="2678942" cy="6408712"/>
          </a:xfrm>
        </p:spPr>
        <p:txBody>
          <a:bodyPr/>
          <a:lstStyle/>
          <a:p>
            <a:pPr algn="just"/>
            <a:r>
              <a:rPr lang="en-US" sz="1100" dirty="0">
                <a:solidFill>
                  <a:schemeClr val="accent2">
                    <a:lumMod val="75000"/>
                  </a:schemeClr>
                </a:solidFill>
                <a:latin typeface="Verdana" panose="020B0604030504040204" pitchFamily="34" charset="0"/>
                <a:ea typeface="Verdana" panose="020B0604030504040204" pitchFamily="34" charset="0"/>
              </a:rPr>
              <a:t>Why </a:t>
            </a:r>
            <a:r>
              <a:rPr lang="tr-TR" sz="1100" dirty="0" smtClean="0">
                <a:solidFill>
                  <a:schemeClr val="accent2">
                    <a:lumMod val="75000"/>
                  </a:schemeClr>
                </a:solidFill>
                <a:latin typeface="Verdana" panose="020B0604030504040204" pitchFamily="34" charset="0"/>
                <a:ea typeface="Verdana" panose="020B0604030504040204" pitchFamily="34" charset="0"/>
              </a:rPr>
              <a:t>I</a:t>
            </a:r>
            <a:r>
              <a:rPr lang="en-US" sz="1100" dirty="0" smtClean="0">
                <a:solidFill>
                  <a:schemeClr val="accent2">
                    <a:lumMod val="75000"/>
                  </a:schemeClr>
                </a:solidFill>
                <a:latin typeface="Verdana" panose="020B0604030504040204" pitchFamily="34" charset="0"/>
                <a:ea typeface="Verdana" panose="020B0604030504040204" pitchFamily="34" charset="0"/>
              </a:rPr>
              <a:t>STE </a:t>
            </a:r>
            <a:r>
              <a:rPr lang="en-US" sz="1100" dirty="0">
                <a:solidFill>
                  <a:schemeClr val="accent2">
                    <a:lumMod val="75000"/>
                  </a:schemeClr>
                </a:solidFill>
                <a:latin typeface="Verdana" panose="020B0604030504040204" pitchFamily="34" charset="0"/>
                <a:ea typeface="Verdana" panose="020B0604030504040204" pitchFamily="34" charset="0"/>
              </a:rPr>
              <a:t>Clothing Manufacturing Technology</a:t>
            </a:r>
            <a:r>
              <a:rPr lang="en-US" sz="1100" dirty="0" smtClean="0">
                <a:solidFill>
                  <a:schemeClr val="accent2">
                    <a:lumMod val="75000"/>
                  </a:schemeClr>
                </a:solidFill>
                <a:latin typeface="Verdana" panose="020B0604030504040204" pitchFamily="34" charset="0"/>
                <a:ea typeface="Verdana" panose="020B0604030504040204" pitchFamily="34" charset="0"/>
              </a:rPr>
              <a:t>?</a:t>
            </a:r>
            <a:endParaRPr lang="tr-TR" sz="1100" dirty="0" smtClean="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With the growth and development of the textile sector, the need for knowledgeable and experienced technical staff to work on this area, and the possibility of finding a job after graduation</a:t>
            </a:r>
            <a:r>
              <a:rPr lang="en-US" sz="1100" dirty="0" smtClean="0">
                <a:latin typeface="Verdana" panose="020B0604030504040204" pitchFamily="34" charset="0"/>
                <a:ea typeface="Verdana" panose="020B0604030504040204" pitchFamily="34" charset="0"/>
                <a:cs typeface="Verdana" panose="020B0604030504040204" pitchFamily="34" charset="0"/>
              </a:rPr>
              <a:t>.</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Strong, experienced and qualified academic </a:t>
            </a:r>
            <a:r>
              <a:rPr lang="en-US" sz="1100" dirty="0" smtClean="0">
                <a:latin typeface="Verdana" panose="020B0604030504040204" pitchFamily="34" charset="0"/>
                <a:ea typeface="Verdana" panose="020B0604030504040204" pitchFamily="34" charset="0"/>
                <a:cs typeface="Verdana" panose="020B0604030504040204" pitchFamily="34" charset="0"/>
              </a:rPr>
              <a:t>staff</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The need for skilled and specialized garment production technicians to be employed in the public and generally private </a:t>
            </a:r>
            <a:r>
              <a:rPr lang="en-US" sz="1100" dirty="0" smtClean="0">
                <a:latin typeface="Verdana" panose="020B0604030504040204" pitchFamily="34" charset="0"/>
                <a:ea typeface="Verdana" panose="020B0604030504040204" pitchFamily="34" charset="0"/>
                <a:cs typeface="Verdana" panose="020B0604030504040204" pitchFamily="34" charset="0"/>
              </a:rPr>
              <a:t>sector</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The presentation of the clothes that the student designed and sewed, the ability to do the fashion show while </a:t>
            </a:r>
            <a:r>
              <a:rPr lang="en-US" sz="1100" dirty="0" smtClean="0">
                <a:latin typeface="Verdana" panose="020B0604030504040204" pitchFamily="34" charset="0"/>
                <a:ea typeface="Verdana" panose="020B0604030504040204" pitchFamily="34" charset="0"/>
                <a:cs typeface="Verdana" panose="020B0604030504040204" pitchFamily="34" charset="0"/>
              </a:rPr>
              <a:t>graduating</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100" dirty="0" err="1" smtClean="0">
                <a:latin typeface="Verdana" panose="020B0604030504040204" pitchFamily="34" charset="0"/>
                <a:ea typeface="Verdana" panose="020B0604030504040204" pitchFamily="34" charset="0"/>
                <a:cs typeface="Verdana" panose="020B0604030504040204" pitchFamily="34" charset="0"/>
              </a:rPr>
              <a:t>Education</a:t>
            </a:r>
            <a:r>
              <a:rPr lang="en-US" sz="1100" dirty="0" smtClean="0">
                <a:latin typeface="Verdana" panose="020B0604030504040204" pitchFamily="34" charset="0"/>
                <a:ea typeface="Verdana" panose="020B0604030504040204" pitchFamily="34" charset="0"/>
                <a:cs typeface="Verdana" panose="020B0604030504040204" pitchFamily="34" charset="0"/>
              </a:rPr>
              <a:t> </a:t>
            </a:r>
            <a:r>
              <a:rPr lang="en-US" sz="1100" dirty="0">
                <a:latin typeface="Verdana" panose="020B0604030504040204" pitchFamily="34" charset="0"/>
                <a:ea typeface="Verdana" panose="020B0604030504040204" pitchFamily="34" charset="0"/>
                <a:cs typeface="Verdana" panose="020B0604030504040204" pitchFamily="34" charset="0"/>
              </a:rPr>
              <a:t>in compliance with current and world </a:t>
            </a:r>
            <a:r>
              <a:rPr lang="en-US" sz="1100" dirty="0" smtClean="0">
                <a:latin typeface="Verdana" panose="020B0604030504040204" pitchFamily="34" charset="0"/>
                <a:ea typeface="Verdana" panose="020B0604030504040204" pitchFamily="34" charset="0"/>
                <a:cs typeface="Verdana" panose="020B0604030504040204" pitchFamily="34" charset="0"/>
              </a:rPr>
              <a:t>standards</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Close cooperation with industry thanks to Business world Integration (</a:t>
            </a:r>
            <a:r>
              <a:rPr lang="en-US" sz="1100" dirty="0" smtClean="0">
                <a:latin typeface="Verdana" panose="020B0604030504040204" pitchFamily="34" charset="0"/>
                <a:ea typeface="Verdana" panose="020B0604030504040204" pitchFamily="34" charset="0"/>
                <a:cs typeface="Verdana" panose="020B0604030504040204" pitchFamily="34" charset="0"/>
              </a:rPr>
              <a:t>I</a:t>
            </a:r>
            <a:r>
              <a:rPr lang="tr-TR" sz="1100" dirty="0" smtClean="0">
                <a:latin typeface="Verdana" panose="020B0604030504040204" pitchFamily="34" charset="0"/>
                <a:ea typeface="Verdana" panose="020B0604030504040204" pitchFamily="34" charset="0"/>
                <a:cs typeface="Verdana" panose="020B0604030504040204" pitchFamily="34" charset="0"/>
              </a:rPr>
              <a:t>BW</a:t>
            </a:r>
            <a:r>
              <a:rPr lang="en-US" sz="1100" dirty="0" smtClean="0">
                <a:latin typeface="Verdana" panose="020B0604030504040204" pitchFamily="34" charset="0"/>
                <a:ea typeface="Verdana" panose="020B0604030504040204" pitchFamily="34" charset="0"/>
                <a:cs typeface="Verdana" panose="020B0604030504040204" pitchFamily="34" charset="0"/>
              </a:rPr>
              <a:t>)</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Possibility of internship abroad with Erasmus </a:t>
            </a:r>
            <a:r>
              <a:rPr lang="en-US" sz="1100" dirty="0" smtClean="0">
                <a:latin typeface="Verdana" panose="020B0604030504040204" pitchFamily="34" charset="0"/>
                <a:ea typeface="Verdana" panose="020B0604030504040204" pitchFamily="34" charset="0"/>
                <a:cs typeface="Verdana" panose="020B0604030504040204" pitchFamily="34" charset="0"/>
              </a:rPr>
              <a:t>program</a:t>
            </a:r>
            <a:endParaRPr lang="tr-TR" sz="11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100" dirty="0" err="1">
                <a:latin typeface="Verdana" panose="020B0604030504040204" pitchFamily="34" charset="0"/>
                <a:ea typeface="Verdana" panose="020B0604030504040204" pitchFamily="34" charset="0"/>
                <a:cs typeface="Verdana" panose="020B0604030504040204" pitchFamily="34" charset="0"/>
              </a:rPr>
              <a:t>Social</a:t>
            </a:r>
            <a:r>
              <a:rPr lang="tr-TR" sz="1100" dirty="0">
                <a:latin typeface="Verdana" panose="020B0604030504040204" pitchFamily="34" charset="0"/>
                <a:ea typeface="Verdana" panose="020B0604030504040204" pitchFamily="34" charset="0"/>
                <a:cs typeface="Verdana" panose="020B0604030504040204" pitchFamily="34" charset="0"/>
              </a:rPr>
              <a:t> </a:t>
            </a:r>
            <a:r>
              <a:rPr lang="tr-TR" sz="1100" dirty="0" err="1">
                <a:latin typeface="Verdana" panose="020B0604030504040204" pitchFamily="34" charset="0"/>
                <a:ea typeface="Verdana" panose="020B0604030504040204" pitchFamily="34" charset="0"/>
                <a:cs typeface="Verdana" panose="020B0604030504040204" pitchFamily="34" charset="0"/>
              </a:rPr>
              <a:t>and</a:t>
            </a:r>
            <a:r>
              <a:rPr lang="tr-TR" sz="1100" dirty="0">
                <a:latin typeface="Verdana" panose="020B0604030504040204" pitchFamily="34" charset="0"/>
                <a:ea typeface="Verdana" panose="020B0604030504040204" pitchFamily="34" charset="0"/>
                <a:cs typeface="Verdana" panose="020B0604030504040204" pitchFamily="34" charset="0"/>
              </a:rPr>
              <a:t> </a:t>
            </a:r>
            <a:r>
              <a:rPr lang="tr-TR" sz="1100" dirty="0" err="1">
                <a:latin typeface="Verdana" panose="020B0604030504040204" pitchFamily="34" charset="0"/>
                <a:ea typeface="Verdana" panose="020B0604030504040204" pitchFamily="34" charset="0"/>
                <a:cs typeface="Verdana" panose="020B0604030504040204" pitchFamily="34" charset="0"/>
              </a:rPr>
              <a:t>cultural</a:t>
            </a:r>
            <a:r>
              <a:rPr lang="tr-TR" sz="1100" dirty="0">
                <a:latin typeface="Verdana" panose="020B0604030504040204" pitchFamily="34" charset="0"/>
                <a:ea typeface="Verdana" panose="020B0604030504040204" pitchFamily="34" charset="0"/>
                <a:cs typeface="Verdana" panose="020B0604030504040204" pitchFamily="34" charset="0"/>
              </a:rPr>
              <a:t> </a:t>
            </a:r>
            <a:r>
              <a:rPr lang="tr-TR" sz="1100" dirty="0" err="1">
                <a:latin typeface="Verdana" panose="020B0604030504040204" pitchFamily="34" charset="0"/>
                <a:ea typeface="Verdana" panose="020B0604030504040204" pitchFamily="34" charset="0"/>
                <a:cs typeface="Verdana" panose="020B0604030504040204" pitchFamily="34" charset="0"/>
              </a:rPr>
              <a:t>activities</a:t>
            </a:r>
            <a:endParaRPr lang="tr-TR" sz="1100" dirty="0">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430887"/>
          </a:xfrm>
          <a:prstGeom prst="rect">
            <a:avLst/>
          </a:prstGeom>
          <a:noFill/>
        </p:spPr>
        <p:txBody>
          <a:bodyPr wrap="square" rtlCol="0">
            <a:spAutoFit/>
          </a:bodyPr>
          <a:lstStyle/>
          <a:p>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What are the Sectors for Apparel Production Technicians to Work</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4" name="Dikdörtgen 3">
            <a:extLst>
              <a:ext uri="{FF2B5EF4-FFF2-40B4-BE49-F238E27FC236}">
                <a16:creationId xmlns="" xmlns:a16="http://schemas.microsoft.com/office/drawing/2014/main" id="{E5D8E1C5-187A-4DB1-A45D-B00684C2F78C}"/>
              </a:ext>
            </a:extLst>
          </p:cNvPr>
          <p:cNvSpPr/>
          <p:nvPr/>
        </p:nvSpPr>
        <p:spPr>
          <a:xfrm>
            <a:off x="3807443" y="6474313"/>
            <a:ext cx="2952619" cy="1061829"/>
          </a:xfrm>
          <a:prstGeom prst="rect">
            <a:avLst/>
          </a:prstGeom>
        </p:spPr>
        <p:txBody>
          <a:bodyPr wrap="square">
            <a:spAutoFit/>
          </a:bodyPr>
          <a:lstStyle/>
          <a:p>
            <a:pPr algn="just" fontAlgn="base"/>
            <a:r>
              <a:rPr lang="en-US" sz="1050" dirty="0">
                <a:latin typeface="Verdana" panose="020B0604030504040204" pitchFamily="34" charset="0"/>
                <a:ea typeface="Verdana" panose="020B0604030504040204" pitchFamily="34" charset="0"/>
              </a:rPr>
              <a:t>Iskenderun Technical University is giving Associate Degree Training in Textile, Clothing, Shoes and Leather Department, Clothing Manufacturing Technology. The training curriculum is suitable for the Bologna process.</a:t>
            </a:r>
            <a:r>
              <a:rPr lang="tr-TR" sz="1050" dirty="0" smtClean="0">
                <a:latin typeface="Verdana" panose="020B0604030504040204" pitchFamily="34" charset="0"/>
                <a:ea typeface="Verdana" panose="020B0604030504040204" pitchFamily="34" charset="0"/>
              </a:rPr>
              <a:t>. </a:t>
            </a:r>
            <a:endParaRPr lang="tr-TR" sz="1050" dirty="0"/>
          </a:p>
        </p:txBody>
      </p:sp>
      <p:sp>
        <p:nvSpPr>
          <p:cNvPr id="15" name="Metin kutusu 14">
            <a:extLst>
              <a:ext uri="{FF2B5EF4-FFF2-40B4-BE49-F238E27FC236}">
                <a16:creationId xmlns="" xmlns:a16="http://schemas.microsoft.com/office/drawing/2014/main" id="{D7FC75CD-D510-4D96-BFD7-B7BB9CEEA2CA}"/>
              </a:ext>
            </a:extLst>
          </p:cNvPr>
          <p:cNvSpPr txBox="1"/>
          <p:nvPr/>
        </p:nvSpPr>
        <p:spPr>
          <a:xfrm>
            <a:off x="3807443" y="6191829"/>
            <a:ext cx="2808312" cy="261610"/>
          </a:xfrm>
          <a:prstGeom prst="rect">
            <a:avLst/>
          </a:prstGeom>
          <a:noFill/>
        </p:spPr>
        <p:txBody>
          <a:bodyPr wrap="square" rtlCol="0">
            <a:spAutoFit/>
          </a:bodyPr>
          <a:lstStyle/>
          <a:p>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Education</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Pogram</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Resim 13" descr="C:\Users\win7_64bit\Desktop\giyim katalog fotoğraf\Myo\IMG-20180516-WA0007.jpg"/>
          <p:cNvPicPr/>
          <p:nvPr/>
        </p:nvPicPr>
        <p:blipFill rotWithShape="1">
          <a:blip r:embed="rId2" cstate="print">
            <a:extLst>
              <a:ext uri="{28A0092B-C50C-407E-A947-70E740481C1C}">
                <a14:useLocalDpi xmlns:a14="http://schemas.microsoft.com/office/drawing/2010/main" val="0"/>
              </a:ext>
            </a:extLst>
          </a:blip>
          <a:srcRect t="6792" b="4465"/>
          <a:stretch/>
        </p:blipFill>
        <p:spPr bwMode="auto">
          <a:xfrm>
            <a:off x="280448" y="2806080"/>
            <a:ext cx="1470418" cy="2415352"/>
          </a:xfrm>
          <a:prstGeom prst="rect">
            <a:avLst/>
          </a:prstGeom>
          <a:noFill/>
          <a:ln>
            <a:noFill/>
          </a:ln>
          <a:extLst>
            <a:ext uri="{53640926-AAD7-44D8-BBD7-CCE9431645EC}">
              <a14:shadowObscured xmlns:a14="http://schemas.microsoft.com/office/drawing/2010/main"/>
            </a:ext>
          </a:extLst>
        </p:spPr>
      </p:pic>
      <p:pic>
        <p:nvPicPr>
          <p:cNvPr id="16" name="Resim 15" descr="C:\Users\win7_64bit\Desktop\giyim katalog fotoğraf\Myo\IMG-20180516-WA0008.jpg"/>
          <p:cNvPicPr/>
          <p:nvPr/>
        </p:nvPicPr>
        <p:blipFill rotWithShape="1">
          <a:blip r:embed="rId3" cstate="print">
            <a:extLst>
              <a:ext uri="{28A0092B-C50C-407E-A947-70E740481C1C}">
                <a14:useLocalDpi xmlns:a14="http://schemas.microsoft.com/office/drawing/2010/main" val="0"/>
              </a:ext>
            </a:extLst>
          </a:blip>
          <a:srcRect b="13376"/>
          <a:stretch/>
        </p:blipFill>
        <p:spPr bwMode="auto">
          <a:xfrm>
            <a:off x="1745903" y="2806080"/>
            <a:ext cx="1482757" cy="2415352"/>
          </a:xfrm>
          <a:prstGeom prst="rect">
            <a:avLst/>
          </a:prstGeom>
          <a:noFill/>
          <a:ln>
            <a:noFill/>
          </a:ln>
          <a:extLst>
            <a:ext uri="{53640926-AAD7-44D8-BBD7-CCE9431645EC}">
              <a14:shadowObscured xmlns:a14="http://schemas.microsoft.com/office/drawing/2010/main"/>
            </a:ext>
          </a:extLst>
        </p:spPr>
      </p:pic>
      <p:sp>
        <p:nvSpPr>
          <p:cNvPr id="13" name="Metin kutusu 12"/>
          <p:cNvSpPr txBox="1"/>
          <p:nvPr/>
        </p:nvSpPr>
        <p:spPr>
          <a:xfrm>
            <a:off x="7381125" y="141784"/>
            <a:ext cx="2304256" cy="1523494"/>
          </a:xfrm>
          <a:prstGeom prst="rect">
            <a:avLst/>
          </a:prstGeom>
          <a:noFill/>
        </p:spPr>
        <p:txBody>
          <a:bodyPr wrap="square" rtlCol="0">
            <a:spAutoFit/>
          </a:bodyPr>
          <a:lstStyle/>
          <a:p>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Which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US"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achelor's</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D</a:t>
            </a:r>
            <a:r>
              <a:rPr lang="en-US"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egree</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programs can be </a:t>
            </a:r>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winned</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with DGS</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Ready-to-wear teacher</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Fashion clothing design</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Fashion design</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Fashion and textile design</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Textile engineering</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Textile and fashion design</a:t>
            </a:r>
            <a:endParaRPr lang="tr-TR" sz="11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443" y="4030216"/>
            <a:ext cx="2971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606</Words>
  <Application>Microsoft Office PowerPoint</Application>
  <PresentationFormat>Özel</PresentationFormat>
  <Paragraphs>66</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Ofis Teması</vt:lpstr>
      <vt:lpstr>What is Clothing Production Technique?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2018-07-04T07:45:32Z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