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2"/>
  </p:sldMasterIdLst>
  <p:notesMasterIdLst>
    <p:notesMasterId r:id="rId5"/>
  </p:notesMasterIdLst>
  <p:handoutMasterIdLst>
    <p:handoutMasterId r:id="rId6"/>
  </p:handoutMasterIdLst>
  <p:sldIdLst>
    <p:sldId id="257" r:id="rId3"/>
    <p:sldId id="258" r:id="rId4"/>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448">
          <p15:clr>
            <a:srgbClr val="A4A3A4"/>
          </p15:clr>
        </p15:guide>
        <p15:guide id="2" pos="3168">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1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autoAdjust="0"/>
  </p:normalViewPr>
  <p:slideViewPr>
    <p:cSldViewPr>
      <p:cViewPr>
        <p:scale>
          <a:sx n="72" d="100"/>
          <a:sy n="72" d="100"/>
        </p:scale>
        <p:origin x="-1140" y="72"/>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7" d="100"/>
          <a:sy n="57" d="100"/>
        </p:scale>
        <p:origin x="1200"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A4C4C9-9907-4BB6-B95A-E6BBD959AAB4}" type="datetimeFigureOut">
              <a:rPr lang="tr-TR" smtClean="0"/>
              <a:pPr/>
              <a:t>04.07.2018</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2D650F-38E5-40ED-AA32-287D3AC686E8}" type="slidenum">
              <a:rPr lang="tr-TR" smtClean="0"/>
              <a:pPr/>
              <a:t>‹#›</a:t>
            </a:fld>
            <a:endParaRPr lang="tr-TR" dirty="0"/>
          </a:p>
        </p:txBody>
      </p:sp>
    </p:spTree>
    <p:extLst>
      <p:ext uri="{BB962C8B-B14F-4D97-AF65-F5344CB8AC3E}">
        <p14:creationId xmlns:p14="http://schemas.microsoft.com/office/powerpoint/2010/main" val="763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A592C-A796-4264-BD45-11AED491B3E4}" type="datetimeFigureOut">
              <a:rPr lang="tr-TR" smtClean="0"/>
              <a:pPr/>
              <a:t>04.07.2018</a:t>
            </a:fld>
            <a:endParaRPr lang="tr-TR" dirty="0"/>
          </a:p>
        </p:txBody>
      </p:sp>
      <p:sp>
        <p:nvSpPr>
          <p:cNvPr id="4" name="Slayt Görüntüsü Yer Tutucusu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A02A30-9192-49A2-98D9-8D2828AE31E2}" type="slidenum">
              <a:rPr lang="tr-TR" smtClean="0"/>
              <a:pPr/>
              <a:t>‹#›</a:t>
            </a:fld>
            <a:endParaRPr lang="tr-TR" dirty="0"/>
          </a:p>
        </p:txBody>
      </p:sp>
    </p:spTree>
    <p:extLst>
      <p:ext uri="{BB962C8B-B14F-4D97-AF65-F5344CB8AC3E}">
        <p14:creationId xmlns:p14="http://schemas.microsoft.com/office/powerpoint/2010/main" val="361797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754380" y="2414482"/>
            <a:ext cx="8549640" cy="1666028"/>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F272CD0-8AE2-403D-BC5A-E9768D13DA7F}" type="datetimeFigureOut">
              <a:rPr lang="tr-TR" smtClean="0"/>
              <a:pPr/>
              <a:t>04.07.2018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3376822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F272CD0-8AE2-403D-BC5A-E9768D13DA7F}" type="datetimeFigureOut">
              <a:rPr lang="tr-TR" smtClean="0"/>
              <a:pPr/>
              <a:t>04.07.2018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133490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292340" y="311257"/>
            <a:ext cx="2263140" cy="663172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502920" y="311257"/>
            <a:ext cx="6621780" cy="663172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F272CD0-8AE2-403D-BC5A-E9768D13DA7F}" type="datetimeFigureOut">
              <a:rPr lang="tr-TR" smtClean="0"/>
              <a:pPr/>
              <a:t>04.07.2018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3202980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ışında">
    <p:spTree>
      <p:nvGrpSpPr>
        <p:cNvPr id="1" name=""/>
        <p:cNvGrpSpPr/>
        <p:nvPr/>
      </p:nvGrpSpPr>
      <p:grpSpPr>
        <a:xfrm>
          <a:off x="0" y="0"/>
          <a:ext cx="0" cy="0"/>
          <a:chOff x="0" y="0"/>
          <a:chExt cx="0" cy="0"/>
        </a:xfrm>
      </p:grpSpPr>
      <p:sp>
        <p:nvSpPr>
          <p:cNvPr id="13" name="Resim Yer Tutucusu 11"/>
          <p:cNvSpPr>
            <a:spLocks noGrp="1"/>
          </p:cNvSpPr>
          <p:nvPr>
            <p:ph type="pic" sz="quarter" idx="11"/>
          </p:nvPr>
        </p:nvSpPr>
        <p:spPr>
          <a:xfrm>
            <a:off x="457200" y="457200"/>
            <a:ext cx="2428875" cy="22860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8" name="Metin Yer Tutucusu 25"/>
          <p:cNvSpPr>
            <a:spLocks noGrp="1"/>
          </p:cNvSpPr>
          <p:nvPr>
            <p:ph type="body" sz="quarter" idx="15" hasCustomPrompt="1"/>
          </p:nvPr>
        </p:nvSpPr>
        <p:spPr>
          <a:xfrm>
            <a:off x="457200" y="2891409"/>
            <a:ext cx="2428875" cy="274320"/>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dirty="0"/>
              <a:t>[</a:t>
            </a:r>
            <a:r>
              <a:rPr lang="tr-TR" sz="900" b="0" i="1" baseline="0" dirty="0">
                <a:solidFill>
                  <a:schemeClr val="tx1"/>
                </a:solidFill>
                <a:latin typeface="+mn-lt"/>
                <a:ea typeface="+mn-ea"/>
                <a:cs typeface="+mn-cs"/>
              </a:rPr>
              <a:t>Fotoğrafınız için bir resim yazısı ekleyin</a:t>
            </a:r>
            <a:r>
              <a:rPr lang="tr-TR" dirty="0"/>
              <a:t>]</a:t>
            </a:r>
          </a:p>
        </p:txBody>
      </p:sp>
      <p:sp>
        <p:nvSpPr>
          <p:cNvPr id="27" name="Metin Yer Tutucusu 25"/>
          <p:cNvSpPr>
            <a:spLocks noGrp="1"/>
          </p:cNvSpPr>
          <p:nvPr>
            <p:ph type="body" sz="quarter" idx="14" hasCustomPrompt="1"/>
          </p:nvPr>
        </p:nvSpPr>
        <p:spPr>
          <a:xfrm>
            <a:off x="457200" y="3241167"/>
            <a:ext cx="2428875" cy="4572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Bu şablonla çalışmaya nasıl başlarsınız?</a:t>
            </a:r>
          </a:p>
        </p:txBody>
      </p:sp>
      <p:sp>
        <p:nvSpPr>
          <p:cNvPr id="26" name="Metin Yer Tutucusu 25"/>
          <p:cNvSpPr>
            <a:spLocks noGrp="1"/>
          </p:cNvSpPr>
          <p:nvPr>
            <p:ph type="body" sz="quarter" idx="13" hasCustomPrompt="1"/>
          </p:nvPr>
        </p:nvSpPr>
        <p:spPr>
          <a:xfrm>
            <a:off x="457199" y="3677412"/>
            <a:ext cx="2428875" cy="60984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 yeni, profesyonel broşürü olduğu gibi kullanabilir veya kolayca özelleştirebilirsiniz.</a:t>
            </a:r>
          </a:p>
        </p:txBody>
      </p:sp>
      <p:sp>
        <p:nvSpPr>
          <p:cNvPr id="23" name="Metin Yer Tutucusu 22"/>
          <p:cNvSpPr>
            <a:spLocks noGrp="1"/>
          </p:cNvSpPr>
          <p:nvPr>
            <p:ph type="body" sz="quarter" idx="12" hasCustomPrompt="1"/>
          </p:nvPr>
        </p:nvSpPr>
        <p:spPr>
          <a:xfrm>
            <a:off x="457199" y="4287252"/>
            <a:ext cx="2428875" cy="3162299"/>
          </a:xfrm>
        </p:spPr>
        <p:txBody>
          <a:bodyPr>
            <a:noAutofit/>
          </a:bodyPr>
          <a:lstStyle>
            <a:lvl1pPr marL="182880" indent="-182880">
              <a:lnSpc>
                <a:spcPct val="120000"/>
              </a:lnSpc>
              <a:spcBef>
                <a:spcPts val="1000"/>
              </a:spcBef>
              <a:defRPr sz="800" baseline="0"/>
            </a:lvl1pPr>
            <a:lvl2pPr marL="228600" indent="-114300">
              <a:lnSpc>
                <a:spcPct val="100000"/>
              </a:lnSpc>
              <a:spcBef>
                <a:spcPts val="800"/>
              </a:spcBef>
              <a:defRPr sz="900"/>
            </a:lvl2pPr>
            <a:lvl3pPr marL="342900" indent="-114300">
              <a:lnSpc>
                <a:spcPct val="100000"/>
              </a:lnSpc>
              <a:spcBef>
                <a:spcPts val="600"/>
              </a:spcBef>
              <a:defRPr sz="800"/>
            </a:lvl3pPr>
            <a:lvl4pPr marL="457200" indent="-114300">
              <a:lnSpc>
                <a:spcPct val="100000"/>
              </a:lnSpc>
              <a:spcBef>
                <a:spcPts val="600"/>
              </a:spcBef>
              <a:defRPr sz="700"/>
            </a:lvl4pPr>
            <a:lvl5pPr marL="571500" indent="-114300">
              <a:lnSpc>
                <a:spcPct val="100000"/>
              </a:lnSpc>
              <a:spcBef>
                <a:spcPts val="600"/>
              </a:spcBef>
              <a:defRPr sz="700"/>
            </a:lvl5pPr>
          </a:lstStyle>
          <a:p>
            <a:pPr lvl="0"/>
            <a:r>
              <a:rPr lang="tr-TR" dirty="0"/>
              <a:t>Bu şablonu kullanmaya başlamanıza yardımcı olmak için şablonda birkaç ipucuna yer verdik. Herhangi bir ipucu metnini (bunun gibi) kendinizinkiyle değiştirmek için bu metni tıklatıp yazmaya başlamanız yeterlidir. Broşürdeki fotoğrafları değiştirmek için bir resmi seçin ve silin. Ardından yer tutucusundaki Resim Ekle simgesini tıklatarak kendi fotoğrafınızı ekleyin. Logoyu kendi logonuzla değiştirmek için "LOGO ile değiştir" resmini sağ tıklatın ve ardından Resmi Değiştir seçimini belirtin.</a:t>
            </a:r>
          </a:p>
        </p:txBody>
      </p:sp>
      <p:sp>
        <p:nvSpPr>
          <p:cNvPr id="29" name="Metin Yer Tutucusu 25"/>
          <p:cNvSpPr>
            <a:spLocks noGrp="1"/>
          </p:cNvSpPr>
          <p:nvPr>
            <p:ph type="body" sz="quarter" idx="16" hasCustomPrompt="1"/>
          </p:nvPr>
        </p:nvSpPr>
        <p:spPr>
          <a:xfrm>
            <a:off x="3813820" y="609600"/>
            <a:ext cx="2428875" cy="457200"/>
          </a:xfrm>
        </p:spPr>
        <p:txBody>
          <a:bodyPr>
            <a:noAutofit/>
          </a:bodyPr>
          <a:lstStyle>
            <a:lvl1pPr marL="0" indent="0" algn="l" defTabSz="749808">
              <a:lnSpc>
                <a:spcPct val="90000"/>
              </a:lnSpc>
              <a:spcBef>
                <a:spcPts val="72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90000"/>
              </a:lnSpc>
              <a:spcBef>
                <a:spcPts val="720"/>
              </a:spcBef>
              <a:buNone/>
            </a:pPr>
            <a:r>
              <a:rPr lang="tr-TR" sz="2000" b="1" i="0" baseline="0" dirty="0">
                <a:solidFill>
                  <a:srgbClr val="DF5327">
                    <a:lumMod val="75000"/>
                  </a:srgbClr>
                </a:solidFill>
                <a:latin typeface="+mj-lt"/>
                <a:ea typeface="+mn-ea"/>
                <a:cs typeface="+mn-cs"/>
              </a:rPr>
              <a:t>Biz Kimiz?</a:t>
            </a:r>
          </a:p>
        </p:txBody>
      </p:sp>
      <p:sp>
        <p:nvSpPr>
          <p:cNvPr id="30" name="Metin Yer Tutucusu 25"/>
          <p:cNvSpPr>
            <a:spLocks noGrp="1"/>
          </p:cNvSpPr>
          <p:nvPr>
            <p:ph type="body" sz="quarter" idx="17" hasCustomPrompt="1"/>
          </p:nvPr>
        </p:nvSpPr>
        <p:spPr>
          <a:xfrm>
            <a:off x="3813820" y="1082040"/>
            <a:ext cx="2428875" cy="2286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Hakkımızda</a:t>
            </a:r>
          </a:p>
        </p:txBody>
      </p:sp>
      <p:sp>
        <p:nvSpPr>
          <p:cNvPr id="45" name="Metin Yer Tutucusu 25"/>
          <p:cNvSpPr>
            <a:spLocks noGrp="1"/>
          </p:cNvSpPr>
          <p:nvPr>
            <p:ph type="body" sz="quarter" idx="24" hasCustomPrompt="1"/>
          </p:nvPr>
        </p:nvSpPr>
        <p:spPr>
          <a:xfrm>
            <a:off x="3813820" y="1342644"/>
            <a:ext cx="2428875" cy="880809"/>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Burası sizin kısa bir konuşma yapacağınız yerdir. Ürünlerinizi veya hizmetlerinizi birisine anlatmak için yalnızca birkaç saniyeniz olsaydı, ne derdiniz?</a:t>
            </a:r>
          </a:p>
        </p:txBody>
      </p:sp>
      <p:sp>
        <p:nvSpPr>
          <p:cNvPr id="32" name="Metin Yer Tutucusu 25"/>
          <p:cNvSpPr>
            <a:spLocks noGrp="1"/>
          </p:cNvSpPr>
          <p:nvPr>
            <p:ph type="body" sz="quarter" idx="19" hasCustomPrompt="1"/>
          </p:nvPr>
        </p:nvSpPr>
        <p:spPr>
          <a:xfrm>
            <a:off x="3813820" y="2287906"/>
            <a:ext cx="2428875" cy="2286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Bize Başvurun</a:t>
            </a:r>
          </a:p>
        </p:txBody>
      </p:sp>
      <p:sp>
        <p:nvSpPr>
          <p:cNvPr id="33" name="Metin Yer Tutucusu 25"/>
          <p:cNvSpPr>
            <a:spLocks noGrp="1"/>
          </p:cNvSpPr>
          <p:nvPr>
            <p:ph type="body" sz="quarter" idx="20" hasCustomPrompt="1"/>
          </p:nvPr>
        </p:nvSpPr>
        <p:spPr>
          <a:xfrm>
            <a:off x="3813820" y="2538985"/>
            <a:ext cx="2428875" cy="670940"/>
          </a:xfrm>
        </p:spPr>
        <p:txBody>
          <a:bodyPr>
            <a:noAutofit/>
          </a:bodyPr>
          <a:lstStyle>
            <a:lvl1pPr marL="0" indent="0" algn="l" defTabSz="749808">
              <a:lnSpc>
                <a:spcPct val="10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360"/>
              </a:spcBef>
              <a:buNone/>
            </a:pPr>
            <a:r>
              <a:rPr lang="tr-TR" sz="1000" b="0" i="0" baseline="0" dirty="0">
                <a:solidFill>
                  <a:schemeClr val="tx1"/>
                </a:solidFill>
                <a:latin typeface="+mn-lt"/>
                <a:ea typeface="+mn-ea"/>
                <a:cs typeface="+mn-cs"/>
              </a:rPr>
              <a:t>Telefon: [Telefon]</a:t>
            </a:r>
          </a:p>
          <a:p>
            <a:pPr marL="0" indent="0" algn="l" defTabSz="749808">
              <a:lnSpc>
                <a:spcPct val="100000"/>
              </a:lnSpc>
              <a:spcBef>
                <a:spcPts val="360"/>
              </a:spcBef>
              <a:buNone/>
            </a:pPr>
            <a:r>
              <a:rPr lang="tr-TR" sz="1000" b="0" i="0" baseline="0" dirty="0">
                <a:solidFill>
                  <a:schemeClr val="tx1"/>
                </a:solidFill>
                <a:latin typeface="+mn-lt"/>
                <a:ea typeface="+mn-ea"/>
                <a:cs typeface="+mn-cs"/>
              </a:rPr>
              <a:t>E-posta: [E-posta adresi]</a:t>
            </a:r>
          </a:p>
          <a:p>
            <a:pPr marL="0" indent="0" algn="l" defTabSz="749808">
              <a:lnSpc>
                <a:spcPct val="100000"/>
              </a:lnSpc>
              <a:spcBef>
                <a:spcPts val="360"/>
              </a:spcBef>
              <a:buNone/>
            </a:pPr>
            <a:r>
              <a:rPr lang="tr-TR" sz="1000" b="0" i="0" baseline="0" dirty="0">
                <a:solidFill>
                  <a:schemeClr val="tx1"/>
                </a:solidFill>
                <a:latin typeface="+mn-lt"/>
                <a:ea typeface="+mn-ea"/>
                <a:cs typeface="+mn-cs"/>
              </a:rPr>
              <a:t>Web: [Web adresi]</a:t>
            </a:r>
          </a:p>
        </p:txBody>
      </p:sp>
      <p:sp>
        <p:nvSpPr>
          <p:cNvPr id="34" name="Metin Yer Tutucusu 25"/>
          <p:cNvSpPr>
            <a:spLocks noGrp="1"/>
          </p:cNvSpPr>
          <p:nvPr>
            <p:ph type="body" sz="quarter" idx="21" hasCustomPrompt="1"/>
          </p:nvPr>
        </p:nvSpPr>
        <p:spPr>
          <a:xfrm>
            <a:off x="4746624" y="6851269"/>
            <a:ext cx="1508125" cy="152400"/>
          </a:xfrm>
        </p:spPr>
        <p:txBody>
          <a:bodyPr>
            <a:noAutofit/>
          </a:bodyPr>
          <a:lstStyle>
            <a:lvl1pPr marL="0" marR="0" indent="0" algn="l" defTabSz="754380" rtl="0" eaLnBrk="1" fontAlgn="auto" latinLnBrk="0" hangingPunct="1">
              <a:lnSpc>
                <a:spcPct val="90000"/>
              </a:lnSpc>
              <a:spcBef>
                <a:spcPts val="0"/>
              </a:spcBef>
              <a:spcAft>
                <a:spcPts val="0"/>
              </a:spcAft>
              <a:buClrTx/>
              <a:buSzTx/>
              <a:buFont typeface="Arial" panose="020B0604020202020204" pitchFamily="34" charset="0"/>
              <a:buNone/>
              <a:tabLst/>
              <a:defRPr sz="1000" b="1" cap="all"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90000"/>
              </a:lnSpc>
              <a:spcBef>
                <a:spcPts val="0"/>
              </a:spcBef>
              <a:spcAft>
                <a:spcPts val="0"/>
              </a:spcAft>
              <a:buClrTx/>
              <a:buSzTx/>
              <a:buFont typeface="Arial" panose="020B0604020202020204" pitchFamily="34" charset="0"/>
              <a:buNone/>
              <a:tabLst/>
              <a:defRPr/>
            </a:pPr>
            <a:r>
              <a:rPr lang="tr-TR" dirty="0"/>
              <a:t>[</a:t>
            </a:r>
            <a:r>
              <a:rPr lang="tr-TR" sz="1000" b="1" i="0" baseline="0" dirty="0">
                <a:solidFill>
                  <a:srgbClr val="DF5327">
                    <a:lumMod val="75000"/>
                  </a:srgbClr>
                </a:solidFill>
                <a:latin typeface="+mj-lt"/>
                <a:ea typeface="+mn-ea"/>
                <a:cs typeface="+mn-cs"/>
              </a:rPr>
              <a:t>Şirket adı</a:t>
            </a:r>
            <a:r>
              <a:rPr lang="tr-TR" dirty="0"/>
              <a:t>]</a:t>
            </a:r>
          </a:p>
        </p:txBody>
      </p:sp>
      <p:sp>
        <p:nvSpPr>
          <p:cNvPr id="37" name="Metin Yer Tutucusu 36"/>
          <p:cNvSpPr>
            <a:spLocks noGrp="1"/>
          </p:cNvSpPr>
          <p:nvPr>
            <p:ph type="body" sz="quarter" idx="22" hasCustomPrompt="1"/>
          </p:nvPr>
        </p:nvSpPr>
        <p:spPr>
          <a:xfrm>
            <a:off x="4746624" y="7004304"/>
            <a:ext cx="1508125" cy="310896"/>
          </a:xfrm>
        </p:spPr>
        <p:txBody>
          <a:bodyPr>
            <a:noAutofit/>
          </a:bodyPr>
          <a:lstStyle>
            <a:lvl1pPr marL="0" indent="0" algn="l" defTabSz="749808">
              <a:lnSpc>
                <a:spcPct val="120000"/>
              </a:lnSpc>
              <a:spcBef>
                <a:spcPts val="288"/>
              </a:spcBef>
              <a:buNone/>
              <a:defRPr sz="800" baseline="0"/>
            </a:lvl1pPr>
            <a:lvl2pPr marL="0" indent="0">
              <a:defRPr sz="800"/>
            </a:lvl2pPr>
            <a:lvl3pPr marL="0" indent="0">
              <a:defRPr sz="800"/>
            </a:lvl3pPr>
            <a:lvl4pPr marL="0" indent="0">
              <a:defRPr sz="800"/>
            </a:lvl4pPr>
            <a:lvl5pPr marL="0" indent="0">
              <a:defRPr sz="800"/>
            </a:lvl5pPr>
          </a:lstStyle>
          <a:p>
            <a:pPr marL="0" indent="0" algn="l" defTabSz="749808">
              <a:lnSpc>
                <a:spcPct val="120000"/>
              </a:lnSpc>
              <a:spcBef>
                <a:spcPts val="288"/>
              </a:spcBef>
              <a:buNone/>
            </a:pPr>
            <a:r>
              <a:rPr lang="tr-TR" sz="800" b="0" i="0" baseline="0" dirty="0">
                <a:solidFill>
                  <a:schemeClr val="tx1"/>
                </a:solidFill>
                <a:latin typeface="+mn-lt"/>
                <a:ea typeface="+mn-ea"/>
                <a:cs typeface="+mn-cs"/>
              </a:rPr>
              <a:t>[Adres]</a:t>
            </a:r>
          </a:p>
          <a:p>
            <a:pPr marL="0" indent="0" algn="l" defTabSz="749808">
              <a:lnSpc>
                <a:spcPct val="120000"/>
              </a:lnSpc>
              <a:spcBef>
                <a:spcPts val="288"/>
              </a:spcBef>
              <a:buNone/>
            </a:pPr>
            <a:r>
              <a:rPr lang="tr-TR" sz="800" b="0" i="0" baseline="0" dirty="0">
                <a:solidFill>
                  <a:schemeClr val="tx1"/>
                </a:solidFill>
                <a:latin typeface="+mn-lt"/>
                <a:ea typeface="+mn-ea"/>
                <a:cs typeface="+mn-cs"/>
              </a:rPr>
              <a:t>[Şehir, Posta Kodu]</a:t>
            </a:r>
          </a:p>
        </p:txBody>
      </p:sp>
      <p:sp>
        <p:nvSpPr>
          <p:cNvPr id="12" name="Resim Yer Tutucusu 11"/>
          <p:cNvSpPr>
            <a:spLocks noGrp="1"/>
          </p:cNvSpPr>
          <p:nvPr>
            <p:ph type="pic" sz="quarter" idx="10"/>
          </p:nvPr>
        </p:nvSpPr>
        <p:spPr>
          <a:xfrm>
            <a:off x="7165975" y="457200"/>
            <a:ext cx="2428875" cy="36576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10" name="Başlık 9"/>
          <p:cNvSpPr>
            <a:spLocks noGrp="1"/>
          </p:cNvSpPr>
          <p:nvPr>
            <p:ph type="title" hasCustomPrompt="1"/>
          </p:nvPr>
        </p:nvSpPr>
        <p:spPr>
          <a:xfrm>
            <a:off x="7322344" y="4498848"/>
            <a:ext cx="2088832" cy="822960"/>
          </a:xfrm>
        </p:spPr>
        <p:txBody>
          <a:bodyPr>
            <a:normAutofit/>
          </a:bodyPr>
          <a:lstStyle>
            <a:lvl1pPr>
              <a:lnSpc>
                <a:spcPct val="85000"/>
              </a:lnSpc>
              <a:defRPr sz="2800" b="1" cap="all" baseline="0">
                <a:solidFill>
                  <a:schemeClr val="bg1"/>
                </a:solidFill>
              </a:defRPr>
            </a:lvl1pPr>
          </a:lstStyle>
          <a:p>
            <a:r>
              <a:rPr lang="tr-TR" dirty="0"/>
              <a:t>Şirket adı</a:t>
            </a:r>
          </a:p>
        </p:txBody>
      </p:sp>
      <p:sp>
        <p:nvSpPr>
          <p:cNvPr id="40" name="Metin Yer Tutucusu 25"/>
          <p:cNvSpPr>
            <a:spLocks noGrp="1"/>
          </p:cNvSpPr>
          <p:nvPr>
            <p:ph type="body" sz="quarter" idx="23" hasCustomPrompt="1"/>
          </p:nvPr>
        </p:nvSpPr>
        <p:spPr>
          <a:xfrm>
            <a:off x="7322344" y="6624978"/>
            <a:ext cx="2088833" cy="439651"/>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300" b="0" i="1" baseline="0">
                <a:solidFill>
                  <a:schemeClr val="bg1"/>
                </a:solidFill>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dirty="0"/>
              <a:t>[</a:t>
            </a:r>
            <a:r>
              <a:rPr lang="tr-TR" sz="1300" b="0" i="1" baseline="0" dirty="0">
                <a:solidFill>
                  <a:schemeClr val="bg1"/>
                </a:solidFill>
                <a:latin typeface="+mn-lt"/>
                <a:ea typeface="+mn-ea"/>
                <a:cs typeface="+mn-cs"/>
              </a:rPr>
              <a:t>Broşür alt başlığı veya şirket etiket satırı</a:t>
            </a:r>
            <a:r>
              <a:rPr lang="tr-TR" dirty="0"/>
              <a:t>]</a:t>
            </a:r>
          </a:p>
        </p:txBody>
      </p:sp>
    </p:spTree>
    <p:extLst>
      <p:ext uri="{BB962C8B-B14F-4D97-AF65-F5344CB8AC3E}">
        <p14:creationId xmlns:p14="http://schemas.microsoft.com/office/powerpoint/2010/main" val="478386529"/>
      </p:ext>
    </p:extLst>
  </p:cSld>
  <p:clrMapOvr>
    <a:masterClrMapping/>
  </p:clrMapOvr>
  <p:extLst mod="1">
    <p:ext uri="{DCECCB84-F9BA-43D5-87BE-67443E8EF086}">
      <p15:sldGuideLst xmlns=""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İçinde">
    <p:spTree>
      <p:nvGrpSpPr>
        <p:cNvPr id="1" name=""/>
        <p:cNvGrpSpPr/>
        <p:nvPr/>
      </p:nvGrpSpPr>
      <p:grpSpPr>
        <a:xfrm>
          <a:off x="0" y="0"/>
          <a:ext cx="0" cy="0"/>
          <a:chOff x="0" y="0"/>
          <a:chExt cx="0" cy="0"/>
        </a:xfrm>
      </p:grpSpPr>
      <p:sp>
        <p:nvSpPr>
          <p:cNvPr id="27" name="Metin Yer Tutucusu 25"/>
          <p:cNvSpPr>
            <a:spLocks noGrp="1"/>
          </p:cNvSpPr>
          <p:nvPr>
            <p:ph type="body" sz="quarter" idx="14" hasCustomPrompt="1"/>
          </p:nvPr>
        </p:nvSpPr>
        <p:spPr>
          <a:xfrm>
            <a:off x="457200" y="5151395"/>
            <a:ext cx="2428875" cy="248151"/>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İşte birkaç fikir...</a:t>
            </a:r>
          </a:p>
        </p:txBody>
      </p:sp>
      <p:sp>
        <p:nvSpPr>
          <p:cNvPr id="29" name="Metin Yer Tutucusu 25"/>
          <p:cNvSpPr>
            <a:spLocks noGrp="1"/>
          </p:cNvSpPr>
          <p:nvPr>
            <p:ph type="body" sz="quarter" idx="16" hasCustomPrompt="1"/>
          </p:nvPr>
        </p:nvSpPr>
        <p:spPr>
          <a:xfrm>
            <a:off x="457200" y="4386248"/>
            <a:ext cx="2428875" cy="609271"/>
          </a:xfrm>
        </p:spPr>
        <p:txBody>
          <a:bodyPr>
            <a:noAutofit/>
          </a:bodyPr>
          <a:lstStyle>
            <a:lvl1pPr marL="0" indent="0" algn="l" defTabSz="749808">
              <a:lnSpc>
                <a:spcPct val="90000"/>
              </a:lnSpc>
              <a:spcBef>
                <a:spcPts val="72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90000"/>
              </a:lnSpc>
              <a:spcBef>
                <a:spcPts val="720"/>
              </a:spcBef>
              <a:buNone/>
            </a:pPr>
            <a:r>
              <a:rPr lang="tr-TR" sz="2000" b="1" i="0" baseline="0" dirty="0">
                <a:solidFill>
                  <a:srgbClr val="DF5327">
                    <a:lumMod val="75000"/>
                  </a:srgbClr>
                </a:solidFill>
                <a:latin typeface="+mj-lt"/>
                <a:ea typeface="+mn-ea"/>
                <a:cs typeface="+mn-cs"/>
              </a:rPr>
              <a:t>Bu broşürde nelere yer verirsiniz?</a:t>
            </a:r>
          </a:p>
        </p:txBody>
      </p:sp>
      <p:sp>
        <p:nvSpPr>
          <p:cNvPr id="13" name="Resim Yer Tutucusu 11"/>
          <p:cNvSpPr>
            <a:spLocks noGrp="1"/>
          </p:cNvSpPr>
          <p:nvPr>
            <p:ph type="pic" sz="quarter" idx="11"/>
          </p:nvPr>
        </p:nvSpPr>
        <p:spPr>
          <a:xfrm>
            <a:off x="457200" y="457200"/>
            <a:ext cx="2428875" cy="36576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6" name="Metin Yer Tutucusu 25"/>
          <p:cNvSpPr>
            <a:spLocks noGrp="1"/>
          </p:cNvSpPr>
          <p:nvPr>
            <p:ph type="body" sz="quarter" idx="13" hasCustomPrompt="1"/>
          </p:nvPr>
        </p:nvSpPr>
        <p:spPr>
          <a:xfrm>
            <a:off x="457199" y="5399546"/>
            <a:ext cx="2428875" cy="1915653"/>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Burası şirketin misyonunu belirtmek için mükemmel bir yerdir. Çok sayıda şirket arasından nasıl sıyrıldığınızı özetlemek için sayfanın sağ tarafını kullanabilir, başarı öykünüzün özeti için ise orta kısmı kullanabilirsiniz.</a:t>
            </a:r>
          </a:p>
          <a:p>
            <a:pPr marL="0" indent="0" algn="l" defTabSz="749808">
              <a:lnSpc>
                <a:spcPct val="120000"/>
              </a:lnSpc>
              <a:spcBef>
                <a:spcPts val="360"/>
              </a:spcBef>
              <a:buNone/>
            </a:pPr>
            <a:r>
              <a:rPr lang="tr-TR" sz="1000" b="0" i="0" baseline="0" dirty="0">
                <a:solidFill>
                  <a:schemeClr val="tx1"/>
                </a:solidFill>
                <a:latin typeface="+mn-lt"/>
                <a:ea typeface="+mn-ea"/>
                <a:cs typeface="+mn-cs"/>
              </a:rPr>
              <a:t>(Ön plana çıkmak için kesinlikle şirketinizin en iyi işlerinin fotoğraflarını seçmeniz gerekir. Resimler her zaman etki uyandırır.)</a:t>
            </a:r>
          </a:p>
        </p:txBody>
      </p:sp>
      <p:sp>
        <p:nvSpPr>
          <p:cNvPr id="30" name="Metin Yer Tutucusu 25"/>
          <p:cNvSpPr>
            <a:spLocks noGrp="1"/>
          </p:cNvSpPr>
          <p:nvPr>
            <p:ph type="body" sz="quarter" idx="17" hasCustomPrompt="1"/>
          </p:nvPr>
        </p:nvSpPr>
        <p:spPr>
          <a:xfrm>
            <a:off x="3813047" y="494316"/>
            <a:ext cx="2428875" cy="454152"/>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Böyle nitelikli bir belgenin zor bir şekilde mi biçimlendirilmesi gerekiyor? Bir düşünün!</a:t>
            </a:r>
          </a:p>
        </p:txBody>
      </p:sp>
      <p:sp>
        <p:nvSpPr>
          <p:cNvPr id="31" name="Metin Yer Tutucusu 25"/>
          <p:cNvSpPr>
            <a:spLocks noGrp="1"/>
          </p:cNvSpPr>
          <p:nvPr>
            <p:ph type="body" sz="quarter" idx="18" hasCustomPrompt="1"/>
          </p:nvPr>
        </p:nvSpPr>
        <p:spPr>
          <a:xfrm>
            <a:off x="3805025" y="1117357"/>
            <a:ext cx="2428875" cy="68580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Bir daha düşünün! Bu broşürdeki yer tutucular sizin için biçimlendirilmiştir. Tek bir tıklatmayla kendi metninizi girin.</a:t>
            </a:r>
          </a:p>
        </p:txBody>
      </p:sp>
      <p:sp>
        <p:nvSpPr>
          <p:cNvPr id="18" name="Metin Yer Tutucusu 25"/>
          <p:cNvSpPr>
            <a:spLocks noGrp="1"/>
          </p:cNvSpPr>
          <p:nvPr>
            <p:ph type="body" sz="quarter" idx="23" hasCustomPrompt="1"/>
          </p:nvPr>
        </p:nvSpPr>
        <p:spPr>
          <a:xfrm>
            <a:off x="3805026" y="2073184"/>
            <a:ext cx="2428875" cy="1384504"/>
          </a:xfrm>
        </p:spPr>
        <p:txBody>
          <a:bodyPr anchor="ctr">
            <a:noAutofit/>
          </a:bodyPr>
          <a:lstStyle>
            <a:lvl1pPr marL="0" indent="0" algn="l" defTabSz="749808">
              <a:lnSpc>
                <a:spcPct val="130000"/>
              </a:lnSpc>
              <a:spcBef>
                <a:spcPts val="540"/>
              </a:spcBef>
              <a:buNone/>
              <a:defRPr sz="1500" i="1" baseline="0">
                <a:solidFill>
                  <a:schemeClr val="accent2">
                    <a:lumMod val="75000"/>
                  </a:schemeClr>
                </a:solidFill>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30000"/>
              </a:lnSpc>
              <a:spcBef>
                <a:spcPts val="540"/>
              </a:spcBef>
              <a:buNone/>
            </a:pPr>
            <a:r>
              <a:rPr lang="tr-TR" sz="1500" b="0" i="1" baseline="0" dirty="0">
                <a:solidFill>
                  <a:srgbClr val="DF5327">
                    <a:lumMod val="75000"/>
                  </a:srgbClr>
                </a:solidFill>
                <a:latin typeface="+mn-lt"/>
                <a:ea typeface="+mn-ea"/>
                <a:cs typeface="+mn-cs"/>
              </a:rPr>
              <a:t>“Şimdi çekingenliğin sırası değil! Ne kadar mükemmel olduğunuzu gösterin. Burası, heyecan verici başarı hikayeleri için mükemmel bir yerdir."</a:t>
            </a:r>
          </a:p>
        </p:txBody>
      </p:sp>
      <p:sp>
        <p:nvSpPr>
          <p:cNvPr id="32" name="Metin Yer Tutucusu 25"/>
          <p:cNvSpPr>
            <a:spLocks noGrp="1"/>
          </p:cNvSpPr>
          <p:nvPr>
            <p:ph type="body" sz="quarter" idx="19" hasCustomPrompt="1"/>
          </p:nvPr>
        </p:nvSpPr>
        <p:spPr>
          <a:xfrm>
            <a:off x="3813820" y="3865106"/>
            <a:ext cx="2428875" cy="228600"/>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Tam olarak istediğiniz sonucu elde edin</a:t>
            </a:r>
          </a:p>
        </p:txBody>
      </p:sp>
      <p:sp>
        <p:nvSpPr>
          <p:cNvPr id="21" name="Metin Yer Tutucusu 25"/>
          <p:cNvSpPr>
            <a:spLocks noGrp="1"/>
          </p:cNvSpPr>
          <p:nvPr>
            <p:ph type="body" sz="quarter" idx="24" hasCustomPrompt="1"/>
          </p:nvPr>
        </p:nvSpPr>
        <p:spPr>
          <a:xfrm>
            <a:off x="3813047" y="4348417"/>
            <a:ext cx="2428875" cy="844959"/>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 broşürün görünümü kolaylıkla özelleştirmek için şeridin Tasarım sekmesinde Temalar, Renkler ve Yazı Tipleri galerilerine göz gezdirin.</a:t>
            </a:r>
          </a:p>
        </p:txBody>
      </p:sp>
      <p:sp>
        <p:nvSpPr>
          <p:cNvPr id="22" name="Metin Yer Tutucusu 25"/>
          <p:cNvSpPr>
            <a:spLocks noGrp="1"/>
          </p:cNvSpPr>
          <p:nvPr>
            <p:ph type="body" sz="quarter" idx="25" hasCustomPrompt="1"/>
          </p:nvPr>
        </p:nvSpPr>
        <p:spPr>
          <a:xfrm>
            <a:off x="3813047" y="5193376"/>
            <a:ext cx="2428875" cy="412340"/>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Şirket markası olmuş renkleriniz veya yazı tipleriniz mi var?</a:t>
            </a:r>
          </a:p>
        </p:txBody>
      </p:sp>
      <p:sp>
        <p:nvSpPr>
          <p:cNvPr id="24" name="Metin Yer Tutucusu 25"/>
          <p:cNvSpPr>
            <a:spLocks noGrp="1"/>
          </p:cNvSpPr>
          <p:nvPr>
            <p:ph type="body" sz="quarter" idx="26" hasCustomPrompt="1"/>
          </p:nvPr>
        </p:nvSpPr>
        <p:spPr>
          <a:xfrm>
            <a:off x="3813047" y="5715000"/>
            <a:ext cx="2428875" cy="771552"/>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Hiç sorun değil! Temalar, Renkler ve Yazı Tipi galerileri size kendi tercihlerinizi ekleme seçeneği verir.</a:t>
            </a:r>
          </a:p>
        </p:txBody>
      </p:sp>
      <p:sp>
        <p:nvSpPr>
          <p:cNvPr id="12" name="Resim Yer Tutucusu 11"/>
          <p:cNvSpPr>
            <a:spLocks noGrp="1"/>
          </p:cNvSpPr>
          <p:nvPr>
            <p:ph type="pic" sz="quarter" idx="10"/>
          </p:nvPr>
        </p:nvSpPr>
        <p:spPr>
          <a:xfrm>
            <a:off x="7165975" y="457200"/>
            <a:ext cx="2428875" cy="16002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8" name="Metin Yer Tutucusu 25"/>
          <p:cNvSpPr>
            <a:spLocks noGrp="1"/>
          </p:cNvSpPr>
          <p:nvPr>
            <p:ph type="body" sz="quarter" idx="15" hasCustomPrompt="1"/>
          </p:nvPr>
        </p:nvSpPr>
        <p:spPr>
          <a:xfrm>
            <a:off x="7165975" y="2221894"/>
            <a:ext cx="2428875" cy="274320"/>
          </a:xfrm>
        </p:spPr>
        <p:txBody>
          <a:bodyPr>
            <a:noAutofit/>
          </a:bodyPr>
          <a:lstStyle>
            <a:lvl1pPr marL="0" indent="0" algn="l" defTabSz="749808">
              <a:lnSpc>
                <a:spcPct val="100000"/>
              </a:lnSpc>
              <a:spcBef>
                <a:spcPts val="0"/>
              </a:spcBef>
              <a:buNone/>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324"/>
              </a:spcBef>
              <a:buNone/>
            </a:pPr>
            <a:r>
              <a:rPr lang="tr-TR" sz="900" b="0" i="1" baseline="0" dirty="0">
                <a:solidFill>
                  <a:schemeClr val="tx1"/>
                </a:solidFill>
                <a:latin typeface="+mn-lt"/>
                <a:ea typeface="+mn-ea"/>
                <a:cs typeface="+mn-cs"/>
              </a:rPr>
              <a:t>[Fotoğrafınız için bir resim yazısı ekleyin]</a:t>
            </a:r>
          </a:p>
          <a:p>
            <a:pPr marL="0" indent="0" algn="l" defTabSz="749808">
              <a:lnSpc>
                <a:spcPct val="100000"/>
              </a:lnSpc>
              <a:spcBef>
                <a:spcPts val="0"/>
              </a:spcBef>
              <a:buNone/>
            </a:pPr>
            <a:endParaRPr lang="tr-TR" dirty="0"/>
          </a:p>
        </p:txBody>
      </p:sp>
      <p:sp>
        <p:nvSpPr>
          <p:cNvPr id="25" name="Metin Yer Tutucusu 25"/>
          <p:cNvSpPr>
            <a:spLocks noGrp="1"/>
          </p:cNvSpPr>
          <p:nvPr>
            <p:ph type="body" sz="quarter" idx="27" hasCustomPrompt="1"/>
          </p:nvPr>
        </p:nvSpPr>
        <p:spPr>
          <a:xfrm>
            <a:off x="7172325" y="2530613"/>
            <a:ext cx="2428875" cy="733033"/>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Sunduğunuz hizmetlerle ilgili bazı özel bilgiler vermeyi ve rakipleriniz arasından nasıl sıyrıldığınızı anlatmayı unutmayın.</a:t>
            </a:r>
          </a:p>
        </p:txBody>
      </p:sp>
      <p:sp>
        <p:nvSpPr>
          <p:cNvPr id="35" name="Metin Yer Tutucusu 25"/>
          <p:cNvSpPr>
            <a:spLocks noGrp="1"/>
          </p:cNvSpPr>
          <p:nvPr>
            <p:ph type="body" sz="quarter" idx="28" hasCustomPrompt="1"/>
          </p:nvPr>
        </p:nvSpPr>
        <p:spPr>
          <a:xfrm>
            <a:off x="7172325" y="3326958"/>
            <a:ext cx="2428875" cy="210899"/>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Ürün ve Hizmetlerimiz</a:t>
            </a:r>
          </a:p>
        </p:txBody>
      </p:sp>
      <p:sp>
        <p:nvSpPr>
          <p:cNvPr id="36" name="Metin Yer Tutucusu 25"/>
          <p:cNvSpPr>
            <a:spLocks noGrp="1"/>
          </p:cNvSpPr>
          <p:nvPr>
            <p:ph type="body" sz="quarter" idx="29" hasCustomPrompt="1"/>
          </p:nvPr>
        </p:nvSpPr>
        <p:spPr>
          <a:xfrm>
            <a:off x="7172325" y="3552470"/>
            <a:ext cx="2428875" cy="376273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Buraya ürün ve hizmetlerinizin veya şirketinizle birlikte çalışmanın en büyük avantajlarını madde işaretli bir liste halinde ekleyebilirsiniz. Ya da en iyi olduğunuz noktaları birkaç kısa paragrafta özetleyebilirsiniz.</a:t>
            </a:r>
          </a:p>
          <a:p>
            <a:pPr marL="0" indent="0" algn="l" defTabSz="749808">
              <a:lnSpc>
                <a:spcPct val="120000"/>
              </a:lnSpc>
              <a:spcBef>
                <a:spcPts val="360"/>
              </a:spcBef>
              <a:buNone/>
            </a:pPr>
            <a:r>
              <a:rPr lang="tr-TR" sz="1000" b="0" i="0" baseline="0" dirty="0">
                <a:solidFill>
                  <a:schemeClr val="tx1"/>
                </a:solidFill>
                <a:latin typeface="+mn-lt"/>
                <a:ea typeface="+mn-ea"/>
                <a:cs typeface="+mn-cs"/>
              </a:rPr>
              <a:t>İşinizin ne kadar mükemmel olduğunu saatlerce anlatabileceğinizi biliyoruz. (Bunun için sizi suçlamıyoruz tabii. Harikasınız!) Bunun bir pazarlama aracı olduğunu da unutmayın; dikkatleri üzerinizde tutmak istiyorsanız kısa, samimi ve rahat okunur bir metin hazırlayın.</a:t>
            </a:r>
          </a:p>
        </p:txBody>
      </p:sp>
    </p:spTree>
    <p:extLst>
      <p:ext uri="{BB962C8B-B14F-4D97-AF65-F5344CB8AC3E}">
        <p14:creationId xmlns:p14="http://schemas.microsoft.com/office/powerpoint/2010/main" val="1198149047"/>
      </p:ext>
    </p:extLst>
  </p:cSld>
  <p:clrMapOvr>
    <a:masterClrMapping/>
  </p:clrMapOvr>
  <p:extLst mod="1">
    <p:ext uri="{DCECCB84-F9BA-43D5-87BE-67443E8EF086}">
      <p15:sldGuideLst xmlns=""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F272CD0-8AE2-403D-BC5A-E9768D13DA7F}" type="datetimeFigureOut">
              <a:rPr lang="tr-TR" smtClean="0"/>
              <a:pPr/>
              <a:t>04.07.2018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4122474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94544" y="4994488"/>
            <a:ext cx="8549640" cy="1543685"/>
          </a:xfrm>
        </p:spPr>
        <p:txBody>
          <a:bodyPr anchor="t"/>
          <a:lstStyle>
            <a:lvl1pPr algn="l">
              <a:defRPr sz="45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352" indent="0">
              <a:buNone/>
              <a:defRPr sz="2000">
                <a:solidFill>
                  <a:schemeClr val="tx1">
                    <a:tint val="75000"/>
                  </a:schemeClr>
                </a:solidFill>
              </a:defRPr>
            </a:lvl2pPr>
            <a:lvl3pPr marL="1018705" indent="0">
              <a:buNone/>
              <a:defRPr sz="1800">
                <a:solidFill>
                  <a:schemeClr val="tx1">
                    <a:tint val="75000"/>
                  </a:schemeClr>
                </a:solidFill>
              </a:defRPr>
            </a:lvl3pPr>
            <a:lvl4pPr marL="1528058" indent="0">
              <a:buNone/>
              <a:defRPr sz="1600">
                <a:solidFill>
                  <a:schemeClr val="tx1">
                    <a:tint val="75000"/>
                  </a:schemeClr>
                </a:solidFill>
              </a:defRPr>
            </a:lvl4pPr>
            <a:lvl5pPr marL="2037411" indent="0">
              <a:buNone/>
              <a:defRPr sz="1600">
                <a:solidFill>
                  <a:schemeClr val="tx1">
                    <a:tint val="75000"/>
                  </a:schemeClr>
                </a:solidFill>
              </a:defRPr>
            </a:lvl5pPr>
            <a:lvl6pPr marL="2546764" indent="0">
              <a:buNone/>
              <a:defRPr sz="1600">
                <a:solidFill>
                  <a:schemeClr val="tx1">
                    <a:tint val="75000"/>
                  </a:schemeClr>
                </a:solidFill>
              </a:defRPr>
            </a:lvl6pPr>
            <a:lvl7pPr marL="3056116" indent="0">
              <a:buNone/>
              <a:defRPr sz="1600">
                <a:solidFill>
                  <a:schemeClr val="tx1">
                    <a:tint val="75000"/>
                  </a:schemeClr>
                </a:solidFill>
              </a:defRPr>
            </a:lvl7pPr>
            <a:lvl8pPr marL="3565469" indent="0">
              <a:buNone/>
              <a:defRPr sz="1600">
                <a:solidFill>
                  <a:schemeClr val="tx1">
                    <a:tint val="75000"/>
                  </a:schemeClr>
                </a:solidFill>
              </a:defRPr>
            </a:lvl8pPr>
            <a:lvl9pPr marL="4074821"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F272CD0-8AE2-403D-BC5A-E9768D13DA7F}" type="datetimeFigureOut">
              <a:rPr lang="tr-TR" smtClean="0"/>
              <a:pPr/>
              <a:t>04.07.2018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450754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502920" y="1813562"/>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113020" y="1813562"/>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F272CD0-8AE2-403D-BC5A-E9768D13DA7F}" type="datetimeFigureOut">
              <a:rPr lang="tr-TR" smtClean="0"/>
              <a:pPr/>
              <a:t>04.07.2018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383544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502921" y="1739795"/>
            <a:ext cx="4444207" cy="725064"/>
          </a:xfrm>
        </p:spPr>
        <p:txBody>
          <a:bodyPr anchor="b"/>
          <a:lstStyle>
            <a:lvl1pPr marL="0" indent="0">
              <a:buNone/>
              <a:defRPr sz="2700" b="1"/>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tr-TR" smtClean="0"/>
              <a:t>Asıl metin stillerini düzenlemek için tıklatın</a:t>
            </a:r>
          </a:p>
        </p:txBody>
      </p:sp>
      <p:sp>
        <p:nvSpPr>
          <p:cNvPr id="4" name="İçerik Yer Tutucusu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5109529" y="1739795"/>
            <a:ext cx="4445953" cy="725064"/>
          </a:xfrm>
        </p:spPr>
        <p:txBody>
          <a:bodyPr anchor="b"/>
          <a:lstStyle>
            <a:lvl1pPr marL="0" indent="0">
              <a:buNone/>
              <a:defRPr sz="2700" b="1"/>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5109529"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F272CD0-8AE2-403D-BC5A-E9768D13DA7F}" type="datetimeFigureOut">
              <a:rPr lang="tr-TR" smtClean="0"/>
              <a:pPr/>
              <a:t>04.07.2018</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358600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F272CD0-8AE2-403D-BC5A-E9768D13DA7F}" type="datetimeFigureOut">
              <a:rPr lang="tr-TR" smtClean="0"/>
              <a:pPr/>
              <a:t>04.07.2018</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356800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F272CD0-8AE2-403D-BC5A-E9768D13DA7F}" type="datetimeFigureOut">
              <a:rPr lang="tr-TR" smtClean="0"/>
              <a:pPr/>
              <a:t>04.07.2018</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336789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02922" y="309457"/>
            <a:ext cx="3309144" cy="1316990"/>
          </a:xfrm>
        </p:spPr>
        <p:txBody>
          <a:bodyPr anchor="b"/>
          <a:lstStyle>
            <a:lvl1pPr algn="l">
              <a:defRPr sz="2200" b="1"/>
            </a:lvl1pPr>
          </a:lstStyle>
          <a:p>
            <a:r>
              <a:rPr lang="tr-TR" smtClean="0"/>
              <a:t>Asıl başlık stili için tıklatın</a:t>
            </a:r>
            <a:endParaRPr lang="tr-TR"/>
          </a:p>
        </p:txBody>
      </p:sp>
      <p:sp>
        <p:nvSpPr>
          <p:cNvPr id="3" name="İçerik Yer Tutucusu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502922" y="1626447"/>
            <a:ext cx="3309144" cy="5316538"/>
          </a:xfrm>
        </p:spPr>
        <p:txBody>
          <a:bodyPr/>
          <a:lstStyle>
            <a:lvl1pPr marL="0" indent="0">
              <a:buNone/>
              <a:defRPr sz="1600"/>
            </a:lvl1pPr>
            <a:lvl2pPr marL="509352" indent="0">
              <a:buNone/>
              <a:defRPr sz="1300"/>
            </a:lvl2pPr>
            <a:lvl3pPr marL="1018705" indent="0">
              <a:buNone/>
              <a:defRPr sz="1100"/>
            </a:lvl3pPr>
            <a:lvl4pPr marL="1528058" indent="0">
              <a:buNone/>
              <a:defRPr sz="1000"/>
            </a:lvl4pPr>
            <a:lvl5pPr marL="2037411" indent="0">
              <a:buNone/>
              <a:defRPr sz="1000"/>
            </a:lvl5pPr>
            <a:lvl6pPr marL="2546764" indent="0">
              <a:buNone/>
              <a:defRPr sz="1000"/>
            </a:lvl6pPr>
            <a:lvl7pPr marL="3056116" indent="0">
              <a:buNone/>
              <a:defRPr sz="1000"/>
            </a:lvl7pPr>
            <a:lvl8pPr marL="3565469" indent="0">
              <a:buNone/>
              <a:defRPr sz="1000"/>
            </a:lvl8pPr>
            <a:lvl9pPr marL="4074821"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F272CD0-8AE2-403D-BC5A-E9768D13DA7F}" type="datetimeFigureOut">
              <a:rPr lang="tr-TR" smtClean="0"/>
              <a:pPr/>
              <a:t>04.07.2018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2934544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971517" y="5440680"/>
            <a:ext cx="6035040" cy="642303"/>
          </a:xfrm>
        </p:spPr>
        <p:txBody>
          <a:bodyPr anchor="b"/>
          <a:lstStyle>
            <a:lvl1pPr algn="l">
              <a:defRPr sz="2200" b="1"/>
            </a:lvl1pPr>
          </a:lstStyle>
          <a:p>
            <a:r>
              <a:rPr lang="tr-TR" smtClean="0"/>
              <a:t>Asıl başlık stili için tıklatın</a:t>
            </a:r>
            <a:endParaRPr lang="tr-TR"/>
          </a:p>
        </p:txBody>
      </p:sp>
      <p:sp>
        <p:nvSpPr>
          <p:cNvPr id="3" name="Resim Yer Tutucusu 2"/>
          <p:cNvSpPr>
            <a:spLocks noGrp="1"/>
          </p:cNvSpPr>
          <p:nvPr>
            <p:ph type="pic" idx="1"/>
          </p:nvPr>
        </p:nvSpPr>
        <p:spPr>
          <a:xfrm>
            <a:off x="1971517" y="694478"/>
            <a:ext cx="6035040" cy="4663440"/>
          </a:xfrm>
        </p:spPr>
        <p:txBody>
          <a:bodyPr/>
          <a:lstStyle>
            <a:lvl1pPr marL="0" indent="0">
              <a:buNone/>
              <a:defRPr sz="3600"/>
            </a:lvl1pPr>
            <a:lvl2pPr marL="509352" indent="0">
              <a:buNone/>
              <a:defRPr sz="3100"/>
            </a:lvl2pPr>
            <a:lvl3pPr marL="1018705" indent="0">
              <a:buNone/>
              <a:defRPr sz="2700"/>
            </a:lvl3pPr>
            <a:lvl4pPr marL="1528058" indent="0">
              <a:buNone/>
              <a:defRPr sz="2200"/>
            </a:lvl4pPr>
            <a:lvl5pPr marL="2037411" indent="0">
              <a:buNone/>
              <a:defRPr sz="2200"/>
            </a:lvl5pPr>
            <a:lvl6pPr marL="2546764" indent="0">
              <a:buNone/>
              <a:defRPr sz="2200"/>
            </a:lvl6pPr>
            <a:lvl7pPr marL="3056116" indent="0">
              <a:buNone/>
              <a:defRPr sz="2200"/>
            </a:lvl7pPr>
            <a:lvl8pPr marL="3565469" indent="0">
              <a:buNone/>
              <a:defRPr sz="2200"/>
            </a:lvl8pPr>
            <a:lvl9pPr marL="4074821" indent="0">
              <a:buNone/>
              <a:defRPr sz="2200"/>
            </a:lvl9pPr>
          </a:lstStyle>
          <a:p>
            <a:endParaRPr lang="tr-TR"/>
          </a:p>
        </p:txBody>
      </p:sp>
      <p:sp>
        <p:nvSpPr>
          <p:cNvPr id="4" name="Metin Yer Tutucusu 3"/>
          <p:cNvSpPr>
            <a:spLocks noGrp="1"/>
          </p:cNvSpPr>
          <p:nvPr>
            <p:ph type="body" sz="half" idx="2"/>
          </p:nvPr>
        </p:nvSpPr>
        <p:spPr>
          <a:xfrm>
            <a:off x="1971517" y="6082983"/>
            <a:ext cx="6035040" cy="912177"/>
          </a:xfrm>
        </p:spPr>
        <p:txBody>
          <a:bodyPr/>
          <a:lstStyle>
            <a:lvl1pPr marL="0" indent="0">
              <a:buNone/>
              <a:defRPr sz="1600"/>
            </a:lvl1pPr>
            <a:lvl2pPr marL="509352" indent="0">
              <a:buNone/>
              <a:defRPr sz="1300"/>
            </a:lvl2pPr>
            <a:lvl3pPr marL="1018705" indent="0">
              <a:buNone/>
              <a:defRPr sz="1100"/>
            </a:lvl3pPr>
            <a:lvl4pPr marL="1528058" indent="0">
              <a:buNone/>
              <a:defRPr sz="1000"/>
            </a:lvl4pPr>
            <a:lvl5pPr marL="2037411" indent="0">
              <a:buNone/>
              <a:defRPr sz="1000"/>
            </a:lvl5pPr>
            <a:lvl6pPr marL="2546764" indent="0">
              <a:buNone/>
              <a:defRPr sz="1000"/>
            </a:lvl6pPr>
            <a:lvl7pPr marL="3056116" indent="0">
              <a:buNone/>
              <a:defRPr sz="1000"/>
            </a:lvl7pPr>
            <a:lvl8pPr marL="3565469" indent="0">
              <a:buNone/>
              <a:defRPr sz="1000"/>
            </a:lvl8pPr>
            <a:lvl9pPr marL="4074821"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F272CD0-8AE2-403D-BC5A-E9768D13DA7F}" type="datetimeFigureOut">
              <a:rPr lang="tr-TR" smtClean="0"/>
              <a:pPr/>
              <a:t>04.07.2018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3217166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502920" y="311256"/>
            <a:ext cx="9052560" cy="1295400"/>
          </a:xfrm>
          <a:prstGeom prst="rect">
            <a:avLst/>
          </a:prstGeom>
        </p:spPr>
        <p:txBody>
          <a:bodyPr vert="horz" lIns="101870" tIns="50935" rIns="101870" bIns="50935"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502920" y="1813562"/>
            <a:ext cx="9052560" cy="5129425"/>
          </a:xfrm>
          <a:prstGeom prst="rect">
            <a:avLst/>
          </a:prstGeom>
        </p:spPr>
        <p:txBody>
          <a:bodyPr vert="horz" lIns="101870" tIns="50935" rIns="101870" bIns="50935"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502920" y="7203864"/>
            <a:ext cx="2346960" cy="413808"/>
          </a:xfrm>
          <a:prstGeom prst="rect">
            <a:avLst/>
          </a:prstGeom>
        </p:spPr>
        <p:txBody>
          <a:bodyPr vert="horz" lIns="101870" tIns="50935" rIns="101870" bIns="50935" rtlCol="0" anchor="ctr"/>
          <a:lstStyle>
            <a:lvl1pPr algn="l">
              <a:defRPr sz="1300">
                <a:solidFill>
                  <a:schemeClr val="tx1">
                    <a:tint val="75000"/>
                  </a:schemeClr>
                </a:solidFill>
              </a:defRPr>
            </a:lvl1pPr>
          </a:lstStyle>
          <a:p>
            <a:fld id="{5F272CD0-8AE2-403D-BC5A-E9768D13DA7F}" type="datetimeFigureOut">
              <a:rPr lang="tr-TR" smtClean="0"/>
              <a:pPr/>
              <a:t>04.07.2018</a:t>
            </a:fld>
            <a:endParaRPr lang="tr-TR" dirty="0"/>
          </a:p>
        </p:txBody>
      </p:sp>
      <p:sp>
        <p:nvSpPr>
          <p:cNvPr id="5" name="Altbilgi Yer Tutucusu 4"/>
          <p:cNvSpPr>
            <a:spLocks noGrp="1"/>
          </p:cNvSpPr>
          <p:nvPr>
            <p:ph type="ftr" sz="quarter" idx="3"/>
          </p:nvPr>
        </p:nvSpPr>
        <p:spPr>
          <a:xfrm>
            <a:off x="3436620" y="7203864"/>
            <a:ext cx="3185160" cy="413808"/>
          </a:xfrm>
          <a:prstGeom prst="rect">
            <a:avLst/>
          </a:prstGeom>
        </p:spPr>
        <p:txBody>
          <a:bodyPr vert="horz" lIns="101870" tIns="50935" rIns="101870" bIns="50935" rtlCol="0" anchor="ctr"/>
          <a:lstStyle>
            <a:lvl1pPr algn="ctr">
              <a:defRPr sz="13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7208520" y="7203864"/>
            <a:ext cx="2346960" cy="413808"/>
          </a:xfrm>
          <a:prstGeom prst="rect">
            <a:avLst/>
          </a:prstGeom>
        </p:spPr>
        <p:txBody>
          <a:bodyPr vert="horz" lIns="101870" tIns="50935" rIns="101870" bIns="50935" rtlCol="0" anchor="ctr"/>
          <a:lstStyle>
            <a:lvl1pPr algn="r">
              <a:defRPr sz="1300">
                <a:solidFill>
                  <a:schemeClr val="tx1">
                    <a:tint val="75000"/>
                  </a:schemeClr>
                </a:solidFill>
              </a:defRPr>
            </a:lvl1p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14978046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defTabSz="1018705" rtl="0" eaLnBrk="1" latinLnBrk="0" hangingPunct="1">
        <a:spcBef>
          <a:spcPct val="0"/>
        </a:spcBef>
        <a:buNone/>
        <a:defRPr sz="4900" kern="1200">
          <a:solidFill>
            <a:schemeClr val="tx1"/>
          </a:solidFill>
          <a:latin typeface="+mj-lt"/>
          <a:ea typeface="+mj-ea"/>
          <a:cs typeface="+mj-cs"/>
        </a:defRPr>
      </a:lvl1pPr>
    </p:titleStyle>
    <p:bodyStyle>
      <a:lvl1pPr marL="382015" indent="-382015" algn="l" defTabSz="101870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98" indent="-318346" algn="l" defTabSz="1018705"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382" indent="-254676" algn="l" defTabSz="101870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734" indent="-254676" algn="l" defTabSz="101870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087" indent="-254676" algn="l" defTabSz="101870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440" indent="-254676" algn="l" defTabSz="101870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tr-TR"/>
      </a:defPPr>
      <a:lvl1pPr marL="0" algn="l" defTabSz="1018705" rtl="0" eaLnBrk="1" latinLnBrk="0" hangingPunct="1">
        <a:defRPr sz="2000" kern="1200">
          <a:solidFill>
            <a:schemeClr val="tx1"/>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Metin Yer Tutucusu 64"/>
          <p:cNvSpPr>
            <a:spLocks noGrp="1"/>
          </p:cNvSpPr>
          <p:nvPr>
            <p:ph type="body" sz="quarter" idx="13"/>
          </p:nvPr>
        </p:nvSpPr>
        <p:spPr>
          <a:xfrm>
            <a:off x="3717447" y="333569"/>
            <a:ext cx="2881082" cy="1968453"/>
          </a:xfrm>
        </p:spPr>
        <p:txBody>
          <a:bodyPr/>
          <a:lstStyle/>
          <a:p>
            <a:pPr algn="just"/>
            <a:r>
              <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İSTE İş Dünyası İle Entegrasyon(İDE) </a:t>
            </a:r>
            <a:endParaRPr lang="tr-TR" sz="11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tr-TR" dirty="0" smtClean="0">
                <a:latin typeface="Verdana" panose="020B0604030504040204" pitchFamily="34" charset="0"/>
                <a:ea typeface="Verdana" panose="020B0604030504040204" pitchFamily="34" charset="0"/>
                <a:cs typeface="Verdana" panose="020B0604030504040204" pitchFamily="34" charset="0"/>
              </a:rPr>
              <a:t>Öğrenciler, 4. yarıyıllarını uygulamalı </a:t>
            </a:r>
            <a:r>
              <a:rPr lang="tr-TR" dirty="0">
                <a:latin typeface="Verdana" panose="020B0604030504040204" pitchFamily="34" charset="0"/>
                <a:ea typeface="Verdana" panose="020B0604030504040204" pitchFamily="34" charset="0"/>
                <a:cs typeface="Verdana" panose="020B0604030504040204" pitchFamily="34" charset="0"/>
              </a:rPr>
              <a:t>çalışmalar yapmak üzere tam zamanlı olarak iş dünyasında </a:t>
            </a:r>
            <a:r>
              <a:rPr lang="tr-TR" dirty="0" smtClean="0">
                <a:latin typeface="Verdana" panose="020B0604030504040204" pitchFamily="34" charset="0"/>
                <a:ea typeface="Verdana" panose="020B0604030504040204" pitchFamily="34" charset="0"/>
                <a:cs typeface="Verdana" panose="020B0604030504040204" pitchFamily="34" charset="0"/>
              </a:rPr>
              <a:t>geçirebilirler.</a:t>
            </a:r>
            <a:endParaRPr lang="tr-TR"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tr-TR" dirty="0">
                <a:latin typeface="Verdana" panose="020B0604030504040204" pitchFamily="34" charset="0"/>
                <a:ea typeface="Verdana" panose="020B0604030504040204" pitchFamily="34" charset="0"/>
                <a:cs typeface="Verdana" panose="020B0604030504040204" pitchFamily="34" charset="0"/>
              </a:rPr>
              <a:t>İDE programı boyunca öğrenciler, teorik olarak öğrendiği bilgileri pratiğe dönüştürmelerine fırsat bulurlar ve daha mezun olmadan yerleştikleri kurumda iş bulma imkanına sahip </a:t>
            </a:r>
            <a:r>
              <a:rPr lang="tr-TR" dirty="0" smtClean="0">
                <a:latin typeface="Verdana" panose="020B0604030504040204" pitchFamily="34" charset="0"/>
                <a:ea typeface="Verdana" panose="020B0604030504040204" pitchFamily="34" charset="0"/>
                <a:cs typeface="Verdana" panose="020B0604030504040204" pitchFamily="34" charset="0"/>
              </a:rPr>
              <a:t>olabilirler.</a:t>
            </a:r>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32" name="Metin Yer Tutucusu 31"/>
          <p:cNvSpPr>
            <a:spLocks noGrp="1"/>
          </p:cNvSpPr>
          <p:nvPr>
            <p:ph type="body" sz="quarter" idx="12"/>
          </p:nvPr>
        </p:nvSpPr>
        <p:spPr>
          <a:xfrm>
            <a:off x="6829400" y="3454152"/>
            <a:ext cx="3012170" cy="4032448"/>
          </a:xfrm>
          <a:solidFill>
            <a:schemeClr val="tx2">
              <a:lumMod val="20000"/>
              <a:lumOff val="80000"/>
            </a:schemeClr>
          </a:solidFill>
          <a:ln>
            <a:solidFill>
              <a:schemeClr val="accent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just">
              <a:buFont typeface="Wingdings" panose="05000000000000000000" pitchFamily="2" charset="2"/>
              <a:buChar char="ü"/>
            </a:pPr>
            <a:r>
              <a:rPr lang="tr-TR" sz="1000" i="0" dirty="0">
                <a:latin typeface="Verdana" panose="020B0604030504040204" pitchFamily="34" charset="0"/>
                <a:ea typeface="Verdana" panose="020B0604030504040204" pitchFamily="34" charset="0"/>
                <a:cs typeface="Verdana" panose="020B0604030504040204" pitchFamily="34" charset="0"/>
              </a:rPr>
              <a:t>  </a:t>
            </a:r>
            <a:r>
              <a:rPr lang="tr-TR" sz="1000" i="0" dirty="0" smtClean="0">
                <a:latin typeface="Verdana" panose="020B0604030504040204" pitchFamily="34" charset="0"/>
                <a:ea typeface="Verdana" panose="020B0604030504040204" pitchFamily="34" charset="0"/>
                <a:cs typeface="Verdana" panose="020B0604030504040204" pitchFamily="34" charset="0"/>
              </a:rPr>
              <a:t>Çocuk</a:t>
            </a:r>
            <a:r>
              <a:rPr lang="tr-TR" sz="1000" i="0" dirty="0">
                <a:latin typeface="Verdana" panose="020B0604030504040204" pitchFamily="34" charset="0"/>
                <a:ea typeface="Verdana" panose="020B0604030504040204" pitchFamily="34" charset="0"/>
                <a:cs typeface="Verdana" panose="020B0604030504040204" pitchFamily="34" charset="0"/>
              </a:rPr>
              <a:t>, kadın ve erkek iç-dış giyiminde; üretim öncesi planlama ve tasarım, </a:t>
            </a:r>
            <a:r>
              <a:rPr lang="tr-TR" sz="1000" i="0" dirty="0" smtClean="0">
                <a:latin typeface="Verdana" panose="020B0604030504040204" pitchFamily="34" charset="0"/>
                <a:ea typeface="Verdana" panose="020B0604030504040204" pitchFamily="34" charset="0"/>
                <a:cs typeface="Verdana" panose="020B0604030504040204" pitchFamily="34" charset="0"/>
              </a:rPr>
              <a:t>kalıp-desen, </a:t>
            </a:r>
            <a:r>
              <a:rPr lang="tr-TR" sz="1000" i="0" dirty="0">
                <a:latin typeface="Verdana" panose="020B0604030504040204" pitchFamily="34" charset="0"/>
                <a:ea typeface="Verdana" panose="020B0604030504040204" pitchFamily="34" charset="0"/>
                <a:cs typeface="Verdana" panose="020B0604030504040204" pitchFamily="34" charset="0"/>
              </a:rPr>
              <a:t>kalite kontrol ve üretim safhalarının tümünde uygulama becerilerine </a:t>
            </a:r>
            <a:r>
              <a:rPr lang="tr-TR" sz="1000" i="0" dirty="0" smtClean="0">
                <a:latin typeface="Verdana" panose="020B0604030504040204" pitchFamily="34" charset="0"/>
                <a:ea typeface="Verdana" panose="020B0604030504040204" pitchFamily="34" charset="0"/>
                <a:cs typeface="Verdana" panose="020B0604030504040204" pitchFamily="34" charset="0"/>
              </a:rPr>
              <a:t>tekstil-konfeksiyon </a:t>
            </a:r>
            <a:r>
              <a:rPr lang="tr-TR" sz="1000" i="0" dirty="0">
                <a:latin typeface="Verdana" panose="020B0604030504040204" pitchFamily="34" charset="0"/>
                <a:ea typeface="Verdana" panose="020B0604030504040204" pitchFamily="34" charset="0"/>
                <a:cs typeface="Verdana" panose="020B0604030504040204" pitchFamily="34" charset="0"/>
              </a:rPr>
              <a:t>sektörü için vazgeçilmez bir </a:t>
            </a:r>
            <a:r>
              <a:rPr lang="tr-TR" sz="1000" i="0" dirty="0" smtClean="0">
                <a:latin typeface="Verdana" panose="020B0604030504040204" pitchFamily="34" charset="0"/>
                <a:ea typeface="Verdana" panose="020B0604030504040204" pitchFamily="34" charset="0"/>
                <a:cs typeface="Verdana" panose="020B0604030504040204" pitchFamily="34" charset="0"/>
              </a:rPr>
              <a:t>elemandır</a:t>
            </a:r>
            <a:r>
              <a:rPr lang="tr-TR" sz="1000" dirty="0" smtClean="0">
                <a:latin typeface="Verdana" panose="020B0604030504040204" pitchFamily="34" charset="0"/>
                <a:ea typeface="Verdana" panose="020B0604030504040204" pitchFamily="34" charset="0"/>
                <a:cs typeface="Verdana" panose="020B0604030504040204" pitchFamily="34" charset="0"/>
              </a:rPr>
              <a:t>.</a:t>
            </a:r>
          </a:p>
          <a:p>
            <a:pPr algn="just">
              <a:buFont typeface="Wingdings" panose="05000000000000000000" pitchFamily="2" charset="2"/>
              <a:buChar char="ü"/>
            </a:pPr>
            <a:r>
              <a:rPr lang="tr-TR" sz="1000" i="0" dirty="0" smtClean="0">
                <a:latin typeface="Verdana" panose="020B0604030504040204" pitchFamily="34" charset="0"/>
                <a:ea typeface="Verdana" panose="020B0604030504040204" pitchFamily="34" charset="0"/>
                <a:cs typeface="Verdana" panose="020B0604030504040204" pitchFamily="34" charset="0"/>
              </a:rPr>
              <a:t>   Giyim </a:t>
            </a:r>
            <a:r>
              <a:rPr lang="tr-TR" sz="1000" i="0" dirty="0">
                <a:latin typeface="Verdana" panose="020B0604030504040204" pitchFamily="34" charset="0"/>
                <a:ea typeface="Verdana" panose="020B0604030504040204" pitchFamily="34" charset="0"/>
                <a:cs typeface="Verdana" panose="020B0604030504040204" pitchFamily="34" charset="0"/>
              </a:rPr>
              <a:t>üretim teknikerleri, </a:t>
            </a:r>
            <a:r>
              <a:rPr lang="tr-TR" sz="1000" i="0" dirty="0" smtClean="0">
                <a:latin typeface="Verdana" panose="020B0604030504040204" pitchFamily="34" charset="0"/>
                <a:ea typeface="Verdana" panose="020B0604030504040204" pitchFamily="34" charset="0"/>
                <a:cs typeface="Verdana" panose="020B0604030504040204" pitchFamily="34" charset="0"/>
              </a:rPr>
              <a:t>Üretimi planlamak,  İş ve zaman etüdü yapmak, giysi modelleri geliştirmek, giysi kalıplarını çıkarmak, Dikilecek giysi kumaşının kalitesinin kontrolünü yapmak, Giysi için gerekli yardımcı malzeme ve aksesuar araçlarını seçmek, Prototip giysi hazırlamak, Ürünün çeşitli vücut ölçülerine göre seri üretimi ile ilgili işleri yapmak, Seri üretime giren ürünün başından sonuna kadar takibini ve kontrolünü yapmak, Ürünün paketlenmesi depolanması ve pazarlanması ile ilgili işleri yürütmektedirler.</a:t>
            </a:r>
            <a:endParaRPr lang="tr-TR" sz="1000" i="0" dirty="0">
              <a:latin typeface="Verdana" panose="020B0604030504040204" pitchFamily="34" charset="0"/>
              <a:ea typeface="Verdana" panose="020B0604030504040204" pitchFamily="34" charset="0"/>
              <a:cs typeface="Verdana" panose="020B0604030504040204" pitchFamily="34" charset="0"/>
            </a:endParaRPr>
          </a:p>
        </p:txBody>
      </p:sp>
      <p:sp>
        <p:nvSpPr>
          <p:cNvPr id="18" name="Başlık 17"/>
          <p:cNvSpPr>
            <a:spLocks noGrp="1"/>
          </p:cNvSpPr>
          <p:nvPr>
            <p:ph type="title"/>
          </p:nvPr>
        </p:nvSpPr>
        <p:spPr>
          <a:xfrm>
            <a:off x="6953415" y="3172430"/>
            <a:ext cx="2917292" cy="390269"/>
          </a:xfrm>
          <a:noFill/>
        </p:spPr>
        <p:txBody>
          <a:bodyPr>
            <a:normAutofit fontScale="90000"/>
          </a:bodyPr>
          <a:lstStyle/>
          <a:p>
            <a:pPr lvl="0" defTabSz="914400">
              <a:lnSpc>
                <a:spcPct val="100000"/>
              </a:lnSpc>
              <a:spcBef>
                <a:spcPts val="0"/>
              </a:spcBef>
            </a:pPr>
            <a:r>
              <a:rPr lang="tr-TR" sz="1200" cap="none" dirty="0" smtClean="0">
                <a:solidFill>
                  <a:schemeClr val="accent2">
                    <a:lumMod val="75000"/>
                  </a:schemeClr>
                </a:solidFill>
                <a:latin typeface="Verdana"/>
                <a:ea typeface="+mn-ea"/>
                <a:cs typeface="+mn-cs"/>
              </a:rPr>
              <a:t>Giyim Üretim Teknikerliği nedir ?</a:t>
            </a:r>
            <a:r>
              <a:rPr lang="tr-TR" sz="1200" cap="none" dirty="0" smtClean="0">
                <a:latin typeface="Verdana"/>
                <a:ea typeface="+mn-ea"/>
                <a:cs typeface="+mn-cs"/>
              </a:rPr>
              <a:t>?</a:t>
            </a:r>
            <a:endParaRPr lang="tr-TR" sz="2800" b="1" i="0" baseline="0" dirty="0">
              <a:latin typeface="Calibri"/>
            </a:endParaRPr>
          </a:p>
        </p:txBody>
      </p:sp>
      <p:sp>
        <p:nvSpPr>
          <p:cNvPr id="19" name="Metin Yer Tutucusu 3"/>
          <p:cNvSpPr txBox="1">
            <a:spLocks/>
          </p:cNvSpPr>
          <p:nvPr/>
        </p:nvSpPr>
        <p:spPr>
          <a:xfrm>
            <a:off x="7183322" y="161895"/>
            <a:ext cx="2678326" cy="1193065"/>
          </a:xfrm>
          <a:prstGeom prst="rect">
            <a:avLst/>
          </a:prstGeom>
        </p:spPr>
        <p:txBody>
          <a:bodyPr vert="horz" lIns="0" tIns="0" rIns="0" bIns="0" rtlCol="0" anchor="b">
            <a:noAutofit/>
          </a:bodyPr>
          <a:lstStyle>
            <a:lvl1pPr marL="0" indent="0" algn="l" defTabSz="1005840" rtl="0" eaLnBrk="1" latinLnBrk="0" hangingPunct="1">
              <a:lnSpc>
                <a:spcPct val="95000"/>
              </a:lnSpc>
              <a:spcBef>
                <a:spcPts val="0"/>
              </a:spcBef>
              <a:buFont typeface="Arial" panose="020B0604020202020204" pitchFamily="34" charset="0"/>
              <a:buNone/>
              <a:defRPr sz="3000" b="1" kern="1200">
                <a:solidFill>
                  <a:schemeClr val="tx1">
                    <a:lumMod val="65000"/>
                    <a:lumOff val="35000"/>
                  </a:schemeClr>
                </a:solidFill>
                <a:latin typeface="+mj-lt"/>
                <a:ea typeface="+mn-ea"/>
                <a:cs typeface="+mn-cs"/>
              </a:defRPr>
            </a:lvl1pPr>
            <a:lvl2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2pPr>
            <a:lvl3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3pPr>
            <a:lvl4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4pPr>
            <a:lvl5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spcBef>
                <a:spcPts val="1100"/>
              </a:spcBef>
            </a:pPr>
            <a:r>
              <a:rPr lang="tr-TR" sz="1400" dirty="0" smtClean="0">
                <a:latin typeface="Verdana"/>
              </a:rPr>
              <a:t>GİYİM ÜRETİM TEKNOLOJİSİ</a:t>
            </a:r>
            <a:endParaRPr lang="tr-TR" sz="1400" dirty="0">
              <a:latin typeface="Verdana"/>
            </a:endParaRPr>
          </a:p>
        </p:txBody>
      </p:sp>
      <p:pic>
        <p:nvPicPr>
          <p:cNvPr id="27" name="Resim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9579" y="218894"/>
            <a:ext cx="2703582" cy="649225"/>
          </a:xfrm>
          <a:prstGeom prst="rect">
            <a:avLst/>
          </a:prstGeom>
        </p:spPr>
      </p:pic>
      <p:sp>
        <p:nvSpPr>
          <p:cNvPr id="16" name="Akış Çizelgesi: İşlem 15"/>
          <p:cNvSpPr/>
          <p:nvPr/>
        </p:nvSpPr>
        <p:spPr>
          <a:xfrm>
            <a:off x="132656" y="141784"/>
            <a:ext cx="9721080" cy="7488832"/>
          </a:xfrm>
          <a:prstGeom prst="flowChartProcess">
            <a:avLst/>
          </a:prstGeom>
          <a:noFill/>
          <a:ln>
            <a:solidFill>
              <a:schemeClr val="accent2"/>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tr-TR">
              <a:solidFill>
                <a:srgbClr val="C00000"/>
              </a:solidFill>
            </a:endParaRPr>
          </a:p>
        </p:txBody>
      </p:sp>
      <p:sp>
        <p:nvSpPr>
          <p:cNvPr id="15" name="Metin Yer Tutucusu 64">
            <a:extLst>
              <a:ext uri="{FF2B5EF4-FFF2-40B4-BE49-F238E27FC236}">
                <a16:creationId xmlns="" xmlns:a16="http://schemas.microsoft.com/office/drawing/2014/main" id="{6ABEA8EF-765A-434B-8A85-92FA89CBFFAA}"/>
              </a:ext>
            </a:extLst>
          </p:cNvPr>
          <p:cNvSpPr txBox="1">
            <a:spLocks/>
          </p:cNvSpPr>
          <p:nvPr/>
        </p:nvSpPr>
        <p:spPr>
          <a:xfrm>
            <a:off x="368893" y="2791342"/>
            <a:ext cx="2907267" cy="2096512"/>
          </a:xfrm>
          <a:prstGeom prst="rect">
            <a:avLst/>
          </a:prstGeom>
        </p:spPr>
        <p:txBody>
          <a:bodyPr vert="horz" lIns="0" tIns="0" rIns="0" bIns="0" rtlCol="0">
            <a:noAutofit/>
          </a:bodyPr>
          <a:lstStyle>
            <a:lvl1pPr marL="0" indent="0" algn="l" defTabSz="749808" rtl="0" eaLnBrk="1" latinLnBrk="0" hangingPunct="1">
              <a:lnSpc>
                <a:spcPct val="120000"/>
              </a:lnSpc>
              <a:spcBef>
                <a:spcPts val="360"/>
              </a:spcBef>
              <a:buFont typeface="Arial" panose="020B0604020202020204" pitchFamily="34" charset="0"/>
              <a:buNone/>
              <a:defRPr sz="1000" kern="1200" baseline="0">
                <a:solidFill>
                  <a:schemeClr val="tx1"/>
                </a:solidFill>
                <a:latin typeface="+mn-lt"/>
                <a:ea typeface="+mn-ea"/>
                <a:cs typeface="+mn-cs"/>
              </a:defRPr>
            </a:lvl1pPr>
            <a:lvl2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2pPr>
            <a:lvl3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3pPr>
            <a:lvl4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4pPr>
            <a:lvl5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9pPr>
          </a:lstStyle>
          <a:p>
            <a:pPr marL="171450" indent="-171450" algn="just">
              <a:buFont typeface="Wingdings" panose="05000000000000000000" pitchFamily="2" charset="2"/>
              <a:buChar char="ü"/>
            </a:pPr>
            <a:r>
              <a:rPr lang="tr-TR" dirty="0" smtClean="0">
                <a:latin typeface="Verdana" panose="020B0604030504040204" pitchFamily="34" charset="0"/>
                <a:ea typeface="Verdana" panose="020B0604030504040204" pitchFamily="34" charset="0"/>
                <a:cs typeface="Verdana" panose="020B0604030504040204" pitchFamily="34" charset="0"/>
              </a:rPr>
              <a:t>Konfeksiyon atölyesi (</a:t>
            </a:r>
            <a:r>
              <a:rPr lang="tr-TR" dirty="0">
                <a:latin typeface="Verdana" panose="020B0604030504040204" pitchFamily="34" charset="0"/>
                <a:ea typeface="Verdana" panose="020B0604030504040204" pitchFamily="34" charset="0"/>
                <a:cs typeface="Verdana" panose="020B0604030504040204" pitchFamily="34" charset="0"/>
              </a:rPr>
              <a:t>12 adet düz dikiş, 9 adet bilgisayarlı düz dikiş, 3 adet </a:t>
            </a:r>
            <a:r>
              <a:rPr lang="tr-TR" dirty="0" err="1">
                <a:latin typeface="Verdana" panose="020B0604030504040204" pitchFamily="34" charset="0"/>
                <a:ea typeface="Verdana" panose="020B0604030504040204" pitchFamily="34" charset="0"/>
                <a:cs typeface="Verdana" panose="020B0604030504040204" pitchFamily="34" charset="0"/>
              </a:rPr>
              <a:t>overlok</a:t>
            </a:r>
            <a:r>
              <a:rPr lang="tr-TR" dirty="0">
                <a:latin typeface="Verdana" panose="020B0604030504040204" pitchFamily="34" charset="0"/>
                <a:ea typeface="Verdana" panose="020B0604030504040204" pitchFamily="34" charset="0"/>
                <a:cs typeface="Verdana" panose="020B0604030504040204" pitchFamily="34" charset="0"/>
              </a:rPr>
              <a:t> dikiş, 1 adet </a:t>
            </a:r>
            <a:r>
              <a:rPr lang="tr-TR" dirty="0" err="1">
                <a:latin typeface="Verdana" panose="020B0604030504040204" pitchFamily="34" charset="0"/>
                <a:ea typeface="Verdana" panose="020B0604030504040204" pitchFamily="34" charset="0"/>
                <a:cs typeface="Verdana" panose="020B0604030504040204" pitchFamily="34" charset="0"/>
              </a:rPr>
              <a:t>reçme</a:t>
            </a:r>
            <a:r>
              <a:rPr lang="tr-TR" dirty="0">
                <a:latin typeface="Verdana" panose="020B0604030504040204" pitchFamily="34" charset="0"/>
                <a:ea typeface="Verdana" panose="020B0604030504040204" pitchFamily="34" charset="0"/>
                <a:cs typeface="Verdana" panose="020B0604030504040204" pitchFamily="34" charset="0"/>
              </a:rPr>
              <a:t> dikiş makinası, 2 adet buhar kazanlı sanayi tipi </a:t>
            </a:r>
            <a:r>
              <a:rPr lang="tr-TR" dirty="0" smtClean="0">
                <a:latin typeface="Verdana" panose="020B0604030504040204" pitchFamily="34" charset="0"/>
                <a:ea typeface="Verdana" panose="020B0604030504040204" pitchFamily="34" charset="0"/>
                <a:cs typeface="Verdana" panose="020B0604030504040204" pitchFamily="34" charset="0"/>
              </a:rPr>
              <a:t>ütü )</a:t>
            </a:r>
          </a:p>
          <a:p>
            <a:pPr marL="171450" indent="-171450" algn="just">
              <a:buFont typeface="Wingdings" panose="05000000000000000000" pitchFamily="2" charset="2"/>
              <a:buChar char="ü"/>
            </a:pPr>
            <a:r>
              <a:rPr lang="tr-TR" dirty="0" smtClean="0">
                <a:latin typeface="Verdana" panose="020B0604030504040204" pitchFamily="34" charset="0"/>
                <a:ea typeface="Verdana" panose="020B0604030504040204" pitchFamily="34" charset="0"/>
                <a:cs typeface="Verdana" panose="020B0604030504040204" pitchFamily="34" charset="0"/>
              </a:rPr>
              <a:t>Ortak bilgisayar laboratuvarları</a:t>
            </a:r>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14" name="Metin kutusu 13">
            <a:extLst>
              <a:ext uri="{FF2B5EF4-FFF2-40B4-BE49-F238E27FC236}">
                <a16:creationId xmlns="" xmlns:a16="http://schemas.microsoft.com/office/drawing/2014/main" id="{DA4966A8-A73F-44DC-BB50-C0D61008FC8A}"/>
              </a:ext>
            </a:extLst>
          </p:cNvPr>
          <p:cNvSpPr txBox="1"/>
          <p:nvPr/>
        </p:nvSpPr>
        <p:spPr>
          <a:xfrm>
            <a:off x="368893" y="2441905"/>
            <a:ext cx="2808312" cy="261610"/>
          </a:xfrm>
          <a:prstGeom prst="rect">
            <a:avLst/>
          </a:prstGeom>
          <a:noFill/>
        </p:spPr>
        <p:txBody>
          <a:bodyPr wrap="square" rtlCol="0">
            <a:spAutoFit/>
          </a:bodyPr>
          <a:lstStyle/>
          <a:p>
            <a:r>
              <a:rPr lang="tr-TR" sz="11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Laboratuvar  İmkanları</a:t>
            </a:r>
            <a:endPar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9" name="Dikdörtgen 8">
            <a:extLst>
              <a:ext uri="{FF2B5EF4-FFF2-40B4-BE49-F238E27FC236}">
                <a16:creationId xmlns="" xmlns:a16="http://schemas.microsoft.com/office/drawing/2014/main" id="{6CC0873D-DB8C-4A6E-99AA-5B1450601860}"/>
              </a:ext>
            </a:extLst>
          </p:cNvPr>
          <p:cNvSpPr/>
          <p:nvPr/>
        </p:nvSpPr>
        <p:spPr>
          <a:xfrm>
            <a:off x="3759693" y="3756199"/>
            <a:ext cx="2838836" cy="1203406"/>
          </a:xfrm>
          <a:prstGeom prst="rect">
            <a:avLst/>
          </a:prstGeom>
        </p:spPr>
        <p:txBody>
          <a:bodyPr vert="horz" lIns="0" tIns="0" rIns="0" bIns="0" rtlCol="0">
            <a:noAutofit/>
          </a:bodyPr>
          <a:lstStyle/>
          <a:p>
            <a:pPr algn="ctr" defTabSz="749808">
              <a:lnSpc>
                <a:spcPct val="120000"/>
              </a:lnSpc>
              <a:spcBef>
                <a:spcPts val="360"/>
              </a:spcBef>
            </a:pPr>
            <a:r>
              <a:rPr lang="tr-TR" sz="1000" dirty="0">
                <a:latin typeface="Verdana" panose="020B0604030504040204" pitchFamily="34" charset="0"/>
                <a:ea typeface="Verdana" panose="020B0604030504040204" pitchFamily="34" charset="0"/>
              </a:rPr>
              <a:t>İskenderun Teknik Üniversitesi </a:t>
            </a:r>
            <a:r>
              <a:rPr lang="tr-TR" sz="1000" dirty="0" smtClean="0">
                <a:latin typeface="Verdana" panose="020B0604030504040204" pitchFamily="34" charset="0"/>
                <a:ea typeface="Verdana" panose="020B0604030504040204" pitchFamily="34" charset="0"/>
              </a:rPr>
              <a:t>İskenderun Meslek Yüksekokulu Tekstil, Giyim, Ayakkabı ve  Deri Bölümü, Giyim Üretim Teknolojisi programı 31200 </a:t>
            </a:r>
            <a:r>
              <a:rPr lang="tr-TR" sz="1000" dirty="0">
                <a:latin typeface="Verdana" panose="020B0604030504040204" pitchFamily="34" charset="0"/>
                <a:ea typeface="Verdana" panose="020B0604030504040204" pitchFamily="34" charset="0"/>
              </a:rPr>
              <a:t>İskenderun, HATAY</a:t>
            </a:r>
          </a:p>
          <a:p>
            <a:pPr algn="ctr" defTabSz="749808">
              <a:lnSpc>
                <a:spcPct val="120000"/>
              </a:lnSpc>
              <a:spcBef>
                <a:spcPts val="360"/>
              </a:spcBef>
            </a:pPr>
            <a:r>
              <a:rPr lang="tr-TR" sz="1000" dirty="0">
                <a:latin typeface="Verdana" panose="020B0604030504040204" pitchFamily="34" charset="0"/>
                <a:ea typeface="Verdana" panose="020B0604030504040204" pitchFamily="34" charset="0"/>
              </a:rPr>
              <a:t>+90 326 </a:t>
            </a:r>
            <a:r>
              <a:rPr lang="tr-TR" sz="1000" dirty="0" smtClean="0">
                <a:latin typeface="Verdana" panose="020B0604030504040204" pitchFamily="34" charset="0"/>
                <a:ea typeface="Verdana" panose="020B0604030504040204" pitchFamily="34" charset="0"/>
              </a:rPr>
              <a:t>618 2936- 6034</a:t>
            </a:r>
            <a:endParaRPr lang="tr-TR" sz="1000" dirty="0">
              <a:latin typeface="Verdana" panose="020B0604030504040204" pitchFamily="34" charset="0"/>
              <a:ea typeface="Verdana" panose="020B0604030504040204" pitchFamily="34" charset="0"/>
            </a:endParaRPr>
          </a:p>
          <a:p>
            <a:pPr algn="ctr" defTabSz="749808">
              <a:lnSpc>
                <a:spcPct val="120000"/>
              </a:lnSpc>
              <a:spcBef>
                <a:spcPts val="360"/>
              </a:spcBef>
            </a:pPr>
            <a:r>
              <a:rPr lang="tr-TR" sz="1000" dirty="0">
                <a:latin typeface="Verdana" panose="020B0604030504040204" pitchFamily="34" charset="0"/>
                <a:ea typeface="Verdana" panose="020B0604030504040204" pitchFamily="34" charset="0"/>
              </a:rPr>
              <a:t>http://www.iste.edu.tr/imyo-gut</a:t>
            </a:r>
          </a:p>
        </p:txBody>
      </p:sp>
      <p:pic>
        <p:nvPicPr>
          <p:cNvPr id="1026" name="Picture 2" descr="http://iste.edu.tr/gallery/_resized/656_new_152827381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726" y="218894"/>
            <a:ext cx="2955600" cy="19211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15/2018 tarihinde Emrah P.ziyaretÃ§i tarafÄ±ndan Ä°skenderun Teknik Ãniversitesi Myo'de Ã§ekilen fotoÄra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1170" y="1431615"/>
            <a:ext cx="2840400" cy="174081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ylaÅÄ±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9693" y="2441905"/>
            <a:ext cx="2838835" cy="1012247"/>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23" name="Resim 22" descr="C:\Users\win7_64bit\Desktop\giyim katalog fotoğraf\Myo\20180516_141923.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955" y="4269658"/>
            <a:ext cx="2762250" cy="1902460"/>
          </a:xfrm>
          <a:prstGeom prst="rect">
            <a:avLst/>
          </a:prstGeom>
          <a:noFill/>
          <a:ln>
            <a:noFill/>
          </a:ln>
        </p:spPr>
      </p:pic>
      <p:pic>
        <p:nvPicPr>
          <p:cNvPr id="17" name="Resim 16">
            <a:extLst>
              <a:ext uri="{FF2B5EF4-FFF2-40B4-BE49-F238E27FC236}">
                <a16:creationId xmlns="" xmlns:a16="http://schemas.microsoft.com/office/drawing/2014/main" id="{B981E8FB-EBBD-42B4-91ED-CF17EBFF520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98" b="26806"/>
          <a:stretch/>
        </p:blipFill>
        <p:spPr>
          <a:xfrm>
            <a:off x="3846945" y="5220888"/>
            <a:ext cx="2751584" cy="2024953"/>
          </a:xfrm>
          <a:prstGeom prst="rect">
            <a:avLst/>
          </a:prstGeom>
        </p:spPr>
      </p:pic>
    </p:spTree>
    <p:extLst>
      <p:ext uri="{BB962C8B-B14F-4D97-AF65-F5344CB8AC3E}">
        <p14:creationId xmlns:p14="http://schemas.microsoft.com/office/powerpoint/2010/main" val="267125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Yer Tutucusu 8"/>
          <p:cNvSpPr>
            <a:spLocks noGrp="1"/>
          </p:cNvSpPr>
          <p:nvPr>
            <p:ph type="body" sz="quarter" idx="14"/>
          </p:nvPr>
        </p:nvSpPr>
        <p:spPr>
          <a:xfrm>
            <a:off x="3709231" y="338298"/>
            <a:ext cx="2808312" cy="1373235"/>
          </a:xfrm>
        </p:spPr>
        <p:txBody>
          <a:bodyPr/>
          <a:lstStyle/>
          <a:p>
            <a:pPr marL="171450" indent="-171450" algn="just">
              <a:buFont typeface="Wingdings" panose="05000000000000000000" pitchFamily="2" charset="2"/>
              <a:buChar char="ü"/>
            </a:pPr>
            <a:endParaRPr lang="tr-TR" sz="1050" dirty="0">
              <a:latin typeface="Verdana" panose="020B0604030504040204" pitchFamily="34" charset="0"/>
              <a:ea typeface="Verdana" panose="020B0604030504040204" pitchFamily="34" charset="0"/>
            </a:endParaRPr>
          </a:p>
          <a:p>
            <a:pPr algn="just" defTabSz="749808">
              <a:lnSpc>
                <a:spcPct val="120000"/>
              </a:lnSpc>
              <a:spcBef>
                <a:spcPts val="360"/>
              </a:spcBef>
            </a:pPr>
            <a:endParaRPr lang="tr-TR" sz="1050" b="0" i="0" baseline="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Metin Yer Tutucusu 11"/>
          <p:cNvSpPr>
            <a:spLocks noGrp="1"/>
          </p:cNvSpPr>
          <p:nvPr>
            <p:ph type="body" sz="quarter" idx="16"/>
          </p:nvPr>
        </p:nvSpPr>
        <p:spPr>
          <a:xfrm>
            <a:off x="3807443" y="319790"/>
            <a:ext cx="2952619" cy="3541044"/>
          </a:xfrm>
        </p:spPr>
        <p:txBody>
          <a:bodyPr/>
          <a:lstStyle/>
          <a:p>
            <a:pPr algn="just"/>
            <a:r>
              <a:rPr lang="tr-TR" sz="1100" dirty="0" smtClean="0">
                <a:latin typeface="Verdana" panose="020B0604030504040204" pitchFamily="34" charset="0"/>
                <a:ea typeface="Verdana" panose="020B0604030504040204" pitchFamily="34" charset="0"/>
                <a:cs typeface="Verdana" panose="020B0604030504040204" pitchFamily="34" charset="0"/>
              </a:rPr>
              <a:t>Giyim üretim teknolojisi programında, temel tekstil eğitimi, konfeksiyon üretiminin planlanması, giysilerin tasarımı, stilistlik uygulamaları,  giysi kalıplarının çıkarılması, giysilerin dikimi, giysi maliyetlerin hesaplanması, marka ve pazarlama eğitimi alırlar. </a:t>
            </a:r>
            <a:r>
              <a:rPr lang="tr-TR" sz="1100" dirty="0" smtClean="0">
                <a:latin typeface="Verdana" panose="020B0604030504040204" pitchFamily="34" charset="0"/>
                <a:ea typeface="Verdana" panose="020B0604030504040204" pitchFamily="34" charset="0"/>
              </a:rPr>
              <a:t>Giyim Üretim Teknolojisi </a:t>
            </a:r>
            <a:r>
              <a:rPr lang="tr-TR" sz="1100" dirty="0">
                <a:latin typeface="Verdana" panose="020B0604030504040204" pitchFamily="34" charset="0"/>
                <a:ea typeface="Verdana" panose="020B0604030504040204" pitchFamily="34" charset="0"/>
              </a:rPr>
              <a:t>Programı;</a:t>
            </a:r>
          </a:p>
          <a:p>
            <a:pPr marL="171450" indent="-171450" algn="just">
              <a:buFont typeface="Wingdings" panose="05000000000000000000" pitchFamily="2" charset="2"/>
              <a:buChar char="ü"/>
            </a:pPr>
            <a:r>
              <a:rPr lang="tr-TR" sz="10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Tekstil Teknolojisi, </a:t>
            </a:r>
            <a:endParaRPr lang="tr-TR" sz="10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0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Konfeksiyon Teknolojisi,</a:t>
            </a:r>
            <a:endParaRPr lang="tr-TR" sz="10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0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Stilistlik  Uygulamaları, </a:t>
            </a:r>
            <a:endParaRPr lang="tr-TR" sz="10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0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Giysi Teknik Çizimi, </a:t>
            </a:r>
            <a:endParaRPr lang="tr-TR" sz="10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0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Giysi Kalıplarının Çıkarılması, </a:t>
            </a:r>
            <a:endParaRPr lang="tr-TR" sz="10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0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Çocuk, Kadın ve Erkek Giysi Üretimi (Dikimi), </a:t>
            </a:r>
            <a:endParaRPr lang="tr-TR" sz="10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0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Temel Sanat Eğitimi</a:t>
            </a:r>
            <a:endParaRPr lang="tr-TR" sz="10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0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Giysi süsleme teknikleri temellerine dayanmaktadır</a:t>
            </a:r>
          </a:p>
          <a:p>
            <a:pPr marL="171450" indent="-171450" algn="just">
              <a:buFont typeface="Wingdings" panose="05000000000000000000" pitchFamily="2" charset="2"/>
              <a:buChar char="ü"/>
            </a:pPr>
            <a:endParaRPr lang="tr-TR" sz="105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endParaRPr lang="tr-TR" sz="400" b="0" i="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Metin Yer Tutucusu 4"/>
          <p:cNvSpPr>
            <a:spLocks noGrp="1"/>
          </p:cNvSpPr>
          <p:nvPr>
            <p:ph type="body" sz="quarter" idx="13"/>
          </p:nvPr>
        </p:nvSpPr>
        <p:spPr>
          <a:xfrm>
            <a:off x="267196" y="670835"/>
            <a:ext cx="2730916" cy="6877344"/>
          </a:xfrm>
        </p:spPr>
        <p:txBody>
          <a:bodyPr/>
          <a:lstStyle/>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rPr>
              <a:t>Tekstil-Konfeksiyon sektöründe</a:t>
            </a: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rPr>
              <a:t>ÜR-GE, AR-GE departmanlarında</a:t>
            </a: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cs typeface="Verdana" panose="020B0604030504040204" pitchFamily="34" charset="0"/>
              </a:rPr>
              <a:t>Moda Tasarım</a:t>
            </a: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rPr>
              <a:t>Stilistlik</a:t>
            </a:r>
            <a:endParaRPr lang="tr-TR" sz="1050" b="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rPr>
              <a:t>Desinatörlük</a:t>
            </a: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rPr>
              <a:t>Halk eğitimde usta öğretici</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Kamu ve özel sektörde giyim üretim </a:t>
            </a:r>
            <a:r>
              <a:rPr lang="tr-TR" sz="1050" dirty="0" smtClean="0">
                <a:latin typeface="Verdana" panose="020B0604030504040204" pitchFamily="34" charset="0"/>
                <a:ea typeface="Verdana" panose="020B0604030504040204" pitchFamily="34" charset="0"/>
              </a:rPr>
              <a:t>teknikeri</a:t>
            </a: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algn="just"/>
            <a:endParaRPr lang="tr-TR" sz="1050" b="0" dirty="0">
              <a:latin typeface="Verdana" panose="020B0604030504040204" pitchFamily="34" charset="0"/>
              <a:ea typeface="Verdana" panose="020B0604030504040204" pitchFamily="34" charset="0"/>
              <a:cs typeface="Verdana" panose="020B0604030504040204" pitchFamily="34" charset="0"/>
            </a:endParaRPr>
          </a:p>
          <a:p>
            <a:pPr algn="just"/>
            <a:endParaRPr lang="tr-TR" sz="1050" b="0" dirty="0">
              <a:latin typeface="Verdana" panose="020B0604030504040204" pitchFamily="34" charset="0"/>
              <a:ea typeface="Verdana" panose="020B0604030504040204" pitchFamily="34" charset="0"/>
              <a:cs typeface="Verdana" panose="020B0604030504040204" pitchFamily="34" charset="0"/>
            </a:endParaRPr>
          </a:p>
          <a:p>
            <a:pPr algn="just"/>
            <a:endParaRPr lang="tr-TR" sz="1050" b="0" dirty="0">
              <a:latin typeface="Verdana" panose="020B0604030504040204" pitchFamily="34" charset="0"/>
              <a:ea typeface="Verdana" panose="020B0604030504040204" pitchFamily="34" charset="0"/>
              <a:cs typeface="Verdana" panose="020B0604030504040204" pitchFamily="34" charset="0"/>
            </a:endParaRPr>
          </a:p>
          <a:p>
            <a:pPr algn="just"/>
            <a:endParaRPr lang="tr-TR" sz="1100" dirty="0">
              <a:solidFill>
                <a:schemeClr val="accent2">
                  <a:lumMod val="75000"/>
                </a:schemeClr>
              </a:solidFill>
              <a:latin typeface="Verdana" panose="020B0604030504040204" pitchFamily="34" charset="0"/>
              <a:ea typeface="Verdana" panose="020B0604030504040204" pitchFamily="34" charset="0"/>
            </a:endParaRPr>
          </a:p>
          <a:p>
            <a:pPr algn="just"/>
            <a:r>
              <a:rPr lang="tr-TR" sz="1100" b="1" dirty="0" smtClean="0">
                <a:solidFill>
                  <a:schemeClr val="accent2">
                    <a:lumMod val="75000"/>
                  </a:schemeClr>
                </a:solidFill>
                <a:latin typeface="Verdana" panose="020B0604030504040204" pitchFamily="34" charset="0"/>
                <a:ea typeface="Verdana" panose="020B0604030504040204" pitchFamily="34" charset="0"/>
              </a:rPr>
              <a:t>Giyim  Üretim Teknikerlerinin Çalışma </a:t>
            </a:r>
            <a:r>
              <a:rPr lang="tr-TR" sz="1100" b="1" dirty="0">
                <a:solidFill>
                  <a:schemeClr val="accent2">
                    <a:lumMod val="75000"/>
                  </a:schemeClr>
                </a:solidFill>
                <a:latin typeface="Verdana" panose="020B0604030504040204" pitchFamily="34" charset="0"/>
                <a:ea typeface="Verdana" panose="020B0604030504040204" pitchFamily="34" charset="0"/>
              </a:rPr>
              <a:t>Pozisyonları Nelerdir?</a:t>
            </a: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cs typeface="Verdana" panose="020B0604030504040204" pitchFamily="34" charset="0"/>
              </a:rPr>
              <a:t>Tekstil ve konfeksiyonda, ÜR-GE, Ar-Ge teknikeri</a:t>
            </a: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cs typeface="Verdana" panose="020B0604030504040204" pitchFamily="34" charset="0"/>
              </a:rPr>
              <a:t>Giysi tasarımcısı</a:t>
            </a: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cs typeface="Verdana" panose="020B0604030504040204" pitchFamily="34" charset="0"/>
              </a:rPr>
              <a:t>Kalite </a:t>
            </a:r>
            <a:r>
              <a:rPr lang="tr-TR" sz="1050" b="0" dirty="0">
                <a:latin typeface="Verdana" panose="020B0604030504040204" pitchFamily="34" charset="0"/>
                <a:ea typeface="Verdana" panose="020B0604030504040204" pitchFamily="34" charset="0"/>
                <a:cs typeface="Verdana" panose="020B0604030504040204" pitchFamily="34" charset="0"/>
              </a:rPr>
              <a:t>kontrolden sorumlu </a:t>
            </a:r>
            <a:r>
              <a:rPr lang="tr-TR" sz="1050" b="0" dirty="0" smtClean="0">
                <a:latin typeface="Verdana" panose="020B0604030504040204" pitchFamily="34" charset="0"/>
                <a:ea typeface="Verdana" panose="020B0604030504040204" pitchFamily="34" charset="0"/>
                <a:cs typeface="Verdana" panose="020B0604030504040204" pitchFamily="34" charset="0"/>
              </a:rPr>
              <a:t>tekniker</a:t>
            </a: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rPr>
              <a:t>Üretim planlamadan sorumlu tekniker</a:t>
            </a:r>
          </a:p>
          <a:p>
            <a:pPr marL="171450" indent="-171450" algn="just">
              <a:buFont typeface="Wingdings" panose="05000000000000000000" pitchFamily="2" charset="2"/>
              <a:buChar char="ü"/>
            </a:pPr>
            <a:r>
              <a:rPr lang="tr-TR" sz="1050" dirty="0" smtClean="0">
                <a:latin typeface="Verdana" panose="020B0604030504040204" pitchFamily="34" charset="0"/>
                <a:ea typeface="Verdana" panose="020B0604030504040204" pitchFamily="34" charset="0"/>
              </a:rPr>
              <a:t>Ürün satış ve pazarlamasından sorumlu  tekniker</a:t>
            </a:r>
            <a:endParaRPr lang="tr-TR" sz="1050" b="0" dirty="0" smtClean="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endParaRPr lang="tr-TR" sz="1050" b="0" dirty="0" smtClean="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endParaRPr>
          </a:p>
        </p:txBody>
      </p:sp>
      <p:sp>
        <p:nvSpPr>
          <p:cNvPr id="6" name="Metin Yer Tutucusu 5">
            <a:extLst>
              <a:ext uri="{FF2B5EF4-FFF2-40B4-BE49-F238E27FC236}">
                <a16:creationId xmlns="" xmlns:a16="http://schemas.microsoft.com/office/drawing/2014/main" id="{A6C93300-F279-4783-9BFE-06AFDF366051}"/>
              </a:ext>
            </a:extLst>
          </p:cNvPr>
          <p:cNvSpPr>
            <a:spLocks noGrp="1"/>
          </p:cNvSpPr>
          <p:nvPr>
            <p:ph type="body" sz="quarter" idx="17"/>
          </p:nvPr>
        </p:nvSpPr>
        <p:spPr>
          <a:xfrm>
            <a:off x="7174794" y="1509936"/>
            <a:ext cx="2678942" cy="6408712"/>
          </a:xfrm>
        </p:spPr>
        <p:txBody>
          <a:bodyPr/>
          <a:lstStyle/>
          <a:p>
            <a:pPr algn="just"/>
            <a:r>
              <a:rPr lang="tr-TR" sz="1100" b="1" dirty="0">
                <a:solidFill>
                  <a:schemeClr val="accent2">
                    <a:lumMod val="75000"/>
                  </a:schemeClr>
                </a:solidFill>
                <a:latin typeface="Verdana" panose="020B0604030504040204" pitchFamily="34" charset="0"/>
                <a:ea typeface="Verdana" panose="020B0604030504040204" pitchFamily="34" charset="0"/>
              </a:rPr>
              <a:t>Neden İSTE </a:t>
            </a:r>
            <a:r>
              <a:rPr lang="tr-TR" sz="1100" b="1" dirty="0" smtClean="0">
                <a:solidFill>
                  <a:schemeClr val="accent2">
                    <a:lumMod val="75000"/>
                  </a:schemeClr>
                </a:solidFill>
                <a:latin typeface="Verdana" panose="020B0604030504040204" pitchFamily="34" charset="0"/>
                <a:ea typeface="Verdana" panose="020B0604030504040204" pitchFamily="34" charset="0"/>
              </a:rPr>
              <a:t>Giyim Üretim Teknolojisi?</a:t>
            </a:r>
            <a:endParaRPr lang="tr-TR" sz="1100" b="1" dirty="0">
              <a:solidFill>
                <a:schemeClr val="accent2">
                  <a:lumMod val="75000"/>
                </a:schemeClr>
              </a:solidFill>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tr-TR" sz="1100" dirty="0" smtClean="0">
                <a:latin typeface="Verdana" panose="020B0604030504040204" pitchFamily="34" charset="0"/>
                <a:ea typeface="Verdana" panose="020B0604030504040204" pitchFamily="34" charset="0"/>
                <a:cs typeface="Verdana" panose="020B0604030504040204" pitchFamily="34" charset="0"/>
              </a:rPr>
              <a:t>Tekstil </a:t>
            </a:r>
            <a:r>
              <a:rPr lang="tr-TR" sz="1100" dirty="0">
                <a:latin typeface="Verdana" panose="020B0604030504040204" pitchFamily="34" charset="0"/>
                <a:ea typeface="Verdana" panose="020B0604030504040204" pitchFamily="34" charset="0"/>
                <a:cs typeface="Verdana" panose="020B0604030504040204" pitchFamily="34" charset="0"/>
              </a:rPr>
              <a:t>sektörünün büyümesi ve gelişmesi </a:t>
            </a:r>
            <a:r>
              <a:rPr lang="tr-TR" sz="1100" dirty="0" smtClean="0">
                <a:latin typeface="Verdana" panose="020B0604030504040204" pitchFamily="34" charset="0"/>
                <a:ea typeface="Verdana" panose="020B0604030504040204" pitchFamily="34" charset="0"/>
                <a:cs typeface="Verdana" panose="020B0604030504040204" pitchFamily="34" charset="0"/>
              </a:rPr>
              <a:t>ile bu </a:t>
            </a:r>
            <a:r>
              <a:rPr lang="tr-TR" sz="1100" dirty="0">
                <a:latin typeface="Verdana" panose="020B0604030504040204" pitchFamily="34" charset="0"/>
                <a:ea typeface="Verdana" panose="020B0604030504040204" pitchFamily="34" charset="0"/>
                <a:cs typeface="Verdana" panose="020B0604030504040204" pitchFamily="34" charset="0"/>
              </a:rPr>
              <a:t>alanda çalışacak bilgili ve tecrübeli teknik elemanlara ihtiyaç </a:t>
            </a:r>
            <a:r>
              <a:rPr lang="tr-TR" sz="1100" dirty="0" smtClean="0">
                <a:latin typeface="Verdana" panose="020B0604030504040204" pitchFamily="34" charset="0"/>
                <a:ea typeface="Verdana" panose="020B0604030504040204" pitchFamily="34" charset="0"/>
                <a:cs typeface="Verdana" panose="020B0604030504040204" pitchFamily="34" charset="0"/>
              </a:rPr>
              <a:t>duyulması ve bu nedenle mezuniyet </a:t>
            </a:r>
            <a:r>
              <a:rPr lang="tr-TR" sz="1100" dirty="0">
                <a:latin typeface="Verdana" panose="020B0604030504040204" pitchFamily="34" charset="0"/>
                <a:ea typeface="Verdana" panose="020B0604030504040204" pitchFamily="34" charset="0"/>
                <a:cs typeface="Verdana" panose="020B0604030504040204" pitchFamily="34" charset="0"/>
              </a:rPr>
              <a:t>sonrası kolay iş bulma imkanı</a:t>
            </a:r>
          </a:p>
          <a:p>
            <a:pPr marL="171450" indent="-171450" algn="just">
              <a:buFont typeface="Wingdings" panose="05000000000000000000" pitchFamily="2" charset="2"/>
              <a:buChar char="ü"/>
            </a:pPr>
            <a:r>
              <a:rPr lang="tr-TR" sz="1100" dirty="0" smtClean="0">
                <a:latin typeface="Verdana" panose="020B0604030504040204" pitchFamily="34" charset="0"/>
                <a:ea typeface="Verdana" panose="020B0604030504040204" pitchFamily="34" charset="0"/>
                <a:cs typeface="Verdana" panose="020B0604030504040204" pitchFamily="34" charset="0"/>
              </a:rPr>
              <a:t>Güçlü</a:t>
            </a:r>
            <a:r>
              <a:rPr lang="tr-TR" sz="1100" dirty="0">
                <a:latin typeface="Verdana" panose="020B0604030504040204" pitchFamily="34" charset="0"/>
                <a:ea typeface="Verdana" panose="020B0604030504040204" pitchFamily="34" charset="0"/>
                <a:cs typeface="Verdana" panose="020B0604030504040204" pitchFamily="34" charset="0"/>
              </a:rPr>
              <a:t>, deneyimli ve nitelikli akademik kadro</a:t>
            </a:r>
          </a:p>
          <a:p>
            <a:pPr marL="171450" indent="-171450" algn="just">
              <a:buFont typeface="Wingdings" panose="05000000000000000000" pitchFamily="2" charset="2"/>
              <a:buChar char="ü"/>
            </a:pPr>
            <a:r>
              <a:rPr lang="tr-TR" sz="1100" dirty="0" smtClean="0">
                <a:latin typeface="Verdana" panose="020B0604030504040204" pitchFamily="34" charset="0"/>
                <a:ea typeface="Verdana" panose="020B0604030504040204" pitchFamily="34" charset="0"/>
                <a:cs typeface="Verdana" panose="020B0604030504040204" pitchFamily="34" charset="0"/>
              </a:rPr>
              <a:t>Kamu </a:t>
            </a:r>
            <a:r>
              <a:rPr lang="tr-TR" sz="1100" dirty="0">
                <a:latin typeface="Verdana" panose="020B0604030504040204" pitchFamily="34" charset="0"/>
                <a:ea typeface="Verdana" panose="020B0604030504040204" pitchFamily="34" charset="0"/>
                <a:cs typeface="Verdana" panose="020B0604030504040204" pitchFamily="34" charset="0"/>
              </a:rPr>
              <a:t>ve genellikle özel sektörde istihdam edilmek üzere nitelikli ve konusunda uzman giyim üretim teknikerlerine ihtiyaç </a:t>
            </a:r>
            <a:r>
              <a:rPr lang="tr-TR" sz="1100" dirty="0" smtClean="0">
                <a:latin typeface="Verdana" panose="020B0604030504040204" pitchFamily="34" charset="0"/>
                <a:ea typeface="Verdana" panose="020B0604030504040204" pitchFamily="34" charset="0"/>
                <a:cs typeface="Verdana" panose="020B0604030504040204" pitchFamily="34" charset="0"/>
              </a:rPr>
              <a:t>duyulması</a:t>
            </a:r>
          </a:p>
          <a:p>
            <a:pPr marL="171450" indent="-171450" algn="just">
              <a:buFont typeface="Wingdings" panose="05000000000000000000" pitchFamily="2" charset="2"/>
              <a:buChar char="ü"/>
            </a:pPr>
            <a:r>
              <a:rPr lang="tr-TR" sz="1100" dirty="0" smtClean="0">
                <a:latin typeface="Verdana" panose="020B0604030504040204" pitchFamily="34" charset="0"/>
                <a:ea typeface="Verdana" panose="020B0604030504040204" pitchFamily="34" charset="0"/>
                <a:cs typeface="Verdana" panose="020B0604030504040204" pitchFamily="34" charset="0"/>
              </a:rPr>
              <a:t>Öğrencinin tasarlayarak </a:t>
            </a:r>
            <a:r>
              <a:rPr lang="tr-TR" sz="1100" dirty="0">
                <a:latin typeface="Verdana" panose="020B0604030504040204" pitchFamily="34" charset="0"/>
                <a:ea typeface="Verdana" panose="020B0604030504040204" pitchFamily="34" charset="0"/>
                <a:cs typeface="Verdana" panose="020B0604030504040204" pitchFamily="34" charset="0"/>
              </a:rPr>
              <a:t>diktikleri </a:t>
            </a:r>
            <a:r>
              <a:rPr lang="tr-TR" sz="1100" dirty="0" smtClean="0">
                <a:latin typeface="Verdana" panose="020B0604030504040204" pitchFamily="34" charset="0"/>
                <a:ea typeface="Verdana" panose="020B0604030504040204" pitchFamily="34" charset="0"/>
                <a:cs typeface="Verdana" panose="020B0604030504040204" pitchFamily="34" charset="0"/>
              </a:rPr>
              <a:t>kıyafetlerin </a:t>
            </a:r>
            <a:r>
              <a:rPr lang="tr-TR" sz="1100" dirty="0">
                <a:latin typeface="Verdana" panose="020B0604030504040204" pitchFamily="34" charset="0"/>
                <a:ea typeface="Verdana" panose="020B0604030504040204" pitchFamily="34" charset="0"/>
                <a:cs typeface="Verdana" panose="020B0604030504040204" pitchFamily="34" charset="0"/>
              </a:rPr>
              <a:t>sunumunu, </a:t>
            </a:r>
            <a:r>
              <a:rPr lang="tr-TR" sz="1100" dirty="0" smtClean="0">
                <a:latin typeface="Verdana" panose="020B0604030504040204" pitchFamily="34" charset="0"/>
                <a:ea typeface="Verdana" panose="020B0604030504040204" pitchFamily="34" charset="0"/>
                <a:cs typeface="Verdana" panose="020B0604030504040204" pitchFamily="34" charset="0"/>
              </a:rPr>
              <a:t>mezun olurken defile </a:t>
            </a:r>
            <a:r>
              <a:rPr lang="tr-TR" sz="1100" dirty="0">
                <a:latin typeface="Verdana" panose="020B0604030504040204" pitchFamily="34" charset="0"/>
                <a:ea typeface="Verdana" panose="020B0604030504040204" pitchFamily="34" charset="0"/>
                <a:cs typeface="Verdana" panose="020B0604030504040204" pitchFamily="34" charset="0"/>
              </a:rPr>
              <a:t>ile </a:t>
            </a:r>
            <a:r>
              <a:rPr lang="tr-TR" sz="1100" dirty="0" smtClean="0">
                <a:latin typeface="Verdana" panose="020B0604030504040204" pitchFamily="34" charset="0"/>
                <a:ea typeface="Verdana" panose="020B0604030504040204" pitchFamily="34" charset="0"/>
                <a:cs typeface="Verdana" panose="020B0604030504040204" pitchFamily="34" charset="0"/>
              </a:rPr>
              <a:t>yapabilme imkanı</a:t>
            </a:r>
            <a:endParaRPr lang="tr-TR" sz="110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100" dirty="0" smtClean="0">
                <a:latin typeface="Verdana" panose="020B0604030504040204" pitchFamily="34" charset="0"/>
                <a:ea typeface="Verdana" panose="020B0604030504040204" pitchFamily="34" charset="0"/>
                <a:cs typeface="Verdana" panose="020B0604030504040204" pitchFamily="34" charset="0"/>
              </a:rPr>
              <a:t>Güncel </a:t>
            </a:r>
            <a:r>
              <a:rPr lang="tr-TR" sz="1100" dirty="0">
                <a:latin typeface="Verdana" panose="020B0604030504040204" pitchFamily="34" charset="0"/>
                <a:ea typeface="Verdana" panose="020B0604030504040204" pitchFamily="34" charset="0"/>
                <a:cs typeface="Verdana" panose="020B0604030504040204" pitchFamily="34" charset="0"/>
              </a:rPr>
              <a:t>ve dünya standartlarında uyumlu </a:t>
            </a:r>
            <a:r>
              <a:rPr lang="tr-TR" sz="1100" dirty="0" smtClean="0">
                <a:latin typeface="Verdana" panose="020B0604030504040204" pitchFamily="34" charset="0"/>
                <a:ea typeface="Verdana" panose="020B0604030504040204" pitchFamily="34" charset="0"/>
                <a:cs typeface="Verdana" panose="020B0604030504040204" pitchFamily="34" charset="0"/>
              </a:rPr>
              <a:t>eğitim</a:t>
            </a:r>
            <a:endParaRPr lang="tr-TR" sz="110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100" dirty="0" smtClean="0">
                <a:latin typeface="Verdana" panose="020B0604030504040204" pitchFamily="34" charset="0"/>
                <a:ea typeface="Verdana" panose="020B0604030504040204" pitchFamily="34" charset="0"/>
                <a:cs typeface="Verdana" panose="020B0604030504040204" pitchFamily="34" charset="0"/>
              </a:rPr>
              <a:t>İş </a:t>
            </a:r>
            <a:r>
              <a:rPr lang="tr-TR" sz="1100" dirty="0">
                <a:latin typeface="Verdana" panose="020B0604030504040204" pitchFamily="34" charset="0"/>
                <a:ea typeface="Verdana" panose="020B0604030504040204" pitchFamily="34" charset="0"/>
                <a:cs typeface="Verdana" panose="020B0604030504040204" pitchFamily="34" charset="0"/>
              </a:rPr>
              <a:t>Dünyası İle Entegrasyon(İDE) sayesinde </a:t>
            </a:r>
            <a:r>
              <a:rPr lang="tr-TR" sz="1100" dirty="0" smtClean="0">
                <a:latin typeface="Verdana" panose="020B0604030504040204" pitchFamily="34" charset="0"/>
                <a:ea typeface="Verdana" panose="020B0604030504040204" pitchFamily="34" charset="0"/>
                <a:cs typeface="Verdana" panose="020B0604030504040204" pitchFamily="34" charset="0"/>
              </a:rPr>
              <a:t>sanayi ile yakın işbirliği</a:t>
            </a:r>
          </a:p>
          <a:p>
            <a:pPr marL="171450" indent="-171450" algn="just">
              <a:buFont typeface="Wingdings" panose="05000000000000000000" pitchFamily="2" charset="2"/>
              <a:buChar char="ü"/>
            </a:pPr>
            <a:r>
              <a:rPr lang="tr-TR" sz="1100" dirty="0" err="1" smtClean="0">
                <a:latin typeface="Verdana" panose="020B0604030504040204" pitchFamily="34" charset="0"/>
                <a:ea typeface="Verdana" panose="020B0604030504040204" pitchFamily="34" charset="0"/>
                <a:cs typeface="Verdana" panose="020B0604030504040204" pitchFamily="34" charset="0"/>
              </a:rPr>
              <a:t>Erasmus</a:t>
            </a:r>
            <a:r>
              <a:rPr lang="tr-TR" sz="1100" dirty="0" smtClean="0">
                <a:latin typeface="Verdana" panose="020B0604030504040204" pitchFamily="34" charset="0"/>
                <a:ea typeface="Verdana" panose="020B0604030504040204" pitchFamily="34" charset="0"/>
                <a:cs typeface="Verdana" panose="020B0604030504040204" pitchFamily="34" charset="0"/>
              </a:rPr>
              <a:t> </a:t>
            </a:r>
            <a:r>
              <a:rPr lang="tr-TR" sz="1100" dirty="0">
                <a:latin typeface="Verdana" panose="020B0604030504040204" pitchFamily="34" charset="0"/>
                <a:ea typeface="Verdana" panose="020B0604030504040204" pitchFamily="34" charset="0"/>
                <a:cs typeface="Verdana" panose="020B0604030504040204" pitchFamily="34" charset="0"/>
              </a:rPr>
              <a:t>programı ile yurt dışında </a:t>
            </a:r>
            <a:r>
              <a:rPr lang="tr-TR" sz="1100" dirty="0" smtClean="0">
                <a:latin typeface="Verdana" panose="020B0604030504040204" pitchFamily="34" charset="0"/>
                <a:ea typeface="Verdana" panose="020B0604030504040204" pitchFamily="34" charset="0"/>
                <a:cs typeface="Verdana" panose="020B0604030504040204" pitchFamily="34" charset="0"/>
              </a:rPr>
              <a:t>staj görme imkanı</a:t>
            </a:r>
            <a:endParaRPr lang="tr-TR" sz="110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100" dirty="0" smtClean="0">
                <a:latin typeface="Verdana" panose="020B0604030504040204" pitchFamily="34" charset="0"/>
                <a:ea typeface="Verdana" panose="020B0604030504040204" pitchFamily="34" charset="0"/>
                <a:cs typeface="Verdana" panose="020B0604030504040204" pitchFamily="34" charset="0"/>
              </a:rPr>
              <a:t>Sosyal</a:t>
            </a:r>
            <a:r>
              <a:rPr lang="tr-TR" sz="1100" dirty="0">
                <a:latin typeface="Verdana" panose="020B0604030504040204" pitchFamily="34" charset="0"/>
                <a:ea typeface="Verdana" panose="020B0604030504040204" pitchFamily="34" charset="0"/>
                <a:cs typeface="Verdana" panose="020B0604030504040204" pitchFamily="34" charset="0"/>
              </a:rPr>
              <a:t> </a:t>
            </a:r>
            <a:r>
              <a:rPr lang="tr-TR" sz="1100" dirty="0" smtClean="0">
                <a:latin typeface="Verdana" panose="020B0604030504040204" pitchFamily="34" charset="0"/>
                <a:ea typeface="Verdana" panose="020B0604030504040204" pitchFamily="34" charset="0"/>
                <a:cs typeface="Verdana" panose="020B0604030504040204" pitchFamily="34" charset="0"/>
              </a:rPr>
              <a:t>ve </a:t>
            </a:r>
            <a:r>
              <a:rPr lang="tr-TR" sz="1100" dirty="0">
                <a:latin typeface="Verdana" panose="020B0604030504040204" pitchFamily="34" charset="0"/>
                <a:ea typeface="Verdana" panose="020B0604030504040204" pitchFamily="34" charset="0"/>
                <a:cs typeface="Verdana" panose="020B0604030504040204" pitchFamily="34" charset="0"/>
              </a:rPr>
              <a:t>kültürel </a:t>
            </a:r>
            <a:r>
              <a:rPr lang="tr-TR" sz="1100" dirty="0" smtClean="0">
                <a:latin typeface="Verdana" panose="020B0604030504040204" pitchFamily="34" charset="0"/>
                <a:ea typeface="Verdana" panose="020B0604030504040204" pitchFamily="34" charset="0"/>
                <a:cs typeface="Verdana" panose="020B0604030504040204" pitchFamily="34" charset="0"/>
              </a:rPr>
              <a:t>faaliyetler</a:t>
            </a:r>
            <a:endParaRPr lang="tr-TR" sz="1100" dirty="0">
              <a:latin typeface="Verdana" panose="020B0604030504040204" pitchFamily="34" charset="0"/>
              <a:ea typeface="Verdana" panose="020B0604030504040204" pitchFamily="34" charset="0"/>
              <a:cs typeface="Verdana" panose="020B0604030504040204" pitchFamily="34" charset="0"/>
            </a:endParaRPr>
          </a:p>
        </p:txBody>
      </p:sp>
      <p:sp>
        <p:nvSpPr>
          <p:cNvPr id="3" name="Metin kutusu 2"/>
          <p:cNvSpPr txBox="1"/>
          <p:nvPr/>
        </p:nvSpPr>
        <p:spPr>
          <a:xfrm>
            <a:off x="267196" y="232634"/>
            <a:ext cx="2808312" cy="430887"/>
          </a:xfrm>
          <a:prstGeom prst="rect">
            <a:avLst/>
          </a:prstGeom>
          <a:noFill/>
        </p:spPr>
        <p:txBody>
          <a:bodyPr wrap="square" rtlCol="0">
            <a:spAutoFit/>
          </a:bodyPr>
          <a:lstStyle/>
          <a:p>
            <a:r>
              <a:rPr lang="tr-TR" sz="11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Giyim Üretim Teknikerlerinin Çalışabileceği Sektörler Nelerdir</a:t>
            </a:r>
            <a:r>
              <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2" name="Akış Çizelgesi: İşlem 1"/>
          <p:cNvSpPr/>
          <p:nvPr/>
        </p:nvSpPr>
        <p:spPr>
          <a:xfrm>
            <a:off x="132656" y="141784"/>
            <a:ext cx="9721080" cy="7488832"/>
          </a:xfrm>
          <a:prstGeom prst="flowChartProcess">
            <a:avLst/>
          </a:prstGeom>
          <a:noFill/>
          <a:ln>
            <a:solidFill>
              <a:schemeClr val="accent2"/>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tr-TR"/>
          </a:p>
        </p:txBody>
      </p:sp>
      <p:sp>
        <p:nvSpPr>
          <p:cNvPr id="4" name="Dikdörtgen 3">
            <a:extLst>
              <a:ext uri="{FF2B5EF4-FFF2-40B4-BE49-F238E27FC236}">
                <a16:creationId xmlns="" xmlns:a16="http://schemas.microsoft.com/office/drawing/2014/main" id="{E5D8E1C5-187A-4DB1-A45D-B00684C2F78C}"/>
              </a:ext>
            </a:extLst>
          </p:cNvPr>
          <p:cNvSpPr/>
          <p:nvPr/>
        </p:nvSpPr>
        <p:spPr>
          <a:xfrm>
            <a:off x="3807443" y="6474313"/>
            <a:ext cx="2952619" cy="900246"/>
          </a:xfrm>
          <a:prstGeom prst="rect">
            <a:avLst/>
          </a:prstGeom>
        </p:spPr>
        <p:txBody>
          <a:bodyPr wrap="square">
            <a:spAutoFit/>
          </a:bodyPr>
          <a:lstStyle/>
          <a:p>
            <a:pPr algn="just" fontAlgn="base"/>
            <a:r>
              <a:rPr lang="tr-TR" sz="1050" dirty="0">
                <a:latin typeface="Verdana" panose="020B0604030504040204" pitchFamily="34" charset="0"/>
                <a:ea typeface="Verdana" panose="020B0604030504040204" pitchFamily="34" charset="0"/>
              </a:rPr>
              <a:t>     İskenderun Teknik Üniversitesi </a:t>
            </a:r>
            <a:r>
              <a:rPr lang="tr-TR" sz="1050" dirty="0" smtClean="0">
                <a:latin typeface="Verdana" panose="020B0604030504040204" pitchFamily="34" charset="0"/>
                <a:ea typeface="Verdana" panose="020B0604030504040204" pitchFamily="34" charset="0"/>
              </a:rPr>
              <a:t>Tekstil, Giyim, Ayakkabı ve Deri Bölümünde, Giyim Üretim Teknolojisi ön lisans eğitimi verilmektedir. Eğitim müfredatı </a:t>
            </a:r>
            <a:r>
              <a:rPr lang="tr-TR" sz="1050" dirty="0">
                <a:latin typeface="Verdana" panose="020B0604030504040204" pitchFamily="34" charset="0"/>
                <a:ea typeface="Verdana" panose="020B0604030504040204" pitchFamily="34" charset="0"/>
              </a:rPr>
              <a:t>Bologna sürecine </a:t>
            </a:r>
            <a:r>
              <a:rPr lang="tr-TR" sz="1050" dirty="0" smtClean="0">
                <a:latin typeface="Verdana" panose="020B0604030504040204" pitchFamily="34" charset="0"/>
                <a:ea typeface="Verdana" panose="020B0604030504040204" pitchFamily="34" charset="0"/>
              </a:rPr>
              <a:t>uygundur. </a:t>
            </a:r>
            <a:endParaRPr lang="tr-TR" sz="1050" dirty="0"/>
          </a:p>
        </p:txBody>
      </p:sp>
      <p:sp>
        <p:nvSpPr>
          <p:cNvPr id="15" name="Metin kutusu 14">
            <a:extLst>
              <a:ext uri="{FF2B5EF4-FFF2-40B4-BE49-F238E27FC236}">
                <a16:creationId xmlns="" xmlns:a16="http://schemas.microsoft.com/office/drawing/2014/main" id="{D7FC75CD-D510-4D96-BFD7-B7BB9CEEA2CA}"/>
              </a:ext>
            </a:extLst>
          </p:cNvPr>
          <p:cNvSpPr txBox="1"/>
          <p:nvPr/>
        </p:nvSpPr>
        <p:spPr>
          <a:xfrm>
            <a:off x="3807443" y="6191829"/>
            <a:ext cx="2808312" cy="261610"/>
          </a:xfrm>
          <a:prstGeom prst="rect">
            <a:avLst/>
          </a:prstGeom>
          <a:noFill/>
        </p:spPr>
        <p:txBody>
          <a:bodyPr wrap="square" rtlCol="0">
            <a:spAutoFit/>
          </a:bodyPr>
          <a:lstStyle/>
          <a:p>
            <a:r>
              <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Eğitim Programı</a:t>
            </a:r>
          </a:p>
        </p:txBody>
      </p:sp>
      <p:pic>
        <p:nvPicPr>
          <p:cNvPr id="14" name="Resim 13" descr="C:\Users\win7_64bit\Desktop\giyim katalog fotoğraf\Myo\IMG-20180516-WA0007.jpg"/>
          <p:cNvPicPr/>
          <p:nvPr/>
        </p:nvPicPr>
        <p:blipFill rotWithShape="1">
          <a:blip r:embed="rId2" cstate="print">
            <a:extLst>
              <a:ext uri="{28A0092B-C50C-407E-A947-70E740481C1C}">
                <a14:useLocalDpi xmlns:a14="http://schemas.microsoft.com/office/drawing/2010/main" val="0"/>
              </a:ext>
            </a:extLst>
          </a:blip>
          <a:srcRect t="6792" b="4465"/>
          <a:stretch/>
        </p:blipFill>
        <p:spPr bwMode="auto">
          <a:xfrm>
            <a:off x="149439" y="2694984"/>
            <a:ext cx="1535435" cy="2670464"/>
          </a:xfrm>
          <a:prstGeom prst="rect">
            <a:avLst/>
          </a:prstGeom>
          <a:noFill/>
          <a:ln>
            <a:noFill/>
          </a:ln>
          <a:extLst>
            <a:ext uri="{53640926-AAD7-44D8-BBD7-CCE9431645EC}">
              <a14:shadowObscured xmlns:a14="http://schemas.microsoft.com/office/drawing/2010/main"/>
            </a:ext>
          </a:extLst>
        </p:spPr>
      </p:pic>
      <p:pic>
        <p:nvPicPr>
          <p:cNvPr id="16" name="Resim 15" descr="C:\Users\win7_64bit\Desktop\giyim katalog fotoğraf\Myo\IMG-20180516-WA0008.jpg"/>
          <p:cNvPicPr/>
          <p:nvPr/>
        </p:nvPicPr>
        <p:blipFill rotWithShape="1">
          <a:blip r:embed="rId3" cstate="print">
            <a:extLst>
              <a:ext uri="{28A0092B-C50C-407E-A947-70E740481C1C}">
                <a14:useLocalDpi xmlns:a14="http://schemas.microsoft.com/office/drawing/2010/main" val="0"/>
              </a:ext>
            </a:extLst>
          </a:blip>
          <a:srcRect b="13376"/>
          <a:stretch/>
        </p:blipFill>
        <p:spPr bwMode="auto">
          <a:xfrm>
            <a:off x="1684874" y="2694984"/>
            <a:ext cx="1482757" cy="2670464"/>
          </a:xfrm>
          <a:prstGeom prst="rect">
            <a:avLst/>
          </a:prstGeom>
          <a:noFill/>
          <a:ln>
            <a:noFill/>
          </a:ln>
          <a:extLst>
            <a:ext uri="{53640926-AAD7-44D8-BBD7-CCE9431645EC}">
              <a14:shadowObscured xmlns:a14="http://schemas.microsoft.com/office/drawing/2010/main"/>
            </a:ext>
          </a:extLst>
        </p:spPr>
      </p:pic>
      <p:sp>
        <p:nvSpPr>
          <p:cNvPr id="13" name="Metin kutusu 12"/>
          <p:cNvSpPr txBox="1"/>
          <p:nvPr/>
        </p:nvSpPr>
        <p:spPr>
          <a:xfrm>
            <a:off x="7381125" y="141784"/>
            <a:ext cx="2304256" cy="1523494"/>
          </a:xfrm>
          <a:prstGeom prst="rect">
            <a:avLst/>
          </a:prstGeom>
          <a:noFill/>
        </p:spPr>
        <p:txBody>
          <a:bodyPr wrap="square" rtlCol="0">
            <a:spAutoFit/>
          </a:bodyPr>
          <a:lstStyle/>
          <a:p>
            <a:r>
              <a:rPr lang="tr-TR" sz="11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DGS ile geçiş yapılabilecek lisans  programları?</a:t>
            </a:r>
          </a:p>
          <a:p>
            <a:pPr marL="171450" indent="-171450">
              <a:buFont typeface="Wingdings" panose="05000000000000000000" pitchFamily="2" charset="2"/>
              <a:buChar char="ü"/>
            </a:pPr>
            <a:r>
              <a:rPr lang="tr-TR" sz="1000" dirty="0" smtClean="0">
                <a:latin typeface="Verdana" panose="020B0604030504040204" pitchFamily="34" charset="0"/>
                <a:ea typeface="Verdana" panose="020B0604030504040204" pitchFamily="34" charset="0"/>
                <a:cs typeface="Verdana" panose="020B0604030504040204" pitchFamily="34" charset="0"/>
              </a:rPr>
              <a:t>Hazır </a:t>
            </a:r>
            <a:r>
              <a:rPr lang="tr-TR" sz="1000" dirty="0">
                <a:latin typeface="Verdana" panose="020B0604030504040204" pitchFamily="34" charset="0"/>
                <a:ea typeface="Verdana" panose="020B0604030504040204" pitchFamily="34" charset="0"/>
                <a:cs typeface="Verdana" panose="020B0604030504040204" pitchFamily="34" charset="0"/>
              </a:rPr>
              <a:t>giyim öğretmenliği</a:t>
            </a:r>
          </a:p>
          <a:p>
            <a:pPr marL="171450" indent="-171450">
              <a:buFont typeface="Wingdings" panose="05000000000000000000" pitchFamily="2" charset="2"/>
              <a:buChar char="ü"/>
            </a:pPr>
            <a:r>
              <a:rPr lang="tr-TR" sz="1000" dirty="0">
                <a:latin typeface="Verdana" panose="020B0604030504040204" pitchFamily="34" charset="0"/>
                <a:ea typeface="Verdana" panose="020B0604030504040204" pitchFamily="34" charset="0"/>
                <a:cs typeface="Verdana" panose="020B0604030504040204" pitchFamily="34" charset="0"/>
              </a:rPr>
              <a:t>Moda giyim </a:t>
            </a:r>
            <a:r>
              <a:rPr lang="tr-TR" sz="1000" dirty="0" smtClean="0">
                <a:latin typeface="Verdana" panose="020B0604030504040204" pitchFamily="34" charset="0"/>
                <a:ea typeface="Verdana" panose="020B0604030504040204" pitchFamily="34" charset="0"/>
                <a:cs typeface="Verdana" panose="020B0604030504040204" pitchFamily="34" charset="0"/>
              </a:rPr>
              <a:t>tasarımı</a:t>
            </a:r>
          </a:p>
          <a:p>
            <a:pPr marL="171450" indent="-171450">
              <a:buFont typeface="Wingdings" panose="05000000000000000000" pitchFamily="2" charset="2"/>
              <a:buChar char="ü"/>
            </a:pPr>
            <a:r>
              <a:rPr lang="tr-TR" sz="1000" dirty="0" smtClean="0">
                <a:latin typeface="Verdana" panose="020B0604030504040204" pitchFamily="34" charset="0"/>
                <a:ea typeface="Verdana" panose="020B0604030504040204" pitchFamily="34" charset="0"/>
                <a:cs typeface="Verdana" panose="020B0604030504040204" pitchFamily="34" charset="0"/>
              </a:rPr>
              <a:t>Moda tasarımı</a:t>
            </a:r>
          </a:p>
          <a:p>
            <a:pPr marL="171450" indent="-171450">
              <a:buFont typeface="Wingdings" panose="05000000000000000000" pitchFamily="2" charset="2"/>
              <a:buChar char="ü"/>
            </a:pPr>
            <a:r>
              <a:rPr lang="tr-TR" sz="1000" dirty="0" smtClean="0">
                <a:latin typeface="Verdana" panose="020B0604030504040204" pitchFamily="34" charset="0"/>
                <a:ea typeface="Verdana" panose="020B0604030504040204" pitchFamily="34" charset="0"/>
                <a:cs typeface="Verdana" panose="020B0604030504040204" pitchFamily="34" charset="0"/>
              </a:rPr>
              <a:t>Moda </a:t>
            </a:r>
            <a:r>
              <a:rPr lang="tr-TR" sz="1000" dirty="0">
                <a:latin typeface="Verdana" panose="020B0604030504040204" pitchFamily="34" charset="0"/>
                <a:ea typeface="Verdana" panose="020B0604030504040204" pitchFamily="34" charset="0"/>
                <a:cs typeface="Verdana" panose="020B0604030504040204" pitchFamily="34" charset="0"/>
              </a:rPr>
              <a:t>ve tekstil </a:t>
            </a:r>
            <a:r>
              <a:rPr lang="tr-TR" sz="1000" dirty="0" smtClean="0">
                <a:latin typeface="Verdana" panose="020B0604030504040204" pitchFamily="34" charset="0"/>
                <a:ea typeface="Verdana" panose="020B0604030504040204" pitchFamily="34" charset="0"/>
                <a:cs typeface="Verdana" panose="020B0604030504040204" pitchFamily="34" charset="0"/>
              </a:rPr>
              <a:t>tasarımı</a:t>
            </a:r>
          </a:p>
          <a:p>
            <a:pPr marL="171450" indent="-171450">
              <a:buFont typeface="Wingdings" panose="05000000000000000000" pitchFamily="2" charset="2"/>
              <a:buChar char="ü"/>
            </a:pPr>
            <a:r>
              <a:rPr lang="tr-TR" sz="1000" dirty="0" smtClean="0">
                <a:latin typeface="Verdana" panose="020B0604030504040204" pitchFamily="34" charset="0"/>
                <a:ea typeface="Verdana" panose="020B0604030504040204" pitchFamily="34" charset="0"/>
                <a:cs typeface="Verdana" panose="020B0604030504040204" pitchFamily="34" charset="0"/>
              </a:rPr>
              <a:t>Tekstil mühendisliği</a:t>
            </a:r>
          </a:p>
          <a:p>
            <a:pPr marL="171450" indent="-171450">
              <a:buFont typeface="Wingdings" panose="05000000000000000000" pitchFamily="2" charset="2"/>
              <a:buChar char="ü"/>
            </a:pPr>
            <a:r>
              <a:rPr lang="tr-TR" sz="1000" dirty="0" smtClean="0">
                <a:latin typeface="Verdana" panose="020B0604030504040204" pitchFamily="34" charset="0"/>
                <a:ea typeface="Verdana" panose="020B0604030504040204" pitchFamily="34" charset="0"/>
                <a:cs typeface="Verdana" panose="020B0604030504040204" pitchFamily="34" charset="0"/>
              </a:rPr>
              <a:t>Tekstil </a:t>
            </a:r>
            <a:r>
              <a:rPr lang="tr-TR" sz="1000" dirty="0">
                <a:latin typeface="Verdana" panose="020B0604030504040204" pitchFamily="34" charset="0"/>
                <a:ea typeface="Verdana" panose="020B0604030504040204" pitchFamily="34" charset="0"/>
                <a:cs typeface="Verdana" panose="020B0604030504040204" pitchFamily="34" charset="0"/>
              </a:rPr>
              <a:t>ve moda tasarımı</a:t>
            </a:r>
          </a:p>
          <a:p>
            <a:endParaRPr lang="tr-TR" sz="11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7443" y="4030216"/>
            <a:ext cx="29718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330823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164C57-B46C-4088-AC90-B7208082F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518</Words>
  <Application>Microsoft Office PowerPoint</Application>
  <PresentationFormat>Özel</PresentationFormat>
  <Paragraphs>69</Paragraphs>
  <Slides>2</Slides>
  <Notes>0</Notes>
  <HiddenSlides>0</HiddenSlides>
  <MMClips>0</MMClips>
  <ScaleCrop>false</ScaleCrop>
  <HeadingPairs>
    <vt:vector size="4" baseType="variant">
      <vt:variant>
        <vt:lpstr>Tema</vt:lpstr>
      </vt:variant>
      <vt:variant>
        <vt:i4>1</vt:i4>
      </vt:variant>
      <vt:variant>
        <vt:lpstr>Slayt Başlıkları</vt:lpstr>
      </vt:variant>
      <vt:variant>
        <vt:i4>2</vt:i4>
      </vt:variant>
    </vt:vector>
  </HeadingPairs>
  <TitlesOfParts>
    <vt:vector size="3" baseType="lpstr">
      <vt:lpstr>Ofis Teması</vt:lpstr>
      <vt:lpstr>Giyim Üretim Teknikerliği nedir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2018-04-11T07:15:09Z</dcterms:created>
  <dcterms:modified xsi:type="dcterms:W3CDTF">2018-07-04T06:54:57Z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TC031128309991</vt:lpwstr>
  </property>
</Properties>
</file>