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8"/>
  </p:notesMasterIdLst>
  <p:handoutMasterIdLst>
    <p:handoutMasterId r:id="rId19"/>
  </p:handoutMasterIdLst>
  <p:sldIdLst>
    <p:sldId id="609" r:id="rId2"/>
    <p:sldId id="713" r:id="rId3"/>
    <p:sldId id="719" r:id="rId4"/>
    <p:sldId id="729" r:id="rId5"/>
    <p:sldId id="724" r:id="rId6"/>
    <p:sldId id="627" r:id="rId7"/>
    <p:sldId id="717" r:id="rId8"/>
    <p:sldId id="725" r:id="rId9"/>
    <p:sldId id="730" r:id="rId10"/>
    <p:sldId id="734" r:id="rId11"/>
    <p:sldId id="712" r:id="rId12"/>
    <p:sldId id="726" r:id="rId13"/>
    <p:sldId id="731" r:id="rId14"/>
    <p:sldId id="732" r:id="rId15"/>
    <p:sldId id="733" r:id="rId16"/>
    <p:sldId id="723" r:id="rId17"/>
  </p:sldIdLst>
  <p:sldSz cx="9144000" cy="6858000" type="screen4x3"/>
  <p:notesSz cx="6797675" cy="9926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9">
          <p15:clr>
            <a:srgbClr val="A4A3A4"/>
          </p15:clr>
        </p15:guide>
        <p15:guide id="3" orient="horz" pos="3984">
          <p15:clr>
            <a:srgbClr val="A4A3A4"/>
          </p15:clr>
        </p15:guide>
        <p15:guide id="4" pos="2880">
          <p15:clr>
            <a:srgbClr val="A4A3A4"/>
          </p15:clr>
        </p15:guide>
        <p15:guide id="5" orient="horz" pos="1434" userDrawn="1">
          <p15:clr>
            <a:srgbClr val="A4A3A4"/>
          </p15:clr>
        </p15:guide>
        <p15:guide id="6" orient="horz" pos="261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Magdalena Rysinska" initials="MR" lastIdx="3" clrIdx="1"/>
  <p:cmAuthor id="2" name="Filip Orlinski" initials="FO"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147"/>
    <a:srgbClr val="3C484F"/>
    <a:srgbClr val="CD2100"/>
    <a:srgbClr val="F52147"/>
    <a:srgbClr val="FF2147"/>
    <a:srgbClr val="183DCB"/>
    <a:srgbClr val="C19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57" autoAdjust="0"/>
  </p:normalViewPr>
  <p:slideViewPr>
    <p:cSldViewPr snapToGrid="0" snapToObjects="1">
      <p:cViewPr varScale="1">
        <p:scale>
          <a:sx n="107" d="100"/>
          <a:sy n="107" d="100"/>
        </p:scale>
        <p:origin x="1770" y="114"/>
      </p:cViewPr>
      <p:guideLst>
        <p:guide orient="horz" pos="4179"/>
        <p:guide orient="horz" pos="3984"/>
        <p:guide pos="2880"/>
        <p:guide orient="horz" pos="1434"/>
        <p:guide orient="horz" pos="26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4" d="100"/>
        <a:sy n="114" d="100"/>
      </p:scale>
      <p:origin x="0" y="0"/>
    </p:cViewPr>
  </p:sorterViewPr>
  <p:notesViewPr>
    <p:cSldViewPr snapToGrid="0" snapToObjects="1">
      <p:cViewPr varScale="1">
        <p:scale>
          <a:sx n="98" d="100"/>
          <a:sy n="98" d="100"/>
        </p:scale>
        <p:origin x="-3564"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US"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294" tIns="45647" rIns="91294" bIns="45647" rtlCol="0"/>
          <a:lstStyle>
            <a:lvl1pPr algn="r">
              <a:defRPr sz="1200"/>
            </a:lvl1pPr>
          </a:lstStyle>
          <a:p>
            <a:fld id="{35F05CFF-548C-4E04-B325-CF1209D66BDC}" type="datetimeFigureOut">
              <a:rPr lang="en-US" smtClean="0">
                <a:latin typeface="Arial" pitchFamily="34" charset="0"/>
                <a:cs typeface="Arial" pitchFamily="34" charset="0"/>
              </a:rPr>
              <a:pPr/>
              <a:t>5/20/2026</a:t>
            </a:fld>
            <a:endParaRPr lang="en-US" dirty="0">
              <a:latin typeface="Arial" pitchFamily="34" charset="0"/>
              <a:cs typeface="Arial" pitchFamily="34" charset="0"/>
            </a:endParaRPr>
          </a:p>
        </p:txBody>
      </p:sp>
      <p:sp>
        <p:nvSpPr>
          <p:cNvPr id="4" name="Footer Placeholder 3"/>
          <p:cNvSpPr>
            <a:spLocks noGrp="1"/>
          </p:cNvSpPr>
          <p:nvPr>
            <p:ph type="ftr" sz="quarter" idx="2"/>
          </p:nvPr>
        </p:nvSpPr>
        <p:spPr>
          <a:xfrm>
            <a:off x="1" y="9428584"/>
            <a:ext cx="2945659" cy="496332"/>
          </a:xfrm>
          <a:prstGeom prst="rect">
            <a:avLst/>
          </a:prstGeom>
        </p:spPr>
        <p:txBody>
          <a:bodyPr vert="horz" lIns="91294" tIns="45647" rIns="91294" bIns="45647" rtlCol="0" anchor="b"/>
          <a:lstStyle>
            <a:lvl1pPr algn="l">
              <a:defRPr sz="1200"/>
            </a:lvl1pPr>
          </a:lstStyle>
          <a:p>
            <a:endParaRPr lang="en-US" dirty="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294" tIns="45647" rIns="91294" bIns="45647" rtlCol="0" anchor="b"/>
          <a:lstStyle>
            <a:lvl1pPr algn="r">
              <a:defRPr sz="1200"/>
            </a:lvl1pPr>
          </a:lstStyle>
          <a:p>
            <a:fld id="{4EE90EF7-3E10-491C-87C2-59674BB3AAF6}"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spTree>
    <p:extLst>
      <p:ext uri="{BB962C8B-B14F-4D97-AF65-F5344CB8AC3E}">
        <p14:creationId xmlns:p14="http://schemas.microsoft.com/office/powerpoint/2010/main" val="233759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atin typeface="Arial" pitchFamily="34" charset="0"/>
                <a:cs typeface="Arial" pitchFamily="34" charset="0"/>
              </a:defRPr>
            </a:lvl1pPr>
          </a:lstStyle>
          <a:p>
            <a:fld id="{5EFB8DA3-BCA9-4B7D-B50D-14F47506B614}" type="datetimeFigureOut">
              <a:rPr lang="en-US" smtClean="0"/>
              <a:pPr/>
              <a:t>5/20/2026</a:t>
            </a:fld>
            <a:endParaRPr lang="en-US"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294" tIns="45647" rIns="91294" bIns="45647"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atin typeface="Arial" pitchFamily="34" charset="0"/>
                <a:cs typeface="Arial" pitchFamily="34" charset="0"/>
              </a:defRPr>
            </a:lvl1pPr>
          </a:lstStyle>
          <a:p>
            <a:fld id="{F07B8F03-BC93-4120-96CA-A36DF640BE24}" type="slidenum">
              <a:rPr lang="en-US" smtClean="0"/>
              <a:pPr/>
              <a:t>‹#›</a:t>
            </a:fld>
            <a:endParaRPr lang="en-US" dirty="0"/>
          </a:p>
        </p:txBody>
      </p:sp>
    </p:spTree>
    <p:extLst>
      <p:ext uri="{BB962C8B-B14F-4D97-AF65-F5344CB8AC3E}">
        <p14:creationId xmlns:p14="http://schemas.microsoft.com/office/powerpoint/2010/main" val="24259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25930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25930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25930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391559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a:t>Click to add the presentation’s main title</a:t>
            </a:r>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rgbClr val="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www.pwc.com</a:t>
            </a:r>
          </a:p>
        </p:txBody>
      </p:sp>
      <p:pic>
        <p:nvPicPr>
          <p:cNvPr id="2" name="Picture 1" descr="yatay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3416808"/>
            <a:ext cx="7827264" cy="18806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533399" y="685800"/>
            <a:ext cx="5334000" cy="914400"/>
          </a:xfrm>
        </p:spPr>
        <p:txBody>
          <a:bodyPr/>
          <a:lstStyle>
            <a:lvl1pPr>
              <a:defRPr/>
            </a:lvl1pPr>
          </a:lstStyle>
          <a:p>
            <a:r>
              <a:rPr lang="en-US" noProof="1"/>
              <a:t>Click to edit Master title style</a:t>
            </a:r>
          </a:p>
        </p:txBody>
      </p:sp>
      <p:cxnSp>
        <p:nvCxnSpPr>
          <p:cNvPr id="30" name="Shape 29"/>
          <p:cNvCxnSpPr/>
          <p:nvPr/>
        </p:nvCxnSpPr>
        <p:spPr>
          <a:xfrm rot="5400000" flipH="1" flipV="1">
            <a:off x="3048000" y="-2057400"/>
            <a:ext cx="152399" cy="54864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sp>
        <p:nvSpPr>
          <p:cNvPr id="8" name="Text Placeholder 3"/>
          <p:cNvSpPr>
            <a:spLocks noGrp="1"/>
          </p:cNvSpPr>
          <p:nvPr>
            <p:ph type="body" sz="quarter" idx="10"/>
          </p:nvPr>
        </p:nvSpPr>
        <p:spPr>
          <a:xfrm>
            <a:off x="538163" y="1752600"/>
            <a:ext cx="5328000" cy="215444"/>
          </a:xfrm>
        </p:spPr>
        <p:txBody>
          <a:bodyPr>
            <a:spAutoFit/>
          </a:bodyPr>
          <a:lstStyle>
            <a:lvl1pPr>
              <a:defRPr sz="1400" b="1" i="0">
                <a:solidFill>
                  <a:srgbClr val="CD2147"/>
                </a:solidFill>
                <a:latin typeface="+mn-lt"/>
              </a:defRPr>
            </a:lvl1pPr>
            <a:lvl5pPr>
              <a:defRPr/>
            </a:lvl5pPr>
          </a:lstStyle>
          <a:p>
            <a:pPr lvl="0"/>
            <a:endParaRPr lang="en-US" dirty="0"/>
          </a:p>
        </p:txBody>
      </p:sp>
      <p:pic>
        <p:nvPicPr>
          <p:cNvPr id="9" name="Picture 8"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
        <p:nvSpPr>
          <p:cNvPr id="1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47682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zekładka">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320473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Rectangle 2"/>
          <p:cNvSpPr/>
          <p:nvPr userDrawn="1"/>
        </p:nvSpPr>
        <p:spPr bwMode="ltGray">
          <a:xfrm>
            <a:off x="0" y="0"/>
            <a:ext cx="5889812" cy="6858000"/>
          </a:xfrm>
          <a:prstGeom prst="rect">
            <a:avLst/>
          </a:prstGeom>
          <a:solidFill>
            <a:srgbClr val="CD214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2" name="Title 1"/>
          <p:cNvSpPr>
            <a:spLocks noGrp="1"/>
          </p:cNvSpPr>
          <p:nvPr>
            <p:ph type="title"/>
          </p:nvPr>
        </p:nvSpPr>
        <p:spPr>
          <a:xfrm>
            <a:off x="533399" y="685800"/>
            <a:ext cx="5204013" cy="914400"/>
          </a:xfrm>
        </p:spPr>
        <p:txBody>
          <a:bodyPr/>
          <a:lstStyle>
            <a:lvl1pPr>
              <a:defRPr sz="3200">
                <a:solidFill>
                  <a:schemeClr val="bg1"/>
                </a:solidFill>
              </a:defRPr>
            </a:lvl1pPr>
          </a:lstStyle>
          <a:p>
            <a:r>
              <a:rPr lang="en-US" noProof="1"/>
              <a:t>Click to edit Master title style</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30" name="Shape 29"/>
          <p:cNvCxnSpPr/>
          <p:nvPr/>
        </p:nvCxnSpPr>
        <p:spPr>
          <a:xfrm rot="5400000" flipH="1" flipV="1">
            <a:off x="2988550" y="-1996200"/>
            <a:ext cx="152399" cy="53640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sp>
        <p:nvSpPr>
          <p:cNvPr id="8" name="TextBox 7"/>
          <p:cNvSpPr txBox="1"/>
          <p:nvPr userDrawn="1"/>
        </p:nvSpPr>
        <p:spPr>
          <a:xfrm>
            <a:off x="533400" y="3343275"/>
            <a:ext cx="2200275" cy="2828925"/>
          </a:xfrm>
          <a:prstGeom prst="rect">
            <a:avLst/>
          </a:prstGeom>
          <a:noFill/>
        </p:spPr>
        <p:txBody>
          <a:bodyPr wrap="square" lIns="0" tIns="0" rIns="0" bIns="0" rtlCol="0">
            <a:noAutofit/>
          </a:bodyPr>
          <a:lstStyle/>
          <a:p>
            <a:endParaRPr lang="en-US" sz="20000" b="1" i="1" dirty="0">
              <a:solidFill>
                <a:schemeClr val="bg1"/>
              </a:solidFill>
              <a:latin typeface="Georgia" pitchFamily="18" charset="0"/>
            </a:endParaRPr>
          </a:p>
        </p:txBody>
      </p:sp>
    </p:spTree>
    <p:extLst>
      <p:ext uri="{BB962C8B-B14F-4D97-AF65-F5344CB8AC3E}">
        <p14:creationId xmlns:p14="http://schemas.microsoft.com/office/powerpoint/2010/main" val="3612373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cxnSp>
        <p:nvCxnSpPr>
          <p:cNvPr id="10" name="Shape 9"/>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3" name="PwCFirm"/>
          <p:cNvSpPr txBox="1"/>
          <p:nvPr userDrawn="1"/>
        </p:nvSpPr>
        <p:spPr>
          <a:xfrm>
            <a:off x="6019800" y="6486076"/>
            <a:ext cx="2590800" cy="152401"/>
          </a:xfrm>
          <a:prstGeom prst="rect">
            <a:avLst/>
          </a:prstGeom>
          <a:noFill/>
        </p:spPr>
        <p:txBody>
          <a:bodyPr vert="horz" wrap="square" lIns="0" tIns="0" rIns="0" bIns="0" rtlCol="0" anchor="t" anchorCtr="0">
            <a:noAutofit/>
          </a:bodyPr>
          <a:lstStyle/>
          <a:p>
            <a:pPr algn="r"/>
            <a:fld id="{9EBD5762-3BDC-484D-9503-7EA6D5A9A8CE}" type="slidenum">
              <a:rPr lang="en-US" sz="1000" smtClean="0"/>
              <a:pPr algn="r"/>
              <a:t>‹#›</a:t>
            </a:fld>
            <a:endParaRPr lang="en-US" sz="1000" dirty="0"/>
          </a:p>
        </p:txBody>
      </p:sp>
      <p:sp>
        <p:nvSpPr>
          <p:cNvPr id="14" name="Text Placeholder 18"/>
          <p:cNvSpPr>
            <a:spLocks noGrp="1"/>
          </p:cNvSpPr>
          <p:nvPr>
            <p:ph type="body" sz="quarter" idx="13" hasCustomPrompt="1"/>
          </p:nvPr>
        </p:nvSpPr>
        <p:spPr>
          <a:xfrm>
            <a:off x="538163" y="379512"/>
            <a:ext cx="8085138" cy="153888"/>
          </a:xfrm>
        </p:spPr>
        <p:txBody>
          <a:bodyPr anchor="b">
            <a:spAutoFit/>
          </a:bodyPr>
          <a:lstStyle>
            <a:lvl1pPr>
              <a:spcAft>
                <a:spcPts val="0"/>
              </a:spcAft>
              <a:defRPr sz="1000">
                <a:latin typeface="+mn-lt"/>
              </a:defRPr>
            </a:lvl1pPr>
            <a:lvl2pPr>
              <a:spcAft>
                <a:spcPts val="0"/>
              </a:spcAft>
              <a:defRPr sz="1000"/>
            </a:lvl2pPr>
            <a:lvl3pPr>
              <a:spcAft>
                <a:spcPts val="0"/>
              </a:spcAft>
              <a:defRPr sz="1000"/>
            </a:lvl3pPr>
            <a:lvl4pPr>
              <a:spcAft>
                <a:spcPts val="0"/>
              </a:spcAft>
              <a:defRPr sz="1000"/>
            </a:lvl4pPr>
            <a:lvl5pPr>
              <a:spcAft>
                <a:spcPts val="0"/>
              </a:spcAft>
              <a:defRPr sz="1000"/>
            </a:lvl5pPr>
          </a:lstStyle>
          <a:p>
            <a:pPr lvl="0"/>
            <a:r>
              <a:rPr lang="en-US" dirty="0"/>
              <a:t>&lt;Upper title, if needed&gt;</a:t>
            </a:r>
          </a:p>
        </p:txBody>
      </p:sp>
      <p:pic>
        <p:nvPicPr>
          <p:cNvPr id="11" name="Picture 10"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pic>
        <p:nvPicPr>
          <p:cNvPr id="2" name="Picture 1"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
        <p:nvSpPr>
          <p:cNvPr id="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7" name="Picture 6"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dirty="0"/>
              <a:t>Click to edit Master title style</a:t>
            </a:r>
          </a:p>
        </p:txBody>
      </p:sp>
      <p:cxnSp>
        <p:nvCxnSpPr>
          <p:cNvPr id="11" name="Shape 10"/>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rgbClr val="CD2147"/>
                </a:solidFill>
              </a:defRPr>
            </a:lvl1pPr>
            <a:lvl2pPr>
              <a:buClr>
                <a:schemeClr val="tx2"/>
              </a:buClr>
              <a:defRPr sz="3200">
                <a:solidFill>
                  <a:srgbClr val="CD2147"/>
                </a:solidFill>
              </a:defRPr>
            </a:lvl2pPr>
            <a:lvl3pPr>
              <a:buClr>
                <a:schemeClr val="tx2"/>
              </a:buClr>
              <a:defRPr sz="3200">
                <a:solidFill>
                  <a:srgbClr val="CD2147"/>
                </a:solidFill>
              </a:defRPr>
            </a:lvl3pPr>
            <a:lvl4pPr>
              <a:buClr>
                <a:schemeClr val="tx2"/>
              </a:buClr>
              <a:defRPr sz="3200">
                <a:solidFill>
                  <a:srgbClr val="CD2147"/>
                </a:solidFill>
              </a:defRPr>
            </a:lvl4pPr>
            <a:lvl5pPr>
              <a:buClr>
                <a:schemeClr val="tx2"/>
              </a:buClr>
              <a:defRPr sz="3200">
                <a:solidFill>
                  <a:srgbClr val="CD2147"/>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9" name="Picture 8"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rgbClr val="CD21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dirty="0"/>
              <a:t>Click to edit Master title style</a:t>
            </a:r>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dirty="0" err="1"/>
              <a:t>luty</a:t>
            </a:r>
            <a:r>
              <a:rPr lang="en-US" dirty="0"/>
              <a:t> 2014</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rgbClr val="CD2147"/>
                </a:solidFill>
              </a:defRPr>
            </a:lvl1pPr>
          </a:lstStyle>
          <a:p>
            <a:r>
              <a:rPr lang="en-US" noProof="0" dirty="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i="1">
                <a:solidFill>
                  <a:srgbClr val="CD214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2" name="Shape 11"/>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rgbClr val="CD2147"/>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dirty="0"/>
              <a:t>Click to edit Master title style</a:t>
            </a:r>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Click to edit Master subtitle style</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dirty="0" err="1"/>
              <a:t>luty</a:t>
            </a:r>
            <a:r>
              <a:rPr lang="en-US" dirty="0"/>
              <a:t> 2014</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rgbClr val="CD2147"/>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dirty="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Click to edit Master subtitle style</a:t>
            </a:r>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en-US" dirty="0" err="1"/>
              <a:t>luty</a:t>
            </a:r>
            <a:r>
              <a:rPr lang="en-US" dirty="0"/>
              <a:t> 2014</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dirty="0"/>
              <a:t>Click to edit Master title style</a:t>
            </a:r>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5" name="Shape 14"/>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3" name="Picture 2"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 y="6287455"/>
            <a:ext cx="540000" cy="540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US" noProof="0" dirty="0"/>
              <a:t>Click to add the presentation’s main title</a:t>
            </a:r>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sp>
        <p:nvSpPr>
          <p:cNvPr id="31" name="Picture Placeholder 76"/>
          <p:cNvSpPr>
            <a:spLocks noGrp="1"/>
          </p:cNvSpPr>
          <p:nvPr>
            <p:ph type="pic" sz="quarter" idx="13"/>
          </p:nvPr>
        </p:nvSpPr>
        <p:spPr>
          <a:xfrm>
            <a:off x="609601" y="2646302"/>
            <a:ext cx="914400" cy="762000"/>
          </a:xfrm>
        </p:spPr>
        <p:txBody>
          <a:bodyPr/>
          <a:lstStyle>
            <a:lvl1pPr>
              <a:defRPr sz="1400"/>
            </a:lvl1pPr>
          </a:lstStyle>
          <a:p>
            <a:r>
              <a:rPr lang="en-US" noProof="0" dirty="0"/>
              <a:t>Click icon to add picture</a:t>
            </a:r>
          </a:p>
        </p:txBody>
      </p:sp>
      <p:grpSp>
        <p:nvGrpSpPr>
          <p:cNvPr id="3" name="Group 31"/>
          <p:cNvGrpSpPr/>
          <p:nvPr/>
        </p:nvGrpSpPr>
        <p:grpSpPr>
          <a:xfrm>
            <a:off x="489086" y="2499999"/>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a:t>Click to add the presentation’s main title</a:t>
            </a:r>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
        <p:nvSpPr>
          <p:cNvPr id="25" name="Title 1"/>
          <p:cNvSpPr txBox="1">
            <a:spLocks/>
          </p:cNvSpPr>
          <p:nvPr userDrawn="1"/>
        </p:nvSpPr>
        <p:spPr bwMode="white">
          <a:xfrm>
            <a:off x="2047875" y="990600"/>
            <a:ext cx="5343525"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1" kern="1200" baseline="0">
                <a:solidFill>
                  <a:schemeClr val="tx1"/>
                </a:solidFill>
                <a:latin typeface="+mj-lt"/>
                <a:ea typeface="+mj-ea"/>
                <a:cs typeface="+mj-cs"/>
              </a:defRPr>
            </a:lvl1pPr>
          </a:lstStyle>
          <a:p>
            <a:r>
              <a:rPr lang="en-US"/>
              <a:t>Click to add the presentation’s main title</a:t>
            </a:r>
            <a:endParaRPr lang="en-US" dirty="0"/>
          </a:p>
        </p:txBody>
      </p:sp>
      <p:sp>
        <p:nvSpPr>
          <p:cNvPr id="26" name="Subtitle 2"/>
          <p:cNvSpPr txBox="1">
            <a:spLocks/>
          </p:cNvSpPr>
          <p:nvPr userDrawn="1"/>
        </p:nvSpPr>
        <p:spPr bwMode="white">
          <a:xfrm>
            <a:off x="2047875" y="1981199"/>
            <a:ext cx="5343525" cy="914401"/>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sz="3200" kern="1200" baseline="0">
                <a:solidFill>
                  <a:srgbClr val="000000"/>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sz="1800" kern="1200" baseline="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r>
              <a:rPr lang="en-US"/>
              <a:t>Subtitle and date (move higher if title is only one line)</a:t>
            </a:r>
            <a:endParaRPr lang="en-US" dirty="0"/>
          </a:p>
        </p:txBody>
      </p:sp>
      <p:sp>
        <p:nvSpPr>
          <p:cNvPr id="27" name="Text Placeholder 31"/>
          <p:cNvSpPr>
            <a:spLocks noGrp="1"/>
          </p:cNvSpPr>
          <p:nvPr>
            <p:ph type="body" sz="quarter" idx="14" hasCustomPrompt="1"/>
          </p:nvPr>
        </p:nvSpPr>
        <p:spPr bwMode="white">
          <a:xfrm>
            <a:off x="2047875" y="5273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US" noProof="0" dirty="0"/>
              <a:t>www.pwc.com</a:t>
            </a:r>
          </a:p>
        </p:txBody>
      </p:sp>
      <p:sp>
        <p:nvSpPr>
          <p:cNvPr id="2" name="TextBox 1"/>
          <p:cNvSpPr txBox="1"/>
          <p:nvPr userDrawn="1"/>
        </p:nvSpPr>
        <p:spPr>
          <a:xfrm>
            <a:off x="220298" y="2423138"/>
            <a:ext cx="0" cy="184666"/>
          </a:xfrm>
          <a:prstGeom prst="rect">
            <a:avLst/>
          </a:prstGeom>
          <a:noFill/>
        </p:spPr>
        <p:txBody>
          <a:bodyPr wrap="none" lIns="0" tIns="0" rIns="0" bIns="0" rtlCol="0">
            <a:spAutoFit/>
          </a:bodyPr>
          <a:lstStyle/>
          <a:p>
            <a:endParaRPr lang="en-US" sz="1200" dirty="0" err="1">
              <a:latin typeface="Georgia" pitchFamily="18" charset="0"/>
            </a:endParaRPr>
          </a:p>
        </p:txBody>
      </p:sp>
      <p:pic>
        <p:nvPicPr>
          <p:cNvPr id="4" name="Picture 3" descr="yatay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4357116"/>
            <a:ext cx="7827264" cy="188061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a:t>Click to add the presentation’s main title</a:t>
            </a:r>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
        <p:nvSpPr>
          <p:cNvPr id="56"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endParaRPr lang="en-US" noProof="0" dirty="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dirty="0"/>
              <a:t>Click icon to add picture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rgbClr val="3C484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1" name="Rectangle 648"/>
          <p:cNvSpPr>
            <a:spLocks noChangeArrowheads="1"/>
          </p:cNvSpPr>
          <p:nvPr userDrawn="1"/>
        </p:nvSpPr>
        <p:spPr bwMode="gray">
          <a:xfrm>
            <a:off x="1752600" y="0"/>
            <a:ext cx="5638800" cy="685800"/>
          </a:xfrm>
          <a:prstGeom prst="rect">
            <a:avLst/>
          </a:prstGeom>
          <a:solidFill>
            <a:srgbClr val="3C484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3" name="Rectangle 650"/>
          <p:cNvSpPr>
            <a:spLocks noChangeArrowheads="1"/>
          </p:cNvSpPr>
          <p:nvPr/>
        </p:nvSpPr>
        <p:spPr bwMode="gray">
          <a:xfrm>
            <a:off x="1752600" y="685800"/>
            <a:ext cx="5638800" cy="5486400"/>
          </a:xfrm>
          <a:prstGeom prst="rect">
            <a:avLst/>
          </a:prstGeom>
          <a:solidFill>
            <a:srgbClr val="CD214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US" noProof="0" dirty="0"/>
              <a:t>Click to add the presentation’s main title</a:t>
            </a:r>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dirty="0"/>
              <a:t>Subtitle and date (move higher if title is only one line)</a:t>
            </a:r>
          </a:p>
        </p:txBody>
      </p:sp>
      <p:sp>
        <p:nvSpPr>
          <p:cNvPr id="52"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endParaRPr lang="en-US" noProof="0" dirty="0"/>
          </a:p>
        </p:txBody>
      </p:sp>
      <p:pic>
        <p:nvPicPr>
          <p:cNvPr id="2" name="Picture 1"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220" y="2866095"/>
            <a:ext cx="1440000" cy="1440000"/>
          </a:xfrm>
          <a:prstGeom prst="rect">
            <a:avLst/>
          </a:prstGeom>
        </p:spPr>
      </p:pic>
      <p:pic>
        <p:nvPicPr>
          <p:cNvPr id="3" name="Picture 2" descr="LogoSEA Yan.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322" t="9592" r="71955" b="8860"/>
          <a:stretch/>
        </p:blipFill>
        <p:spPr>
          <a:xfrm>
            <a:off x="197220" y="4732200"/>
            <a:ext cx="1440090" cy="144000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dirty="0"/>
              <a:t>Click to edit Master title style</a:t>
            </a:r>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US" noProof="0" dirty="0"/>
              <a:t>Add legal and copyright disclaimers here.</a:t>
            </a:r>
          </a:p>
        </p:txBody>
      </p:sp>
      <p:cxnSp>
        <p:nvCxnSpPr>
          <p:cNvPr id="7" name="Shape 6"/>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00" y="640938"/>
            <a:ext cx="8135999" cy="29495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109178" y="6391806"/>
            <a:ext cx="453650" cy="123111"/>
          </a:xfrm>
          <a:prstGeom prst="rect">
            <a:avLst/>
          </a:prstGeom>
        </p:spPr>
        <p:txBody>
          <a:bodyPr/>
          <a:lstStyle/>
          <a:p>
            <a:r>
              <a:rPr lang="en-US" dirty="0"/>
              <a:t>19.1.2016</a:t>
            </a:r>
          </a:p>
        </p:txBody>
      </p:sp>
      <p:sp>
        <p:nvSpPr>
          <p:cNvPr id="5" name="Footer Placeholder 4"/>
          <p:cNvSpPr>
            <a:spLocks noGrp="1"/>
          </p:cNvSpPr>
          <p:nvPr>
            <p:ph type="ftr" sz="quarter" idx="11"/>
          </p:nvPr>
        </p:nvSpPr>
        <p:spPr>
          <a:xfrm>
            <a:off x="530352" y="6324600"/>
            <a:ext cx="5260848" cy="150876"/>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0497D7E-8C27-47D6-90F2-92DBB8FD8082}" type="slidenum">
              <a:rPr lang="en-US" smtClean="0"/>
              <a:t>‹#›</a:t>
            </a:fld>
            <a:endParaRPr lang="en-US" dirty="0"/>
          </a:p>
        </p:txBody>
      </p:sp>
      <p:cxnSp>
        <p:nvCxnSpPr>
          <p:cNvPr id="7" name="frame line"/>
          <p:cNvCxnSpPr/>
          <p:nvPr userDrawn="1"/>
        </p:nvCxnSpPr>
        <p:spPr>
          <a:xfrm rot="5400000" flipH="1" flipV="1">
            <a:off x="4431493" y="-3536947"/>
            <a:ext cx="180000" cy="8244000"/>
          </a:xfrm>
          <a:prstGeom prst="bentConnector2">
            <a:avLst/>
          </a:prstGeom>
          <a:ln w="9525">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03238" y="1350963"/>
            <a:ext cx="8140700" cy="212725"/>
          </a:xfrm>
        </p:spPr>
        <p:txBody>
          <a:bodyPr/>
          <a:lstStyle>
            <a:lvl1pPr marL="0" indent="0" algn="l">
              <a:buFontTx/>
              <a:buNone/>
              <a:defRPr b="1"/>
            </a:lvl1pPr>
            <a:lvl2pPr marL="198000" indent="0">
              <a:buFontTx/>
              <a:buNone/>
              <a:defRPr/>
            </a:lvl2pPr>
            <a:lvl3pPr marL="378612" indent="0">
              <a:buFontTx/>
              <a:buNone/>
              <a:defRPr/>
            </a:lvl3pPr>
            <a:lvl4pPr marL="558612" indent="0">
              <a:buFontTx/>
              <a:buNone/>
              <a:defRPr/>
            </a:lvl4pPr>
            <a:lvl5pPr marL="558612" indent="0">
              <a:buFontTx/>
              <a:buNone/>
              <a:defRPr/>
            </a:lvl5pPr>
          </a:lstStyle>
          <a:p>
            <a:pPr lvl="0"/>
            <a:r>
              <a:rPr lang="en-US" dirty="0"/>
              <a:t>Click to edit Master text styles</a:t>
            </a:r>
          </a:p>
        </p:txBody>
      </p:sp>
    </p:spTree>
    <p:extLst>
      <p:ext uri="{BB962C8B-B14F-4D97-AF65-F5344CB8AC3E}">
        <p14:creationId xmlns:p14="http://schemas.microsoft.com/office/powerpoint/2010/main" val="931665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09178" y="6391806"/>
            <a:ext cx="453650" cy="123111"/>
          </a:xfrm>
          <a:prstGeom prst="rect">
            <a:avLst/>
          </a:prstGeom>
        </p:spPr>
        <p:txBody>
          <a:bodyPr/>
          <a:lstStyle/>
          <a:p>
            <a:r>
              <a:rPr lang="en-US" dirty="0"/>
              <a:t>19.1.2016</a:t>
            </a:r>
          </a:p>
        </p:txBody>
      </p:sp>
      <p:sp>
        <p:nvSpPr>
          <p:cNvPr id="3" name="Footer Placeholder 2"/>
          <p:cNvSpPr>
            <a:spLocks noGrp="1"/>
          </p:cNvSpPr>
          <p:nvPr>
            <p:ph type="ftr" sz="quarter" idx="11"/>
          </p:nvPr>
        </p:nvSpPr>
        <p:spPr>
          <a:xfrm>
            <a:off x="530352" y="6324600"/>
            <a:ext cx="5260848" cy="150876"/>
          </a:xfrm>
          <a:prstGeom prst="rect">
            <a:avLst/>
          </a:prstGeom>
        </p:spPr>
        <p:txBody>
          <a:bodyPr/>
          <a:lstStyle/>
          <a:p>
            <a:r>
              <a:rPr lang="en-US" dirty="0"/>
              <a:t>Confidential property</a:t>
            </a:r>
          </a:p>
        </p:txBody>
      </p:sp>
      <p:sp>
        <p:nvSpPr>
          <p:cNvPr id="4" name="Slide Number Placeholder 3"/>
          <p:cNvSpPr>
            <a:spLocks noGrp="1"/>
          </p:cNvSpPr>
          <p:nvPr>
            <p:ph type="sldNum" sz="quarter" idx="12"/>
          </p:nvPr>
        </p:nvSpPr>
        <p:spPr/>
        <p:txBody>
          <a:bodyPr/>
          <a:lstStyle/>
          <a:p>
            <a:fld id="{1D5773E5-EC42-4FD9-92B0-CAC05096A2AA}" type="slidenum">
              <a:rPr lang="en-US" smtClean="0"/>
              <a:t>‹#›</a:t>
            </a:fld>
            <a:endParaRPr lang="en-US" dirty="0"/>
          </a:p>
        </p:txBody>
      </p:sp>
      <p:cxnSp>
        <p:nvCxnSpPr>
          <p:cNvPr id="6" name="frame line"/>
          <p:cNvCxnSpPr/>
          <p:nvPr userDrawn="1"/>
        </p:nvCxnSpPr>
        <p:spPr>
          <a:xfrm rot="5400000" flipH="1" flipV="1">
            <a:off x="4431493" y="-3536947"/>
            <a:ext cx="180000" cy="8244000"/>
          </a:xfrm>
          <a:prstGeom prst="bentConnector2">
            <a:avLst/>
          </a:prstGeom>
          <a:ln w="9525">
            <a:solidFill>
              <a:srgbClr val="CD21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649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solidFill>
                <a:srgbClr val="000000"/>
              </a:solidFill>
            </a:endParaRPr>
          </a:p>
        </p:txBody>
      </p:sp>
      <p:cxnSp>
        <p:nvCxnSpPr>
          <p:cNvPr id="10" name="Shape 9"/>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solidFill>
                  <a:srgbClr val="000000"/>
                </a:solidFill>
              </a:rPr>
              <a:pPr/>
              <a:t>‹#›</a:t>
            </a:fld>
            <a:endParaRPr lang="en-US" dirty="0">
              <a:solidFill>
                <a:srgbClr val="000000"/>
              </a:solidFill>
            </a:endParaRPr>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n-US" dirty="0">
              <a:solidFill>
                <a:srgbClr val="000000"/>
              </a:solidFill>
            </a:endParaRPr>
          </a:p>
        </p:txBody>
      </p:sp>
    </p:spTree>
    <p:extLst>
      <p:ext uri="{BB962C8B-B14F-4D97-AF65-F5344CB8AC3E}">
        <p14:creationId xmlns:p14="http://schemas.microsoft.com/office/powerpoint/2010/main" val="1272149697"/>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Section Divider: Colour">
    <p:bg>
      <p:bgPr>
        <a:solidFill>
          <a:srgbClr val="CD2147"/>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dirty="0"/>
              <a:t>Click to edit Master title style</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US" dirty="0">
              <a:solidFill>
                <a:srgbClr val="FFFFFF"/>
              </a:solidFill>
            </a:endParaRPr>
          </a:p>
        </p:txBody>
      </p:sp>
    </p:spTree>
    <p:extLst>
      <p:ext uri="{BB962C8B-B14F-4D97-AF65-F5344CB8AC3E}">
        <p14:creationId xmlns:p14="http://schemas.microsoft.com/office/powerpoint/2010/main" val="1794987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ection Divider: Colour">
    <p:bg>
      <p:bgPr>
        <a:solidFill>
          <a:srgbClr val="3C484F"/>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dirty="0"/>
              <a:t>Click to edit Master title style</a:t>
            </a:r>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endParaRPr lang="en-US" dirty="0">
              <a:solidFill>
                <a:srgbClr val="FFFFFF"/>
              </a:solidFill>
            </a:endParaRPr>
          </a:p>
        </p:txBody>
      </p:sp>
    </p:spTree>
    <p:extLst>
      <p:ext uri="{BB962C8B-B14F-4D97-AF65-F5344CB8AC3E}">
        <p14:creationId xmlns:p14="http://schemas.microsoft.com/office/powerpoint/2010/main" val="83653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533400" y="1752601"/>
            <a:ext cx="3962400"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4648201" y="1752600"/>
            <a:ext cx="3962399" cy="44196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62" name="Shape 61"/>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3" name="Picture 12"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 y="6287455"/>
            <a:ext cx="540000" cy="540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dirty="0"/>
              <a:t>Click to edit Master title style</a:t>
            </a:r>
          </a:p>
        </p:txBody>
      </p:sp>
      <p:sp>
        <p:nvSpPr>
          <p:cNvPr id="27" name="Content Placeholder 26"/>
          <p:cNvSpPr>
            <a:spLocks noGrp="1"/>
          </p:cNvSpPr>
          <p:nvPr>
            <p:ph sz="quarter" idx="13"/>
          </p:nvPr>
        </p:nvSpPr>
        <p:spPr>
          <a:xfrm>
            <a:off x="533400" y="1752601"/>
            <a:ext cx="2590800"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8" name="Content Placeholder 26"/>
          <p:cNvSpPr>
            <a:spLocks noGrp="1"/>
          </p:cNvSpPr>
          <p:nvPr>
            <p:ph sz="quarter" idx="14"/>
          </p:nvPr>
        </p:nvSpPr>
        <p:spPr>
          <a:xfrm>
            <a:off x="3276601" y="1752601"/>
            <a:ext cx="2590799"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6019800" y="1752601"/>
            <a:ext cx="2590800" cy="441959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9" name="Shape 18"/>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4" name="Picture 13"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65" y="6287455"/>
            <a:ext cx="540000" cy="540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533400" y="3352800"/>
            <a:ext cx="3962400" cy="28194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Content Placeholder 26"/>
          <p:cNvSpPr>
            <a:spLocks noGrp="1"/>
          </p:cNvSpPr>
          <p:nvPr>
            <p:ph sz="quarter" idx="15"/>
          </p:nvPr>
        </p:nvSpPr>
        <p:spPr>
          <a:xfrm>
            <a:off x="4648199" y="3352800"/>
            <a:ext cx="3962401" cy="28194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6" name="Picture 15"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28" name="Content Placeholder 26"/>
          <p:cNvSpPr>
            <a:spLocks noGrp="1"/>
          </p:cNvSpPr>
          <p:nvPr>
            <p:ph sz="quarter" idx="14"/>
          </p:nvPr>
        </p:nvSpPr>
        <p:spPr>
          <a:xfrm>
            <a:off x="6019800" y="1752600"/>
            <a:ext cx="2590800" cy="2133600"/>
          </a:xfrm>
        </p:spPr>
        <p:txBody>
          <a:bodyPr/>
          <a:lstStyle/>
          <a:p>
            <a:pPr lvl="0"/>
            <a:r>
              <a:rPr lang="en-US" noProof="0" dirty="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dirty="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dirty="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4" name="Shape 13"/>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6" name="Picture 15"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dirty="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dirty="0"/>
              <a:t>Click to edit Master title style</a:t>
            </a:r>
          </a:p>
        </p:txBody>
      </p:sp>
      <p:sp>
        <p:nvSpPr>
          <p:cNvPr id="31" name="Content Placeholder 26"/>
          <p:cNvSpPr>
            <a:spLocks noGrp="1"/>
          </p:cNvSpPr>
          <p:nvPr>
            <p:ph sz="quarter" idx="15"/>
          </p:nvPr>
        </p:nvSpPr>
        <p:spPr>
          <a:xfrm>
            <a:off x="533400" y="4038600"/>
            <a:ext cx="2590800" cy="2133600"/>
          </a:xfrm>
        </p:spPr>
        <p:txBody>
          <a:bodyPr/>
          <a:lstStyle/>
          <a:p>
            <a:pPr lvl="0"/>
            <a:r>
              <a:rPr lang="en-US" noProof="0" dirty="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dirty="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14" name="Shape 13"/>
          <p:cNvCxnSpPr/>
          <p:nvPr/>
        </p:nvCxnSpPr>
        <p:spPr>
          <a:xfrm rot="5400000" flipH="1" flipV="1">
            <a:off x="4419601" y="-3429000"/>
            <a:ext cx="152399" cy="82296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6" name="Picture 15"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a:t>Click to edit Master title style</a:t>
            </a:r>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rgbClr val="CD2147"/>
                </a:solidFill>
              </a:defRPr>
            </a:lvl1pPr>
          </a:lstStyle>
          <a:p>
            <a:pPr lvl="0"/>
            <a:r>
              <a:rPr lang="en-US" noProof="1"/>
              <a:t>Click to 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30" name="Shape 29"/>
          <p:cNvCxnSpPr/>
          <p:nvPr/>
        </p:nvCxnSpPr>
        <p:spPr>
          <a:xfrm rot="5400000" flipH="1" flipV="1">
            <a:off x="5791201" y="-2057400"/>
            <a:ext cx="152399" cy="54864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14" name="Picture 13"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a:t>Click to edit Master title style</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US" dirty="0"/>
          </a:p>
        </p:txBody>
      </p:sp>
      <p:cxnSp>
        <p:nvCxnSpPr>
          <p:cNvPr id="30" name="Shape 29"/>
          <p:cNvCxnSpPr/>
          <p:nvPr/>
        </p:nvCxnSpPr>
        <p:spPr>
          <a:xfrm rot="5400000" flipH="1" flipV="1">
            <a:off x="5791201" y="-2057400"/>
            <a:ext cx="152399" cy="5486400"/>
          </a:xfrm>
          <a:prstGeom prst="bentConnector2">
            <a:avLst/>
          </a:prstGeom>
          <a:ln w="12700">
            <a:solidFill>
              <a:srgbClr val="CD2147"/>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pic>
        <p:nvPicPr>
          <p:cNvPr id="8" name="Picture 7" descr="iste_arm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28420"/>
            <a:ext cx="540000" cy="540000"/>
          </a:xfrm>
          <a:prstGeom prst="rect">
            <a:avLst/>
          </a:prstGeom>
        </p:spPr>
      </p:pic>
    </p:spTree>
    <p:extLst>
      <p:ext uri="{BB962C8B-B14F-4D97-AF65-F5344CB8AC3E}">
        <p14:creationId xmlns:p14="http://schemas.microsoft.com/office/powerpoint/2010/main" val="7609827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1"/>
            </p:custDataLst>
            <p:extLst>
              <p:ext uri="{D42A27DB-BD31-4B8C-83A1-F6EECF244321}">
                <p14:modId xmlns:p14="http://schemas.microsoft.com/office/powerpoint/2010/main" val="5718534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2" imgW="360" imgH="360" progId="TCLayout.ActiveDocument.1">
                  <p:embed/>
                </p:oleObj>
              </mc:Choice>
              <mc:Fallback>
                <p:oleObj name="think-cell Slide" r:id="rId32" imgW="360" imgH="360" progId="TCLayout.ActiveDocument.1">
                  <p:embed/>
                  <p:pic>
                    <p:nvPicPr>
                      <p:cNvPr id="0" name="Picture 1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US" noProof="0" dirty="0"/>
              <a:t>Click to edit</a:t>
            </a:r>
            <a:br>
              <a:rPr lang="en-US" noProof="0" dirty="0"/>
            </a:br>
            <a:r>
              <a:rPr lang="en-US" noProof="0" dirty="0"/>
              <a:t>Master title style</a:t>
            </a:r>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US" smtClean="0"/>
              <a:pPr/>
              <a:t>‹#›</a:t>
            </a:fld>
            <a:endParaRPr lang="en-US" dirty="0"/>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dirty="0" err="1"/>
              <a:t>luty</a:t>
            </a:r>
            <a:r>
              <a:rPr lang="en-US" dirty="0"/>
              <a:t> 2014</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72" r:id="rId9"/>
    <p:sldLayoutId id="2147483673" r:id="rId10"/>
    <p:sldLayoutId id="2147483675"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8" r:id="rId25"/>
    <p:sldLayoutId id="2147483679" r:id="rId26"/>
    <p:sldLayoutId id="2147483680" r:id="rId27"/>
    <p:sldLayoutId id="2147483682" r:id="rId28"/>
    <p:sldLayoutId id="2147483684" r:id="rId29"/>
  </p:sldLayoutIdLst>
  <p:hf sldNum="0" hdr="0" ftr="0" dt="0"/>
  <p:txStyles>
    <p:titleStyle>
      <a:lvl1pPr algn="l" defTabSz="914400" rtl="0" eaLnBrk="1" latinLnBrk="0" hangingPunct="1">
        <a:lnSpc>
          <a:spcPct val="100000"/>
        </a:lnSpc>
        <a:spcBef>
          <a:spcPct val="0"/>
        </a:spcBef>
        <a:buNone/>
        <a:defRPr sz="18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1" userDrawn="1">
          <p15:clr>
            <a:srgbClr val="F26B43"/>
          </p15:clr>
        </p15:guide>
        <p15:guide id="2" pos="331" userDrawn="1">
          <p15:clr>
            <a:srgbClr val="F26B43"/>
          </p15:clr>
        </p15:guide>
        <p15:guide id="3" pos="5429" userDrawn="1">
          <p15:clr>
            <a:srgbClr val="F26B43"/>
          </p15:clr>
        </p15:guide>
        <p15:guide id="4" orient="horz" pos="3889" userDrawn="1">
          <p15:clr>
            <a:srgbClr val="F26B43"/>
          </p15:clr>
        </p15:guide>
        <p15:guide id="5" orient="horz" pos="428" userDrawn="1">
          <p15:clr>
            <a:srgbClr val="F26B43"/>
          </p15:clr>
        </p15:guide>
        <p15:guide id="6" orient="horz" pos="10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oleObject" Target="../embeddings/oleObject3.bin"/><Relationship Id="rId5" Type="http://schemas.openxmlformats.org/officeDocument/2006/relationships/notesSlide" Target="../notesSlides/notesSlide3.xml"/><Relationship Id="rId4"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hyperlink" Target="mailto:bhgidf.diy@iste.edu.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oleObject" Target="../embeddings/oleObject3.bin"/><Relationship Id="rId5" Type="http://schemas.openxmlformats.org/officeDocument/2006/relationships/notesSlide" Target="../notesSlides/notesSlide4.xml"/><Relationship Id="rId4"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3.bin"/><Relationship Id="rId5" Type="http://schemas.openxmlformats.org/officeDocument/2006/relationships/notesSlide" Target="../notesSlides/notesSlide1.xml"/><Relationship Id="rId4"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kms.kaysis.gov.tr/Home/Kurum/3868983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bhgidf.diy@iste.edu.t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4759" y="1542472"/>
            <a:ext cx="5494482" cy="2521527"/>
          </a:xfrm>
        </p:spPr>
        <p:txBody>
          <a:bodyPr/>
          <a:lstStyle/>
          <a:p>
            <a:pPr algn="ctr"/>
            <a:r>
              <a:rPr lang="tr-TR" sz="3600" i="0" dirty="0">
                <a:latin typeface="Times New Roman" panose="02020603050405020304" pitchFamily="18" charset="0"/>
                <a:cs typeface="Times New Roman" panose="02020603050405020304" pitchFamily="18" charset="0"/>
              </a:rPr>
              <a:t>İskenderun Teknik Üniversitesi</a:t>
            </a:r>
            <a:br>
              <a:rPr lang="tr-TR" sz="3600" dirty="0"/>
            </a:br>
            <a:br>
              <a:rPr lang="tr-TR" sz="3600" dirty="0"/>
            </a:br>
            <a:r>
              <a:rPr lang="tr-TR" b="0" dirty="0"/>
              <a:t>Barbaros Hayrettin Gemi İnşaatı ve Denizcilik Fakültesi </a:t>
            </a:r>
            <a:br>
              <a:rPr lang="tr-TR" dirty="0"/>
            </a:br>
            <a:br>
              <a:rPr lang="tr-TR" dirty="0"/>
            </a:br>
            <a:endParaRPr lang="tr-TR" sz="3600" dirty="0">
              <a:solidFill>
                <a:srgbClr val="3C484F"/>
              </a:solidFill>
            </a:endParaRPr>
          </a:p>
        </p:txBody>
      </p:sp>
      <p:sp>
        <p:nvSpPr>
          <p:cNvPr id="3" name="Subtitle 2"/>
          <p:cNvSpPr>
            <a:spLocks noGrp="1"/>
          </p:cNvSpPr>
          <p:nvPr>
            <p:ph type="subTitle" idx="1"/>
          </p:nvPr>
        </p:nvSpPr>
        <p:spPr>
          <a:xfrm>
            <a:off x="3612428" y="5135667"/>
            <a:ext cx="1919143" cy="914401"/>
          </a:xfrm>
        </p:spPr>
        <p:txBody>
          <a:bodyPr/>
          <a:lstStyle/>
          <a:p>
            <a:endParaRPr lang="tr-TR" sz="2000" i="1" dirty="0"/>
          </a:p>
          <a:p>
            <a:pPr algn="ctr"/>
            <a:r>
              <a:rPr lang="tr-TR" sz="1800" i="1" dirty="0"/>
              <a:t>Mayıs 2026</a:t>
            </a:r>
          </a:p>
        </p:txBody>
      </p:sp>
      <p:sp>
        <p:nvSpPr>
          <p:cNvPr id="7" name="Subtitle 2">
            <a:extLst>
              <a:ext uri="{FF2B5EF4-FFF2-40B4-BE49-F238E27FC236}">
                <a16:creationId xmlns:a16="http://schemas.microsoft.com/office/drawing/2014/main" id="{95C5F37D-7B1B-4BE3-A3D6-74AD198A15BA}"/>
              </a:ext>
            </a:extLst>
          </p:cNvPr>
          <p:cNvSpPr txBox="1">
            <a:spLocks/>
          </p:cNvSpPr>
          <p:nvPr/>
        </p:nvSpPr>
        <p:spPr bwMode="white">
          <a:xfrm>
            <a:off x="2453264" y="4187044"/>
            <a:ext cx="4325342" cy="806566"/>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sz="3200" kern="1200" baseline="0">
                <a:solidFill>
                  <a:schemeClr val="bg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sz="1800" kern="120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sz="1800" kern="1200" baseline="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pPr algn="ctr"/>
            <a:endParaRPr lang="tr-TR" sz="2000" i="1" dirty="0"/>
          </a:p>
          <a:p>
            <a:pPr algn="ctr"/>
            <a:r>
              <a:rPr lang="tr-TR" sz="1800" i="1" dirty="0"/>
              <a:t>Denizcilik İşletmeleri Yönetimi Bölümü Staj Bilgilendirme Toplantısı </a:t>
            </a:r>
          </a:p>
        </p:txBody>
      </p:sp>
      <p:sp>
        <p:nvSpPr>
          <p:cNvPr id="4" name="Dikdörtgen 3">
            <a:extLst>
              <a:ext uri="{FF2B5EF4-FFF2-40B4-BE49-F238E27FC236}">
                <a16:creationId xmlns:a16="http://schemas.microsoft.com/office/drawing/2014/main" id="{691D9399-B6CC-446D-878F-BF91B781580C}"/>
              </a:ext>
            </a:extLst>
          </p:cNvPr>
          <p:cNvSpPr/>
          <p:nvPr/>
        </p:nvSpPr>
        <p:spPr bwMode="ltGray">
          <a:xfrm>
            <a:off x="120460" y="4676034"/>
            <a:ext cx="1582405" cy="158622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err="1">
              <a:solidFill>
                <a:schemeClr val="bg1"/>
              </a:solidFill>
              <a:latin typeface="Georgia" pitchFamily="18" charset="0"/>
            </a:endParaRPr>
          </a:p>
        </p:txBody>
      </p:sp>
    </p:spTree>
    <p:extLst>
      <p:ext uri="{BB962C8B-B14F-4D97-AF65-F5344CB8AC3E}">
        <p14:creationId xmlns:p14="http://schemas.microsoft.com/office/powerpoint/2010/main" val="289289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548613-A3EA-49A0-A89E-55679EC13352}"/>
              </a:ext>
            </a:extLst>
          </p:cNvPr>
          <p:cNvSpPr>
            <a:spLocks noGrp="1"/>
          </p:cNvSpPr>
          <p:nvPr>
            <p:ph type="title"/>
          </p:nvPr>
        </p:nvSpPr>
        <p:spPr/>
        <p:txBody>
          <a:bodyPr/>
          <a:lstStyle/>
          <a:p>
            <a:r>
              <a:rPr lang="tr-TR" dirty="0"/>
              <a:t>https://iste.edu.tr/duyuru-merkezi/diym/2023/06/21/3901</a:t>
            </a:r>
          </a:p>
        </p:txBody>
      </p:sp>
      <p:sp>
        <p:nvSpPr>
          <p:cNvPr id="3" name="İçerik Yer Tutucusu 2">
            <a:extLst>
              <a:ext uri="{FF2B5EF4-FFF2-40B4-BE49-F238E27FC236}">
                <a16:creationId xmlns:a16="http://schemas.microsoft.com/office/drawing/2014/main" id="{079788A2-22D3-4ECB-9661-7BADE7F0DB09}"/>
              </a:ext>
            </a:extLst>
          </p:cNvPr>
          <p:cNvSpPr>
            <a:spLocks noGrp="1"/>
          </p:cNvSpPr>
          <p:nvPr>
            <p:ph sz="quarter" idx="15"/>
          </p:nvPr>
        </p:nvSpPr>
        <p:spPr/>
        <p:txBody>
          <a:bodyPr/>
          <a:lstStyle/>
          <a:p>
            <a:endParaRPr lang="tr-TR" dirty="0"/>
          </a:p>
        </p:txBody>
      </p:sp>
      <p:pic>
        <p:nvPicPr>
          <p:cNvPr id="5" name="Resim 4">
            <a:extLst>
              <a:ext uri="{FF2B5EF4-FFF2-40B4-BE49-F238E27FC236}">
                <a16:creationId xmlns:a16="http://schemas.microsoft.com/office/drawing/2014/main" id="{E1E05CC8-9094-471D-9AA9-4788EDBF835C}"/>
              </a:ext>
            </a:extLst>
          </p:cNvPr>
          <p:cNvPicPr>
            <a:picLocks noChangeAspect="1"/>
          </p:cNvPicPr>
          <p:nvPr/>
        </p:nvPicPr>
        <p:blipFill>
          <a:blip r:embed="rId2"/>
          <a:stretch>
            <a:fillRect/>
          </a:stretch>
        </p:blipFill>
        <p:spPr>
          <a:xfrm>
            <a:off x="580397" y="1709879"/>
            <a:ext cx="7786089" cy="4164548"/>
          </a:xfrm>
          <a:prstGeom prst="rect">
            <a:avLst/>
          </a:prstGeom>
        </p:spPr>
      </p:pic>
    </p:spTree>
    <p:extLst>
      <p:ext uri="{BB962C8B-B14F-4D97-AF65-F5344CB8AC3E}">
        <p14:creationId xmlns:p14="http://schemas.microsoft.com/office/powerpoint/2010/main" val="92157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2" name="grid" hidden="1"/>
          <p:cNvGrpSpPr/>
          <p:nvPr>
            <p:custDataLst>
              <p:tags r:id="rId3"/>
            </p:custDataLst>
          </p:nvPr>
        </p:nvGrpSpPr>
        <p:grpSpPr>
          <a:xfrm>
            <a:off x="482139" y="605119"/>
            <a:ext cx="8179723" cy="5922085"/>
            <a:chOff x="530352" y="685800"/>
            <a:chExt cx="8997696" cy="6711696"/>
          </a:xfrm>
        </p:grpSpPr>
        <p:sp>
          <p:nvSpPr>
            <p:cNvPr id="6"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7"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8"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53667">
                <a:buSzPct val="90000"/>
                <a:defRPr/>
              </a:pPr>
              <a:endParaRPr lang="en-US" sz="1300" dirty="0">
                <a:solidFill>
                  <a:srgbClr val="0000FF"/>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5"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6"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7"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8"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9"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50"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4" name="Group 500" hidden="1"/>
            <p:cNvGrpSpPr/>
            <p:nvPr/>
          </p:nvGrpSpPr>
          <p:grpSpPr>
            <a:xfrm>
              <a:off x="530352" y="5257800"/>
              <a:ext cx="8997696" cy="612648"/>
              <a:chOff x="530352" y="5257800"/>
              <a:chExt cx="8997696" cy="612648"/>
            </a:xfrm>
          </p:grpSpPr>
          <p:sp>
            <p:nvSpPr>
              <p:cNvPr id="39"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0"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1"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2"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3"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4"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5" name="Group 400" hidden="1"/>
            <p:cNvGrpSpPr/>
            <p:nvPr/>
          </p:nvGrpSpPr>
          <p:grpSpPr>
            <a:xfrm>
              <a:off x="530352" y="4498848"/>
              <a:ext cx="8997696" cy="612648"/>
              <a:chOff x="530352" y="4498848"/>
              <a:chExt cx="8997696" cy="612648"/>
            </a:xfrm>
          </p:grpSpPr>
          <p:sp>
            <p:nvSpPr>
              <p:cNvPr id="33"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4"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5"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6"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7"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8"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9" name="Group 300" hidden="1"/>
            <p:cNvGrpSpPr/>
            <p:nvPr/>
          </p:nvGrpSpPr>
          <p:grpSpPr>
            <a:xfrm>
              <a:off x="530352" y="3730752"/>
              <a:ext cx="8997696" cy="612648"/>
              <a:chOff x="530352" y="3730752"/>
              <a:chExt cx="8997696" cy="612648"/>
            </a:xfrm>
          </p:grpSpPr>
          <p:sp>
            <p:nvSpPr>
              <p:cNvPr id="27"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8"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9"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0"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1"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2"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0" name="Group 200" hidden="1"/>
            <p:cNvGrpSpPr/>
            <p:nvPr/>
          </p:nvGrpSpPr>
          <p:grpSpPr>
            <a:xfrm>
              <a:off x="530352" y="2971800"/>
              <a:ext cx="8997696" cy="612648"/>
              <a:chOff x="530352" y="2971800"/>
              <a:chExt cx="8997696" cy="612648"/>
            </a:xfrm>
          </p:grpSpPr>
          <p:sp>
            <p:nvSpPr>
              <p:cNvPr id="21"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2"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3"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4"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5"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6"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1" name="Group 100" hidden="1"/>
            <p:cNvGrpSpPr/>
            <p:nvPr/>
          </p:nvGrpSpPr>
          <p:grpSpPr>
            <a:xfrm>
              <a:off x="530352" y="2212848"/>
              <a:ext cx="8997696" cy="612648"/>
              <a:chOff x="530352" y="2212848"/>
              <a:chExt cx="8997696" cy="612648"/>
            </a:xfrm>
          </p:grpSpPr>
          <p:sp>
            <p:nvSpPr>
              <p:cNvPr id="15"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6"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7"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8"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9"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0"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sp>
        <p:nvSpPr>
          <p:cNvPr id="56" name="Title 11"/>
          <p:cNvSpPr txBox="1">
            <a:spLocks/>
          </p:cNvSpPr>
          <p:nvPr/>
        </p:nvSpPr>
        <p:spPr bwMode="black">
          <a:xfrm>
            <a:off x="5350212" y="3203295"/>
            <a:ext cx="3617143" cy="451406"/>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3200" b="1" i="1" kern="1200" baseline="0">
                <a:solidFill>
                  <a:schemeClr val="bg1"/>
                </a:solidFill>
                <a:latin typeface="+mj-lt"/>
                <a:ea typeface="+mj-ea"/>
                <a:cs typeface="+mj-cs"/>
              </a:defRPr>
            </a:lvl1pPr>
          </a:lstStyle>
          <a:p>
            <a:pPr>
              <a:spcAft>
                <a:spcPts val="1200"/>
              </a:spcAft>
            </a:pPr>
            <a:r>
              <a:rPr lang="tr-TR" dirty="0">
                <a:solidFill>
                  <a:srgbClr val="FFFFFF"/>
                </a:solidFill>
              </a:rPr>
              <a:t>Staj Sonrası</a:t>
            </a:r>
          </a:p>
        </p:txBody>
      </p:sp>
      <p:sp>
        <p:nvSpPr>
          <p:cNvPr id="53" name="Oval 52"/>
          <p:cNvSpPr/>
          <p:nvPr/>
        </p:nvSpPr>
        <p:spPr bwMode="ltGray">
          <a:xfrm>
            <a:off x="3024357" y="2406650"/>
            <a:ext cx="2044700" cy="2044700"/>
          </a:xfrm>
          <a:prstGeom prst="ellipse">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0" rtlCol="0" anchor="ctr"/>
          <a:lstStyle/>
          <a:p>
            <a:pPr algn="ctr"/>
            <a:r>
              <a:rPr lang="tr-TR" sz="16000" b="1" i="1" dirty="0">
                <a:solidFill>
                  <a:srgbClr val="CD2147"/>
                </a:solidFill>
                <a:latin typeface="Georgia" pitchFamily="18" charset="0"/>
              </a:rPr>
              <a:t>3</a:t>
            </a:r>
          </a:p>
        </p:txBody>
      </p:sp>
    </p:spTree>
    <p:custDataLst>
      <p:tags r:id="rId1"/>
    </p:custDataLst>
    <p:extLst>
      <p:ext uri="{BB962C8B-B14F-4D97-AF65-F5344CB8AC3E}">
        <p14:creationId xmlns:p14="http://schemas.microsoft.com/office/powerpoint/2010/main" val="2270462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Evrak teslim, ders seçimi, komisyon</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marL="342900" indent="-342900" algn="just">
              <a:buFont typeface="Arial" panose="020B0604020202020204" pitchFamily="34" charset="0"/>
              <a:buChar char="•"/>
            </a:pPr>
            <a:r>
              <a:rPr lang="tr-TR" dirty="0">
                <a:latin typeface="+mn-lt"/>
              </a:rPr>
              <a:t>Stajyer öğrenci ayrılış bildiriminizi kuruma onaylatıp, staj bitimi ile aynı gün içinde </a:t>
            </a:r>
            <a:r>
              <a:rPr lang="tr-TR" dirty="0">
                <a:latin typeface="+mn-lt"/>
                <a:hlinkClick r:id="rId2">
                  <a:extLst>
                    <a:ext uri="{A12FA001-AC4F-418D-AE19-62706E023703}">
                      <ahyp:hlinkClr xmlns:ahyp="http://schemas.microsoft.com/office/drawing/2018/hyperlinkcolor" val="tx"/>
                    </a:ext>
                  </a:extLst>
                </a:hlinkClick>
              </a:rPr>
              <a:t>bhgidf.diy@iste.edu.tr</a:t>
            </a:r>
            <a:r>
              <a:rPr lang="tr-TR" dirty="0">
                <a:latin typeface="+mn-lt"/>
              </a:rPr>
              <a:t> epostasına bildirimde bulununuz.</a:t>
            </a:r>
          </a:p>
          <a:p>
            <a:pPr marL="342900" indent="-342900" algn="just">
              <a:buFont typeface="Arial" panose="020B0604020202020204" pitchFamily="34" charset="0"/>
              <a:buChar char="•"/>
            </a:pPr>
            <a:r>
              <a:rPr lang="tr-TR" dirty="0">
                <a:latin typeface="+mn-lt"/>
              </a:rPr>
              <a:t>Stajınızı tamamlayıp, staj çıkış bildiriminizi yaptıktan sonra defterinizi ve üzerindeki imzalarla birlikte işletmenin size kapalı zarfta teslim ettiği staj değerlendirme formunuzu staj komisyonuna teslim etmeli ve Staj komisyonunun belirlediği tarihte yapılan değerlendirme toplantısına katılmalısınız. </a:t>
            </a:r>
          </a:p>
          <a:p>
            <a:pPr marL="342900" indent="-342900" algn="just">
              <a:buFont typeface="Arial" panose="020B0604020202020204" pitchFamily="34" charset="0"/>
              <a:buChar char="•"/>
            </a:pPr>
            <a:r>
              <a:rPr lang="tr-TR" dirty="0">
                <a:latin typeface="+mn-lt"/>
              </a:rPr>
              <a:t>Staj I- Staj II dersleri güz döneminde açılır.</a:t>
            </a:r>
          </a:p>
          <a:p>
            <a:pPr marL="342900" indent="-342900" algn="just">
              <a:buFont typeface="Arial" panose="020B0604020202020204" pitchFamily="34" charset="0"/>
              <a:buChar char="•"/>
            </a:pPr>
            <a:r>
              <a:rPr lang="tr-TR" dirty="0">
                <a:latin typeface="+mn-lt"/>
              </a:rPr>
              <a:t>Staj yaptığınız yaz dönemini takiben açılan güz dönemi dersini alınız. </a:t>
            </a:r>
          </a:p>
        </p:txBody>
      </p:sp>
    </p:spTree>
    <p:extLst>
      <p:ext uri="{BB962C8B-B14F-4D97-AF65-F5344CB8AC3E}">
        <p14:creationId xmlns:p14="http://schemas.microsoft.com/office/powerpoint/2010/main" val="358138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4B30DB-8483-4D2F-9CA4-F779C3BA9B4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C645455-1498-425B-A0DD-9FF7A8AE69EF}"/>
              </a:ext>
            </a:extLst>
          </p:cNvPr>
          <p:cNvSpPr>
            <a:spLocks noGrp="1"/>
          </p:cNvSpPr>
          <p:nvPr>
            <p:ph sz="quarter" idx="15"/>
          </p:nvPr>
        </p:nvSpPr>
        <p:spPr/>
        <p:txBody>
          <a:bodyPr/>
          <a:lstStyle/>
          <a:p>
            <a:endParaRPr lang="tr-TR"/>
          </a:p>
        </p:txBody>
      </p:sp>
      <p:pic>
        <p:nvPicPr>
          <p:cNvPr id="5" name="Resim 4">
            <a:extLst>
              <a:ext uri="{FF2B5EF4-FFF2-40B4-BE49-F238E27FC236}">
                <a16:creationId xmlns:a16="http://schemas.microsoft.com/office/drawing/2014/main" id="{6822FBE6-E344-443B-85B5-55B76D6FF6C6}"/>
              </a:ext>
            </a:extLst>
          </p:cNvPr>
          <p:cNvPicPr>
            <a:picLocks noChangeAspect="1"/>
          </p:cNvPicPr>
          <p:nvPr/>
        </p:nvPicPr>
        <p:blipFill>
          <a:blip r:embed="rId2"/>
          <a:stretch>
            <a:fillRect/>
          </a:stretch>
        </p:blipFill>
        <p:spPr>
          <a:xfrm>
            <a:off x="1570804" y="763089"/>
            <a:ext cx="5454197" cy="5607596"/>
          </a:xfrm>
          <a:prstGeom prst="rect">
            <a:avLst/>
          </a:prstGeom>
        </p:spPr>
      </p:pic>
    </p:spTree>
    <p:extLst>
      <p:ext uri="{BB962C8B-B14F-4D97-AF65-F5344CB8AC3E}">
        <p14:creationId xmlns:p14="http://schemas.microsoft.com/office/powerpoint/2010/main" val="173132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F87EFF-09D3-43AF-B4BD-6A7938175B6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F624DE1-4B09-40AB-B5F7-CA41B70AF96A}"/>
              </a:ext>
            </a:extLst>
          </p:cNvPr>
          <p:cNvSpPr>
            <a:spLocks noGrp="1"/>
          </p:cNvSpPr>
          <p:nvPr>
            <p:ph sz="quarter" idx="15"/>
          </p:nvPr>
        </p:nvSpPr>
        <p:spPr/>
        <p:txBody>
          <a:bodyPr/>
          <a:lstStyle/>
          <a:p>
            <a:endParaRPr lang="tr-TR"/>
          </a:p>
        </p:txBody>
      </p:sp>
      <p:pic>
        <p:nvPicPr>
          <p:cNvPr id="5" name="Resim 4">
            <a:extLst>
              <a:ext uri="{FF2B5EF4-FFF2-40B4-BE49-F238E27FC236}">
                <a16:creationId xmlns:a16="http://schemas.microsoft.com/office/drawing/2014/main" id="{6C590F7F-836C-41E1-A392-BA848ED7899A}"/>
              </a:ext>
            </a:extLst>
          </p:cNvPr>
          <p:cNvPicPr>
            <a:picLocks noChangeAspect="1"/>
          </p:cNvPicPr>
          <p:nvPr/>
        </p:nvPicPr>
        <p:blipFill>
          <a:blip r:embed="rId2"/>
          <a:stretch>
            <a:fillRect/>
          </a:stretch>
        </p:blipFill>
        <p:spPr>
          <a:xfrm>
            <a:off x="1962509" y="0"/>
            <a:ext cx="5218981" cy="6858000"/>
          </a:xfrm>
          <a:prstGeom prst="rect">
            <a:avLst/>
          </a:prstGeom>
        </p:spPr>
      </p:pic>
    </p:spTree>
    <p:extLst>
      <p:ext uri="{BB962C8B-B14F-4D97-AF65-F5344CB8AC3E}">
        <p14:creationId xmlns:p14="http://schemas.microsoft.com/office/powerpoint/2010/main" val="402081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258098-8F9F-47DA-9A5A-0BA17680D32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A7B59AF-6969-4D31-802F-1F93198A1074}"/>
              </a:ext>
            </a:extLst>
          </p:cNvPr>
          <p:cNvSpPr>
            <a:spLocks noGrp="1"/>
          </p:cNvSpPr>
          <p:nvPr>
            <p:ph sz="quarter" idx="15"/>
          </p:nvPr>
        </p:nvSpPr>
        <p:spPr/>
        <p:txBody>
          <a:bodyPr/>
          <a:lstStyle/>
          <a:p>
            <a:endParaRPr lang="tr-TR"/>
          </a:p>
        </p:txBody>
      </p:sp>
      <p:pic>
        <p:nvPicPr>
          <p:cNvPr id="7" name="Resim 6">
            <a:extLst>
              <a:ext uri="{FF2B5EF4-FFF2-40B4-BE49-F238E27FC236}">
                <a16:creationId xmlns:a16="http://schemas.microsoft.com/office/drawing/2014/main" id="{44A88EAC-B25D-4695-944B-38A20F7F169D}"/>
              </a:ext>
            </a:extLst>
          </p:cNvPr>
          <p:cNvPicPr>
            <a:picLocks noChangeAspect="1"/>
          </p:cNvPicPr>
          <p:nvPr/>
        </p:nvPicPr>
        <p:blipFill>
          <a:blip r:embed="rId2"/>
          <a:stretch>
            <a:fillRect/>
          </a:stretch>
        </p:blipFill>
        <p:spPr>
          <a:xfrm>
            <a:off x="1216032" y="728234"/>
            <a:ext cx="6611151" cy="5568532"/>
          </a:xfrm>
          <a:prstGeom prst="rect">
            <a:avLst/>
          </a:prstGeom>
        </p:spPr>
      </p:pic>
    </p:spTree>
    <p:extLst>
      <p:ext uri="{BB962C8B-B14F-4D97-AF65-F5344CB8AC3E}">
        <p14:creationId xmlns:p14="http://schemas.microsoft.com/office/powerpoint/2010/main" val="385767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4" name="Object 13" hidden="1"/>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2" name="grid" hidden="1"/>
          <p:cNvGrpSpPr/>
          <p:nvPr>
            <p:custDataLst>
              <p:tags r:id="rId3"/>
            </p:custDataLst>
          </p:nvPr>
        </p:nvGrpSpPr>
        <p:grpSpPr>
          <a:xfrm>
            <a:off x="482139" y="605119"/>
            <a:ext cx="8179723" cy="5922085"/>
            <a:chOff x="530352" y="685800"/>
            <a:chExt cx="8997696" cy="6711696"/>
          </a:xfrm>
        </p:grpSpPr>
        <p:sp>
          <p:nvSpPr>
            <p:cNvPr id="6"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7"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8"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53667">
                <a:buSzPct val="90000"/>
                <a:defRPr/>
              </a:pPr>
              <a:endParaRPr lang="en-US" sz="1300" dirty="0">
                <a:solidFill>
                  <a:srgbClr val="0000FF"/>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5"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6"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7"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8"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9"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50"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4" name="Group 500" hidden="1"/>
            <p:cNvGrpSpPr/>
            <p:nvPr/>
          </p:nvGrpSpPr>
          <p:grpSpPr>
            <a:xfrm>
              <a:off x="530352" y="5257800"/>
              <a:ext cx="8997696" cy="612648"/>
              <a:chOff x="530352" y="5257800"/>
              <a:chExt cx="8997696" cy="612648"/>
            </a:xfrm>
          </p:grpSpPr>
          <p:sp>
            <p:nvSpPr>
              <p:cNvPr id="39"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0"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1"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2"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3"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4"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5" name="Group 400" hidden="1"/>
            <p:cNvGrpSpPr/>
            <p:nvPr/>
          </p:nvGrpSpPr>
          <p:grpSpPr>
            <a:xfrm>
              <a:off x="530352" y="4498848"/>
              <a:ext cx="8997696" cy="612648"/>
              <a:chOff x="530352" y="4498848"/>
              <a:chExt cx="8997696" cy="612648"/>
            </a:xfrm>
          </p:grpSpPr>
          <p:sp>
            <p:nvSpPr>
              <p:cNvPr id="33"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4"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5"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6"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7"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8"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9" name="Group 300" hidden="1"/>
            <p:cNvGrpSpPr/>
            <p:nvPr/>
          </p:nvGrpSpPr>
          <p:grpSpPr>
            <a:xfrm>
              <a:off x="530352" y="3730752"/>
              <a:ext cx="8997696" cy="612648"/>
              <a:chOff x="530352" y="3730752"/>
              <a:chExt cx="8997696" cy="612648"/>
            </a:xfrm>
          </p:grpSpPr>
          <p:sp>
            <p:nvSpPr>
              <p:cNvPr id="27"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8"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9"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0"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1"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2"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0" name="Group 200" hidden="1"/>
            <p:cNvGrpSpPr/>
            <p:nvPr/>
          </p:nvGrpSpPr>
          <p:grpSpPr>
            <a:xfrm>
              <a:off x="530352" y="2971800"/>
              <a:ext cx="8997696" cy="612648"/>
              <a:chOff x="530352" y="2971800"/>
              <a:chExt cx="8997696" cy="612648"/>
            </a:xfrm>
          </p:grpSpPr>
          <p:sp>
            <p:nvSpPr>
              <p:cNvPr id="21"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2"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3"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4"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5"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6"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1" name="Group 100" hidden="1"/>
            <p:cNvGrpSpPr/>
            <p:nvPr/>
          </p:nvGrpSpPr>
          <p:grpSpPr>
            <a:xfrm>
              <a:off x="530352" y="2212848"/>
              <a:ext cx="8997696" cy="612648"/>
              <a:chOff x="530352" y="2212848"/>
              <a:chExt cx="8997696" cy="612648"/>
            </a:xfrm>
          </p:grpSpPr>
          <p:sp>
            <p:nvSpPr>
              <p:cNvPr id="15"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6"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7"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8"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9"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0"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sp>
        <p:nvSpPr>
          <p:cNvPr id="56" name="Title 11"/>
          <p:cNvSpPr txBox="1">
            <a:spLocks/>
          </p:cNvSpPr>
          <p:nvPr/>
        </p:nvSpPr>
        <p:spPr bwMode="black">
          <a:xfrm>
            <a:off x="3117273" y="3042542"/>
            <a:ext cx="3617143" cy="4985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3200" b="1" i="1" kern="1200" baseline="0">
                <a:solidFill>
                  <a:schemeClr val="bg1"/>
                </a:solidFill>
                <a:latin typeface="+mj-lt"/>
                <a:ea typeface="+mj-ea"/>
                <a:cs typeface="+mj-cs"/>
              </a:defRPr>
            </a:lvl1pPr>
          </a:lstStyle>
          <a:p>
            <a:pPr>
              <a:spcAft>
                <a:spcPts val="1200"/>
              </a:spcAft>
            </a:pPr>
            <a:r>
              <a:rPr lang="tr-TR" sz="3600" dirty="0">
                <a:solidFill>
                  <a:srgbClr val="FFFFFF"/>
                </a:solidFill>
              </a:rPr>
              <a:t>Teşekkürler…</a:t>
            </a:r>
          </a:p>
        </p:txBody>
      </p:sp>
    </p:spTree>
    <p:custDataLst>
      <p:tags r:id="rId1"/>
    </p:custDataLst>
    <p:extLst>
      <p:ext uri="{BB962C8B-B14F-4D97-AF65-F5344CB8AC3E}">
        <p14:creationId xmlns:p14="http://schemas.microsoft.com/office/powerpoint/2010/main" val="20826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2" name="grid" hidden="1"/>
          <p:cNvGrpSpPr/>
          <p:nvPr>
            <p:custDataLst>
              <p:tags r:id="rId3"/>
            </p:custDataLst>
          </p:nvPr>
        </p:nvGrpSpPr>
        <p:grpSpPr>
          <a:xfrm>
            <a:off x="482139" y="605119"/>
            <a:ext cx="8179723" cy="5922085"/>
            <a:chOff x="530352" y="685800"/>
            <a:chExt cx="8997696" cy="6711696"/>
          </a:xfrm>
        </p:grpSpPr>
        <p:sp>
          <p:nvSpPr>
            <p:cNvPr id="6"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7"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8"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53667">
                <a:buSzPct val="90000"/>
                <a:defRPr/>
              </a:pPr>
              <a:endParaRPr lang="en-US" sz="1300" dirty="0">
                <a:solidFill>
                  <a:srgbClr val="0000FF"/>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5"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6"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7"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8"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9"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50"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4" name="Group 500" hidden="1"/>
            <p:cNvGrpSpPr/>
            <p:nvPr/>
          </p:nvGrpSpPr>
          <p:grpSpPr>
            <a:xfrm>
              <a:off x="530352" y="5257800"/>
              <a:ext cx="8997696" cy="612648"/>
              <a:chOff x="530352" y="5257800"/>
              <a:chExt cx="8997696" cy="612648"/>
            </a:xfrm>
          </p:grpSpPr>
          <p:sp>
            <p:nvSpPr>
              <p:cNvPr id="39"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0"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1"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2"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3"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4"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5" name="Group 400" hidden="1"/>
            <p:cNvGrpSpPr/>
            <p:nvPr/>
          </p:nvGrpSpPr>
          <p:grpSpPr>
            <a:xfrm>
              <a:off x="530352" y="4498848"/>
              <a:ext cx="8997696" cy="612648"/>
              <a:chOff x="530352" y="4498848"/>
              <a:chExt cx="8997696" cy="612648"/>
            </a:xfrm>
          </p:grpSpPr>
          <p:sp>
            <p:nvSpPr>
              <p:cNvPr id="33"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4"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5"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6"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7"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8"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9" name="Group 300" hidden="1"/>
            <p:cNvGrpSpPr/>
            <p:nvPr/>
          </p:nvGrpSpPr>
          <p:grpSpPr>
            <a:xfrm>
              <a:off x="530352" y="3730752"/>
              <a:ext cx="8997696" cy="612648"/>
              <a:chOff x="530352" y="3730752"/>
              <a:chExt cx="8997696" cy="612648"/>
            </a:xfrm>
          </p:grpSpPr>
          <p:sp>
            <p:nvSpPr>
              <p:cNvPr id="27"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8"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9"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0"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1"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2"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0" name="Group 200" hidden="1"/>
            <p:cNvGrpSpPr/>
            <p:nvPr/>
          </p:nvGrpSpPr>
          <p:grpSpPr>
            <a:xfrm>
              <a:off x="530352" y="2971800"/>
              <a:ext cx="8997696" cy="612648"/>
              <a:chOff x="530352" y="2971800"/>
              <a:chExt cx="8997696" cy="612648"/>
            </a:xfrm>
          </p:grpSpPr>
          <p:sp>
            <p:nvSpPr>
              <p:cNvPr id="21"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2"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3"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4"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5"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6"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1" name="Group 100" hidden="1"/>
            <p:cNvGrpSpPr/>
            <p:nvPr/>
          </p:nvGrpSpPr>
          <p:grpSpPr>
            <a:xfrm>
              <a:off x="530352" y="2212848"/>
              <a:ext cx="8997696" cy="612648"/>
              <a:chOff x="530352" y="2212848"/>
              <a:chExt cx="8997696" cy="612648"/>
            </a:xfrm>
          </p:grpSpPr>
          <p:sp>
            <p:nvSpPr>
              <p:cNvPr id="15"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6"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7"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8"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9"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0"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sp>
        <p:nvSpPr>
          <p:cNvPr id="56" name="Title 11"/>
          <p:cNvSpPr txBox="1">
            <a:spLocks/>
          </p:cNvSpPr>
          <p:nvPr/>
        </p:nvSpPr>
        <p:spPr bwMode="black">
          <a:xfrm>
            <a:off x="5350212" y="2985800"/>
            <a:ext cx="3617143" cy="886397"/>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3200" b="1" i="1" kern="1200" baseline="0">
                <a:solidFill>
                  <a:schemeClr val="bg1"/>
                </a:solidFill>
                <a:latin typeface="+mj-lt"/>
                <a:ea typeface="+mj-ea"/>
                <a:cs typeface="+mj-cs"/>
              </a:defRPr>
            </a:lvl1pPr>
          </a:lstStyle>
          <a:p>
            <a:pPr>
              <a:spcAft>
                <a:spcPts val="1200"/>
              </a:spcAft>
            </a:pPr>
            <a:r>
              <a:rPr lang="tr-TR" dirty="0">
                <a:solidFill>
                  <a:srgbClr val="FFFFFF"/>
                </a:solidFill>
              </a:rPr>
              <a:t>Genel Bilgilendirme</a:t>
            </a:r>
          </a:p>
        </p:txBody>
      </p:sp>
      <p:sp>
        <p:nvSpPr>
          <p:cNvPr id="53" name="Oval 52"/>
          <p:cNvSpPr/>
          <p:nvPr/>
        </p:nvSpPr>
        <p:spPr bwMode="ltGray">
          <a:xfrm>
            <a:off x="3024357" y="2406650"/>
            <a:ext cx="2044700" cy="2044700"/>
          </a:xfrm>
          <a:prstGeom prst="ellipse">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0" rtlCol="0" anchor="ctr"/>
          <a:lstStyle/>
          <a:p>
            <a:pPr algn="ctr"/>
            <a:r>
              <a:rPr lang="tr-TR" sz="16000" b="1" i="1" dirty="0">
                <a:solidFill>
                  <a:srgbClr val="CD2147"/>
                </a:solidFill>
                <a:latin typeface="Georgia" pitchFamily="18" charset="0"/>
              </a:rPr>
              <a:t>1</a:t>
            </a:r>
          </a:p>
        </p:txBody>
      </p:sp>
    </p:spTree>
    <p:custDataLst>
      <p:tags r:id="rId1"/>
    </p:custDataLst>
    <p:extLst>
      <p:ext uri="{BB962C8B-B14F-4D97-AF65-F5344CB8AC3E}">
        <p14:creationId xmlns:p14="http://schemas.microsoft.com/office/powerpoint/2010/main" val="337223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Staj Hakkında Genel Bilgiler</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marL="68580" indent="-342900" algn="just">
              <a:buFont typeface="Wingdings" panose="05000000000000000000" pitchFamily="2" charset="2"/>
              <a:buChar char="§"/>
            </a:pPr>
            <a:r>
              <a:rPr lang="tr-TR" sz="1600" dirty="0">
                <a:latin typeface="+mn-lt"/>
              </a:rPr>
              <a:t>Barbaros Hayrettin Gemi İnşaatı ve Denizcilik Fakültesi öğrencileri staj yükümlülüklerini kapsayan İSKENDERUN TEKNİK ÜNİVERSİTESİ BARBAROS HAYRETTİN GEMİ İNŞAATI VE DENİZCİLİK FAKÜLTESİ UYGULAMALI EĞİTİMLER YÖNERGESİ üniversitemiz mevzuat sayfasında yayınlanmış olup; uygulamalı eğitimler, bu yönergenin hükümlerine göre yapılır. (</a:t>
            </a:r>
            <a:r>
              <a:rPr lang="tr-TR" sz="1600" dirty="0">
                <a:latin typeface="+mn-lt"/>
                <a:hlinkClick r:id="rId2"/>
              </a:rPr>
              <a:t>https://kms.kaysis.gov.tr/Home/Kurum/38689832</a:t>
            </a:r>
            <a:r>
              <a:rPr lang="tr-TR" sz="1600" dirty="0">
                <a:latin typeface="+mn-lt"/>
              </a:rPr>
              <a:t> )</a:t>
            </a:r>
          </a:p>
          <a:p>
            <a:pPr marL="68580" indent="-342900" algn="just">
              <a:buFont typeface="Wingdings" panose="05000000000000000000" pitchFamily="2" charset="2"/>
              <a:buChar char="§"/>
            </a:pPr>
            <a:r>
              <a:rPr lang="tr-TR" sz="1600" dirty="0">
                <a:latin typeface="+mn-lt"/>
              </a:rPr>
              <a:t>Denizcilik İşletmeleri Yönetimi Lisans Programı uygulamalı eğitimleri ile ilgili olarak yükümlülükleri ilgili yönergenin 11. </a:t>
            </a:r>
            <a:r>
              <a:rPr lang="tr-TR" sz="1600" dirty="0" err="1">
                <a:latin typeface="+mn-lt"/>
              </a:rPr>
              <a:t>Madde’sinde</a:t>
            </a:r>
            <a:r>
              <a:rPr lang="tr-TR" sz="1600" dirty="0">
                <a:latin typeface="+mn-lt"/>
              </a:rPr>
              <a:t> ;</a:t>
            </a:r>
          </a:p>
          <a:p>
            <a:pPr marL="617220" lvl="2" indent="-342900" algn="just">
              <a:buFont typeface="Wingdings" panose="05000000000000000000" pitchFamily="2" charset="2"/>
              <a:buChar char="§"/>
            </a:pPr>
            <a:endParaRPr lang="tr-TR" sz="1600" dirty="0">
              <a:latin typeface="+mn-lt"/>
            </a:endParaRPr>
          </a:p>
          <a:p>
            <a:endParaRPr lang="tr-TR" dirty="0"/>
          </a:p>
          <a:p>
            <a:endParaRPr lang="tr-TR" dirty="0"/>
          </a:p>
          <a:p>
            <a:r>
              <a:rPr lang="tr-TR" sz="1600" dirty="0">
                <a:latin typeface="+mn-lt"/>
              </a:rPr>
              <a:t>     tablosu verilmiştir.</a:t>
            </a:r>
          </a:p>
        </p:txBody>
      </p:sp>
      <p:pic>
        <p:nvPicPr>
          <p:cNvPr id="5" name="Resim 4">
            <a:extLst>
              <a:ext uri="{FF2B5EF4-FFF2-40B4-BE49-F238E27FC236}">
                <a16:creationId xmlns:a16="http://schemas.microsoft.com/office/drawing/2014/main" id="{40727578-0FD2-4319-A4A6-D73C71D84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678" y="3853873"/>
            <a:ext cx="5767430" cy="938219"/>
          </a:xfrm>
          <a:prstGeom prst="rect">
            <a:avLst/>
          </a:prstGeom>
        </p:spPr>
      </p:pic>
    </p:spTree>
    <p:extLst>
      <p:ext uri="{BB962C8B-B14F-4D97-AF65-F5344CB8AC3E}">
        <p14:creationId xmlns:p14="http://schemas.microsoft.com/office/powerpoint/2010/main" val="256760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Staj Hakkında Genel Bilgiler</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marL="68580" indent="-342900" algn="just">
              <a:spcAft>
                <a:spcPts val="0"/>
              </a:spcAft>
              <a:buFont typeface="Wingdings" panose="05000000000000000000" pitchFamily="2" charset="2"/>
              <a:buChar char="§"/>
            </a:pPr>
            <a:r>
              <a:rPr lang="tr-TR" sz="1600" dirty="0">
                <a:latin typeface="+mn-lt"/>
              </a:rPr>
              <a:t>Denizcilik İşletmeleri Yönetimi Bölümü müfredatında yer alan uygulama eğitimlerinin</a:t>
            </a:r>
          </a:p>
          <a:p>
            <a:pPr indent="0" algn="just">
              <a:spcAft>
                <a:spcPts val="0"/>
              </a:spcAft>
            </a:pPr>
            <a:r>
              <a:rPr lang="tr-TR" sz="1600" dirty="0">
                <a:latin typeface="+mn-lt"/>
              </a:rPr>
              <a:t>tanımları aşağıdaki gibidir:</a:t>
            </a:r>
          </a:p>
          <a:p>
            <a:pPr indent="0" algn="just">
              <a:spcAft>
                <a:spcPts val="0"/>
              </a:spcAft>
            </a:pPr>
            <a:endParaRPr lang="tr-TR" sz="1600" dirty="0">
              <a:latin typeface="+mn-lt"/>
            </a:endParaRPr>
          </a:p>
          <a:p>
            <a:pPr marL="68580" indent="-342900" algn="just">
              <a:spcAft>
                <a:spcPts val="0"/>
              </a:spcAft>
              <a:buFont typeface="Wingdings" panose="05000000000000000000" pitchFamily="2" charset="2"/>
              <a:buChar char="§"/>
            </a:pPr>
            <a:r>
              <a:rPr lang="tr-TR" sz="1600" dirty="0">
                <a:latin typeface="+mn-lt"/>
              </a:rPr>
              <a:t>“DİY2-3513 Staj I” dersi; II. yarıyıl sonundan itibaren yaz döneminde yapılacak olan 20 iş günü süreli stajdır. Bu staj döneminde yapılan staj en fazla 20 gün olarak değerlendirilir.</a:t>
            </a:r>
          </a:p>
          <a:p>
            <a:pPr marL="68580" indent="-342900" algn="just">
              <a:spcAft>
                <a:spcPts val="0"/>
              </a:spcAft>
              <a:buFont typeface="Wingdings" panose="05000000000000000000" pitchFamily="2" charset="2"/>
              <a:buChar char="§"/>
            </a:pPr>
            <a:r>
              <a:rPr lang="tr-TR" sz="1600" dirty="0">
                <a:latin typeface="+mn-lt"/>
              </a:rPr>
              <a:t>“DİY2-4703 Staj II” dersi; IV. yarıyıl sonundan itibaren yaz döneminde yapılacak olan 20 iş günü süreli stajdır. Bu staj döneminde yapılan staj en fazla 20 gün olarak değerlendirilir.</a:t>
            </a:r>
          </a:p>
          <a:p>
            <a:pPr marL="68580" indent="-342900" algn="just">
              <a:spcAft>
                <a:spcPts val="0"/>
              </a:spcAft>
              <a:buFont typeface="Wingdings" panose="05000000000000000000" pitchFamily="2" charset="2"/>
              <a:buChar char="§"/>
            </a:pPr>
            <a:r>
              <a:rPr lang="tr-TR" sz="1600" dirty="0">
                <a:latin typeface="+mn-lt"/>
              </a:rPr>
              <a:t>“İME2-4802 İşletmede Mesleki Eğitim”; VIII. yarıyılın başı ile sonu arasına rastlayan Bahar öğretim döneminde en az 14 hafta yapılan uygulamalı eğitimdir.</a:t>
            </a:r>
          </a:p>
          <a:p>
            <a:pPr marL="68580" indent="-342900" algn="just">
              <a:spcAft>
                <a:spcPts val="0"/>
              </a:spcAft>
              <a:buFont typeface="Wingdings" panose="05000000000000000000" pitchFamily="2" charset="2"/>
              <a:buChar char="§"/>
            </a:pPr>
            <a:endParaRPr lang="tr-TR" sz="1600" dirty="0">
              <a:latin typeface="+mn-lt"/>
            </a:endParaRPr>
          </a:p>
          <a:p>
            <a:pPr marL="68580" indent="-342900" algn="just">
              <a:spcAft>
                <a:spcPts val="0"/>
              </a:spcAft>
              <a:buFont typeface="Wingdings" panose="05000000000000000000" pitchFamily="2" charset="2"/>
              <a:buChar char="§"/>
            </a:pPr>
            <a:r>
              <a:rPr lang="tr-TR" sz="1600" dirty="0">
                <a:latin typeface="+mn-lt"/>
              </a:rPr>
              <a:t>“DİY2-3513 Staj I” dersi “işletme” stajı olarak bir denizcilik işletmesinde ve “DİY2-4703Staj II” dersi de “liman” stajı olarak bir liman işletmesinde gerçekleştirilmelidir.</a:t>
            </a:r>
          </a:p>
          <a:p>
            <a:pPr marL="68580" indent="-342900" algn="just">
              <a:spcAft>
                <a:spcPts val="0"/>
              </a:spcAft>
              <a:buFont typeface="Wingdings" panose="05000000000000000000" pitchFamily="2" charset="2"/>
              <a:buChar char="§"/>
            </a:pPr>
            <a:r>
              <a:rPr lang="tr-TR" sz="1600" dirty="0">
                <a:latin typeface="+mn-lt"/>
              </a:rPr>
              <a:t>Stajlar ve İME, Komisyon tarafından onaylanan kurum/kuruluşlarda gerçekleştirilir.</a:t>
            </a:r>
          </a:p>
        </p:txBody>
      </p:sp>
    </p:spTree>
    <p:extLst>
      <p:ext uri="{BB962C8B-B14F-4D97-AF65-F5344CB8AC3E}">
        <p14:creationId xmlns:p14="http://schemas.microsoft.com/office/powerpoint/2010/main" val="226800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Staj Yapılacak Kurumların Çerçevesi</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marL="285750" indent="-285750" algn="just">
              <a:buFont typeface="Arial" panose="020B0604020202020204" pitchFamily="34" charset="0"/>
              <a:buChar char="•"/>
            </a:pPr>
            <a:r>
              <a:rPr lang="tr-TR" sz="1800" dirty="0">
                <a:latin typeface="+mn-lt"/>
              </a:rPr>
              <a:t>İşletme Stajı</a:t>
            </a:r>
          </a:p>
          <a:p>
            <a:pPr marL="560070" lvl="1" indent="-285750" algn="just">
              <a:buFont typeface="Arial" panose="020B0604020202020204" pitchFamily="34" charset="0"/>
              <a:buChar char="•"/>
            </a:pPr>
            <a:r>
              <a:rPr lang="tr-TR" sz="1800" dirty="0">
                <a:latin typeface="+mn-lt"/>
              </a:rPr>
              <a:t>Armatör Firmalar, Gemi İşletme Firmaları, Konteyner </a:t>
            </a:r>
            <a:r>
              <a:rPr lang="tr-TR" sz="1800" dirty="0" err="1">
                <a:latin typeface="+mn-lt"/>
              </a:rPr>
              <a:t>Acentaları</a:t>
            </a:r>
            <a:r>
              <a:rPr lang="tr-TR" sz="1800" dirty="0">
                <a:latin typeface="+mn-lt"/>
              </a:rPr>
              <a:t>, </a:t>
            </a:r>
            <a:r>
              <a:rPr lang="tr-TR" sz="1800" dirty="0" err="1">
                <a:latin typeface="+mn-lt"/>
              </a:rPr>
              <a:t>Freight</a:t>
            </a:r>
            <a:r>
              <a:rPr lang="tr-TR" sz="1800" dirty="0">
                <a:latin typeface="+mn-lt"/>
              </a:rPr>
              <a:t> </a:t>
            </a:r>
            <a:r>
              <a:rPr lang="tr-TR" sz="1800" dirty="0" err="1">
                <a:latin typeface="+mn-lt"/>
              </a:rPr>
              <a:t>Forwarder</a:t>
            </a:r>
            <a:r>
              <a:rPr lang="tr-TR" sz="1800" dirty="0">
                <a:latin typeface="+mn-lt"/>
              </a:rPr>
              <a:t> Firmalar, Broker Firmaları, Lojistik Firmaları, Liman Başkanlıkları, Gemi </a:t>
            </a:r>
            <a:r>
              <a:rPr lang="tr-TR" sz="1800" dirty="0" err="1">
                <a:latin typeface="+mn-lt"/>
              </a:rPr>
              <a:t>Acentaları</a:t>
            </a:r>
            <a:r>
              <a:rPr lang="tr-TR" sz="1800" dirty="0">
                <a:latin typeface="+mn-lt"/>
              </a:rPr>
              <a:t>, Gümrük İşletmeleri, Denetim ve Gözetim Firmaları vb.</a:t>
            </a:r>
          </a:p>
          <a:p>
            <a:pPr marL="560070" lvl="1" indent="-285750" algn="just">
              <a:buFont typeface="Arial" panose="020B0604020202020204" pitchFamily="34" charset="0"/>
              <a:buChar char="•"/>
            </a:pPr>
            <a:r>
              <a:rPr lang="tr-TR" sz="1800" dirty="0">
                <a:latin typeface="+mn-lt"/>
              </a:rPr>
              <a:t>Bunun dışındaki firmaların da değerlendirilmesi staj komisyonunun değerlendirmesindedir. </a:t>
            </a:r>
          </a:p>
          <a:p>
            <a:pPr marL="285750" indent="-285750" algn="just">
              <a:buFont typeface="Arial" panose="020B0604020202020204" pitchFamily="34" charset="0"/>
              <a:buChar char="•"/>
            </a:pPr>
            <a:endParaRPr lang="tr-TR" sz="1800" dirty="0">
              <a:latin typeface="+mn-lt"/>
            </a:endParaRPr>
          </a:p>
          <a:p>
            <a:pPr marL="285750" indent="-285750" algn="just">
              <a:buFont typeface="Arial" panose="020B0604020202020204" pitchFamily="34" charset="0"/>
              <a:buChar char="•"/>
            </a:pPr>
            <a:r>
              <a:rPr lang="tr-TR" sz="1800" dirty="0">
                <a:latin typeface="+mn-lt"/>
              </a:rPr>
              <a:t>Liman Stajı</a:t>
            </a:r>
          </a:p>
          <a:p>
            <a:pPr marL="560070" lvl="1" indent="-285750" algn="just">
              <a:buFont typeface="Arial" panose="020B0604020202020204" pitchFamily="34" charset="0"/>
              <a:buChar char="•"/>
            </a:pPr>
            <a:r>
              <a:rPr lang="tr-TR" sz="1800" dirty="0">
                <a:latin typeface="+mn-lt"/>
              </a:rPr>
              <a:t>Liman ve Terminal İşletmeleri, Marinalar</a:t>
            </a:r>
          </a:p>
          <a:p>
            <a:pPr marL="560070" lvl="1" indent="-285750" algn="just">
              <a:buFont typeface="Arial" panose="020B0604020202020204" pitchFamily="34" charset="0"/>
              <a:buChar char="•"/>
            </a:pPr>
            <a:r>
              <a:rPr lang="tr-TR" sz="1800" dirty="0">
                <a:latin typeface="+mn-lt"/>
              </a:rPr>
              <a:t>İstisna ve ek kurumları staj komisyonu değerlendirir. </a:t>
            </a:r>
          </a:p>
        </p:txBody>
      </p:sp>
    </p:spTree>
    <p:extLst>
      <p:ext uri="{BB962C8B-B14F-4D97-AF65-F5344CB8AC3E}">
        <p14:creationId xmlns:p14="http://schemas.microsoft.com/office/powerpoint/2010/main" val="324747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pSp>
        <p:nvGrpSpPr>
          <p:cNvPr id="2" name="grid" hidden="1"/>
          <p:cNvGrpSpPr/>
          <p:nvPr>
            <p:custDataLst>
              <p:tags r:id="rId3"/>
            </p:custDataLst>
          </p:nvPr>
        </p:nvGrpSpPr>
        <p:grpSpPr>
          <a:xfrm>
            <a:off x="482139" y="605119"/>
            <a:ext cx="8179723" cy="5922085"/>
            <a:chOff x="530352" y="685800"/>
            <a:chExt cx="8997696" cy="6711696"/>
          </a:xfrm>
        </p:grpSpPr>
        <p:sp>
          <p:nvSpPr>
            <p:cNvPr id="6" name="Footer block" hidden="1"/>
            <p:cNvSpPr>
              <a:spLocks noChangeArrowheads="1"/>
            </p:cNvSpPr>
            <p:nvPr/>
          </p:nvSpPr>
          <p:spPr bwMode="gray">
            <a:xfrm>
              <a:off x="530352" y="6784848"/>
              <a:ext cx="8997696" cy="612648"/>
            </a:xfrm>
            <a:prstGeom prst="rect">
              <a:avLst/>
            </a:prstGeom>
            <a:solidFill>
              <a:srgbClr val="CCFFFF">
                <a:alpha val="25000"/>
              </a:srgbClr>
            </a:solidFill>
            <a:ln w="6350" cap="rnd">
              <a:solidFill>
                <a:srgbClr val="CCFFFF"/>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7" name="Title block" hidden="1"/>
            <p:cNvSpPr>
              <a:spLocks noChangeArrowheads="1"/>
            </p:cNvSpPr>
            <p:nvPr/>
          </p:nvSpPr>
          <p:spPr bwMode="gray">
            <a:xfrm>
              <a:off x="530352" y="1143000"/>
              <a:ext cx="8997696" cy="914400"/>
            </a:xfrm>
            <a:prstGeom prst="rect">
              <a:avLst/>
            </a:prstGeom>
            <a:solidFill>
              <a:srgbClr val="FCC3D7">
                <a:alpha val="25000"/>
              </a:srgbClr>
            </a:solidFill>
            <a:ln w="6350" cap="rnd">
              <a:solidFill>
                <a:srgbClr val="FCC3D7"/>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8" name="Header block" hidden="1"/>
            <p:cNvSpPr>
              <a:spLocks noChangeArrowheads="1"/>
            </p:cNvSpPr>
            <p:nvPr/>
          </p:nvSpPr>
          <p:spPr bwMode="gray">
            <a:xfrm>
              <a:off x="530352" y="685800"/>
              <a:ext cx="8997696"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63306" tIns="0" rIns="64600" bIns="0" anchor="ctr"/>
            <a:lstStyle/>
            <a:p>
              <a:pPr algn="ctr" defTabSz="753667">
                <a:buSzPct val="90000"/>
                <a:defRPr/>
              </a:pPr>
              <a:endParaRPr lang="en-US" sz="1300" dirty="0">
                <a:solidFill>
                  <a:srgbClr val="0000FF"/>
                </a:solidFill>
                <a:cs typeface="Arial" charset="0"/>
              </a:endParaRPr>
            </a:p>
          </p:txBody>
        </p:sp>
        <p:grpSp>
          <p:nvGrpSpPr>
            <p:cNvPr id="3" name="Group 600" hidden="1"/>
            <p:cNvGrpSpPr/>
            <p:nvPr/>
          </p:nvGrpSpPr>
          <p:grpSpPr>
            <a:xfrm>
              <a:off x="530352" y="6016752"/>
              <a:ext cx="8997696" cy="612648"/>
              <a:chOff x="530352" y="6016752"/>
              <a:chExt cx="8997696" cy="612648"/>
            </a:xfrm>
          </p:grpSpPr>
          <p:sp>
            <p:nvSpPr>
              <p:cNvPr id="45" name="Content block 606" hidden="1"/>
              <p:cNvSpPr>
                <a:spLocks noChangeArrowheads="1"/>
              </p:cNvSpPr>
              <p:nvPr/>
            </p:nvSpPr>
            <p:spPr bwMode="gray">
              <a:xfrm>
                <a:off x="8156448"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6"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7"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8" name="Content block 603" hidden="1"/>
              <p:cNvSpPr>
                <a:spLocks noChangeArrowheads="1"/>
              </p:cNvSpPr>
              <p:nvPr/>
            </p:nvSpPr>
            <p:spPr bwMode="gray">
              <a:xfrm>
                <a:off x="3584448" y="6016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9" name="Content block 602" hidden="1"/>
              <p:cNvSpPr>
                <a:spLocks noChangeArrowheads="1"/>
              </p:cNvSpPr>
              <p:nvPr/>
            </p:nvSpPr>
            <p:spPr bwMode="gray">
              <a:xfrm>
                <a:off x="2057400"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50" name="Content block 601" hidden="1"/>
              <p:cNvSpPr>
                <a:spLocks noChangeArrowheads="1"/>
              </p:cNvSpPr>
              <p:nvPr/>
            </p:nvSpPr>
            <p:spPr bwMode="gray">
              <a:xfrm>
                <a:off x="530352" y="6016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4" name="Group 500" hidden="1"/>
            <p:cNvGrpSpPr/>
            <p:nvPr/>
          </p:nvGrpSpPr>
          <p:grpSpPr>
            <a:xfrm>
              <a:off x="530352" y="5257800"/>
              <a:ext cx="8997696" cy="612648"/>
              <a:chOff x="530352" y="5257800"/>
              <a:chExt cx="8997696" cy="612648"/>
            </a:xfrm>
          </p:grpSpPr>
          <p:sp>
            <p:nvSpPr>
              <p:cNvPr id="39" name="Content block 506" hidden="1"/>
              <p:cNvSpPr>
                <a:spLocks noChangeArrowheads="1"/>
              </p:cNvSpPr>
              <p:nvPr/>
            </p:nvSpPr>
            <p:spPr bwMode="gray">
              <a:xfrm>
                <a:off x="8156448"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0"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1"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2" name="Content block 503" hidden="1"/>
              <p:cNvSpPr>
                <a:spLocks noChangeArrowheads="1"/>
              </p:cNvSpPr>
              <p:nvPr/>
            </p:nvSpPr>
            <p:spPr bwMode="gray">
              <a:xfrm>
                <a:off x="3584448" y="5257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3" name="Content block 502" hidden="1"/>
              <p:cNvSpPr>
                <a:spLocks noChangeArrowheads="1"/>
              </p:cNvSpPr>
              <p:nvPr/>
            </p:nvSpPr>
            <p:spPr bwMode="gray">
              <a:xfrm>
                <a:off x="2057400"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44" name="Content block 501" hidden="1"/>
              <p:cNvSpPr>
                <a:spLocks noChangeArrowheads="1"/>
              </p:cNvSpPr>
              <p:nvPr/>
            </p:nvSpPr>
            <p:spPr bwMode="gray">
              <a:xfrm>
                <a:off x="530352" y="5257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5" name="Group 400" hidden="1"/>
            <p:cNvGrpSpPr/>
            <p:nvPr/>
          </p:nvGrpSpPr>
          <p:grpSpPr>
            <a:xfrm>
              <a:off x="530352" y="4498848"/>
              <a:ext cx="8997696" cy="612648"/>
              <a:chOff x="530352" y="4498848"/>
              <a:chExt cx="8997696" cy="612648"/>
            </a:xfrm>
          </p:grpSpPr>
          <p:sp>
            <p:nvSpPr>
              <p:cNvPr id="33" name="Content block 406" hidden="1"/>
              <p:cNvSpPr>
                <a:spLocks noChangeArrowheads="1"/>
              </p:cNvSpPr>
              <p:nvPr/>
            </p:nvSpPr>
            <p:spPr bwMode="gray">
              <a:xfrm>
                <a:off x="8156448"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4"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5"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6" name="Content block 403" hidden="1"/>
              <p:cNvSpPr>
                <a:spLocks noChangeArrowheads="1"/>
              </p:cNvSpPr>
              <p:nvPr/>
            </p:nvSpPr>
            <p:spPr bwMode="gray">
              <a:xfrm>
                <a:off x="3584448" y="4498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7" name="Content block 402" hidden="1"/>
              <p:cNvSpPr>
                <a:spLocks noChangeArrowheads="1"/>
              </p:cNvSpPr>
              <p:nvPr/>
            </p:nvSpPr>
            <p:spPr bwMode="gray">
              <a:xfrm>
                <a:off x="2057400"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8" name="Content block 401" hidden="1"/>
              <p:cNvSpPr>
                <a:spLocks noChangeArrowheads="1"/>
              </p:cNvSpPr>
              <p:nvPr/>
            </p:nvSpPr>
            <p:spPr bwMode="gray">
              <a:xfrm>
                <a:off x="530352" y="4498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9" name="Group 300" hidden="1"/>
            <p:cNvGrpSpPr/>
            <p:nvPr/>
          </p:nvGrpSpPr>
          <p:grpSpPr>
            <a:xfrm>
              <a:off x="530352" y="3730752"/>
              <a:ext cx="8997696" cy="612648"/>
              <a:chOff x="530352" y="3730752"/>
              <a:chExt cx="8997696" cy="612648"/>
            </a:xfrm>
          </p:grpSpPr>
          <p:sp>
            <p:nvSpPr>
              <p:cNvPr id="27" name="Content block 306" hidden="1"/>
              <p:cNvSpPr>
                <a:spLocks noChangeArrowheads="1"/>
              </p:cNvSpPr>
              <p:nvPr/>
            </p:nvSpPr>
            <p:spPr bwMode="gray">
              <a:xfrm>
                <a:off x="8156448"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8"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9"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0" name="Content block 303" hidden="1"/>
              <p:cNvSpPr>
                <a:spLocks noChangeArrowheads="1"/>
              </p:cNvSpPr>
              <p:nvPr/>
            </p:nvSpPr>
            <p:spPr bwMode="gray">
              <a:xfrm>
                <a:off x="3584448" y="3730752"/>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1" name="Content block 302" hidden="1"/>
              <p:cNvSpPr>
                <a:spLocks noChangeArrowheads="1"/>
              </p:cNvSpPr>
              <p:nvPr/>
            </p:nvSpPr>
            <p:spPr bwMode="gray">
              <a:xfrm>
                <a:off x="2057400"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32" name="Content block 301" hidden="1"/>
              <p:cNvSpPr>
                <a:spLocks noChangeArrowheads="1"/>
              </p:cNvSpPr>
              <p:nvPr/>
            </p:nvSpPr>
            <p:spPr bwMode="gray">
              <a:xfrm>
                <a:off x="530352" y="3730752"/>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0" name="Group 200" hidden="1"/>
            <p:cNvGrpSpPr/>
            <p:nvPr/>
          </p:nvGrpSpPr>
          <p:grpSpPr>
            <a:xfrm>
              <a:off x="530352" y="2971800"/>
              <a:ext cx="8997696" cy="612648"/>
              <a:chOff x="530352" y="2971800"/>
              <a:chExt cx="8997696" cy="612648"/>
            </a:xfrm>
          </p:grpSpPr>
          <p:sp>
            <p:nvSpPr>
              <p:cNvPr id="21" name="Content block 206" hidden="1"/>
              <p:cNvSpPr>
                <a:spLocks noChangeArrowheads="1"/>
              </p:cNvSpPr>
              <p:nvPr/>
            </p:nvSpPr>
            <p:spPr bwMode="gray">
              <a:xfrm>
                <a:off x="8156448"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2"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3"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4" name="Content block 203" hidden="1"/>
              <p:cNvSpPr>
                <a:spLocks noChangeArrowheads="1"/>
              </p:cNvSpPr>
              <p:nvPr/>
            </p:nvSpPr>
            <p:spPr bwMode="gray">
              <a:xfrm>
                <a:off x="3584448" y="2971800"/>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5" name="Content block 202" hidden="1"/>
              <p:cNvSpPr>
                <a:spLocks noChangeArrowheads="1"/>
              </p:cNvSpPr>
              <p:nvPr/>
            </p:nvSpPr>
            <p:spPr bwMode="gray">
              <a:xfrm>
                <a:off x="2057400"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6" name="Content block 201" hidden="1"/>
              <p:cNvSpPr>
                <a:spLocks noChangeArrowheads="1"/>
              </p:cNvSpPr>
              <p:nvPr/>
            </p:nvSpPr>
            <p:spPr bwMode="gray">
              <a:xfrm>
                <a:off x="530352" y="2971800"/>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nvGrpSpPr>
            <p:cNvPr id="11" name="Group 100" hidden="1"/>
            <p:cNvGrpSpPr/>
            <p:nvPr/>
          </p:nvGrpSpPr>
          <p:grpSpPr>
            <a:xfrm>
              <a:off x="530352" y="2212848"/>
              <a:ext cx="8997696" cy="612648"/>
              <a:chOff x="530352" y="2212848"/>
              <a:chExt cx="8997696" cy="612648"/>
            </a:xfrm>
          </p:grpSpPr>
          <p:sp>
            <p:nvSpPr>
              <p:cNvPr id="15" name="Content block 106" hidden="1"/>
              <p:cNvSpPr>
                <a:spLocks noChangeArrowheads="1"/>
              </p:cNvSpPr>
              <p:nvPr/>
            </p:nvSpPr>
            <p:spPr bwMode="gray">
              <a:xfrm>
                <a:off x="8156448"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6"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7"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8"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19" name="Content block 102" hidden="1"/>
              <p:cNvSpPr>
                <a:spLocks noChangeArrowheads="1"/>
              </p:cNvSpPr>
              <p:nvPr/>
            </p:nvSpPr>
            <p:spPr bwMode="gray">
              <a:xfrm>
                <a:off x="2057400"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sp>
            <p:nvSpPr>
              <p:cNvPr id="20" name="Content block 101" hidden="1"/>
              <p:cNvSpPr>
                <a:spLocks noChangeArrowheads="1"/>
              </p:cNvSpPr>
              <p:nvPr/>
            </p:nvSpPr>
            <p:spPr bwMode="gray">
              <a:xfrm>
                <a:off x="530352" y="2212848"/>
                <a:ext cx="1371600" cy="612648"/>
              </a:xfrm>
              <a:prstGeom prst="rect">
                <a:avLst/>
              </a:prstGeom>
              <a:solidFill>
                <a:srgbClr val="E7EBE0">
                  <a:alpha val="50000"/>
                </a:srgbClr>
              </a:solidFill>
              <a:ln w="6350">
                <a:solidFill>
                  <a:srgbClr val="E7EBE0"/>
                </a:solidFill>
                <a:prstDash val="sysDot"/>
                <a:miter lim="800000"/>
                <a:headEnd/>
                <a:tailEnd/>
              </a:ln>
              <a:effectLst/>
            </p:spPr>
            <p:txBody>
              <a:bodyPr wrap="none" lIns="63478" tIns="0" rIns="64777" bIns="0" anchor="ctr"/>
              <a:lstStyle/>
              <a:p>
                <a:pPr algn="ctr" defTabSz="858136">
                  <a:defRPr/>
                </a:pPr>
                <a:endParaRPr lang="en-US" dirty="0">
                  <a:solidFill>
                    <a:srgbClr val="000000"/>
                  </a:solidFill>
                </a:endParaRPr>
              </a:p>
            </p:txBody>
          </p:sp>
        </p:grpSp>
      </p:grpSp>
      <p:sp>
        <p:nvSpPr>
          <p:cNvPr id="56" name="Title 11"/>
          <p:cNvSpPr txBox="1">
            <a:spLocks/>
          </p:cNvSpPr>
          <p:nvPr/>
        </p:nvSpPr>
        <p:spPr bwMode="black">
          <a:xfrm>
            <a:off x="5350212" y="3207399"/>
            <a:ext cx="3617143" cy="443198"/>
          </a:xfrm>
          <a:prstGeom prst="rect">
            <a:avLst/>
          </a:prstGeom>
        </p:spPr>
        <p:txBody>
          <a:bodyPr vert="horz" wrap="square" lIns="0" tIns="0" rIns="0" bIns="0" rtlCol="0" anchor="ctr" anchorCtr="0">
            <a:spAutoFit/>
          </a:bodyPr>
          <a:lstStyle>
            <a:lvl1pPr algn="l" defTabSz="914400" rtl="0" eaLnBrk="1" latinLnBrk="0" hangingPunct="1">
              <a:lnSpc>
                <a:spcPct val="90000"/>
              </a:lnSpc>
              <a:spcBef>
                <a:spcPct val="0"/>
              </a:spcBef>
              <a:buNone/>
              <a:defRPr sz="3200" b="1" i="1" kern="1200" baseline="0">
                <a:solidFill>
                  <a:schemeClr val="bg1"/>
                </a:solidFill>
                <a:latin typeface="+mj-lt"/>
                <a:ea typeface="+mj-ea"/>
                <a:cs typeface="+mj-cs"/>
              </a:defRPr>
            </a:lvl1pPr>
          </a:lstStyle>
          <a:p>
            <a:pPr>
              <a:spcAft>
                <a:spcPts val="1200"/>
              </a:spcAft>
            </a:pPr>
            <a:r>
              <a:rPr lang="tr-TR" dirty="0">
                <a:solidFill>
                  <a:srgbClr val="FFFFFF"/>
                </a:solidFill>
              </a:rPr>
              <a:t>Staj Süreci</a:t>
            </a:r>
          </a:p>
        </p:txBody>
      </p:sp>
      <p:sp>
        <p:nvSpPr>
          <p:cNvPr id="53" name="Oval 52"/>
          <p:cNvSpPr/>
          <p:nvPr/>
        </p:nvSpPr>
        <p:spPr bwMode="ltGray">
          <a:xfrm>
            <a:off x="3024357" y="2406650"/>
            <a:ext cx="2044700" cy="2044700"/>
          </a:xfrm>
          <a:prstGeom prst="ellipse">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0" rtlCol="0" anchor="ctr"/>
          <a:lstStyle/>
          <a:p>
            <a:pPr algn="ctr"/>
            <a:r>
              <a:rPr lang="tr-TR" sz="16000" b="1" i="1" dirty="0">
                <a:solidFill>
                  <a:srgbClr val="CD2147"/>
                </a:solidFill>
                <a:latin typeface="Georgia" pitchFamily="18" charset="0"/>
              </a:rPr>
              <a:t>2</a:t>
            </a:r>
          </a:p>
        </p:txBody>
      </p:sp>
    </p:spTree>
    <p:custDataLst>
      <p:tags r:id="rId1"/>
    </p:custDataLst>
    <p:extLst>
      <p:ext uri="{BB962C8B-B14F-4D97-AF65-F5344CB8AC3E}">
        <p14:creationId xmlns:p14="http://schemas.microsoft.com/office/powerpoint/2010/main" val="118169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Süreç</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indent="0" algn="just"/>
            <a:endParaRPr lang="tr-TR" dirty="0">
              <a:solidFill>
                <a:srgbClr val="CD2147"/>
              </a:solidFill>
              <a:latin typeface="+mn-lt"/>
            </a:endParaRPr>
          </a:p>
        </p:txBody>
      </p:sp>
      <p:pic>
        <p:nvPicPr>
          <p:cNvPr id="5" name="Resim 4">
            <a:extLst>
              <a:ext uri="{FF2B5EF4-FFF2-40B4-BE49-F238E27FC236}">
                <a16:creationId xmlns:a16="http://schemas.microsoft.com/office/drawing/2014/main" id="{B31D9860-7BD4-430C-AF63-15363C5CDEC5}"/>
              </a:ext>
            </a:extLst>
          </p:cNvPr>
          <p:cNvPicPr>
            <a:picLocks noChangeAspect="1"/>
          </p:cNvPicPr>
          <p:nvPr/>
        </p:nvPicPr>
        <p:blipFill>
          <a:blip r:embed="rId2"/>
          <a:stretch>
            <a:fillRect/>
          </a:stretch>
        </p:blipFill>
        <p:spPr>
          <a:xfrm>
            <a:off x="247026" y="1346172"/>
            <a:ext cx="8649947" cy="4375672"/>
          </a:xfrm>
          <a:prstGeom prst="rect">
            <a:avLst/>
          </a:prstGeom>
        </p:spPr>
      </p:pic>
    </p:spTree>
    <p:extLst>
      <p:ext uri="{BB962C8B-B14F-4D97-AF65-F5344CB8AC3E}">
        <p14:creationId xmlns:p14="http://schemas.microsoft.com/office/powerpoint/2010/main" val="182240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Formlar</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533400" y="1644073"/>
            <a:ext cx="8077200" cy="4419600"/>
          </a:xfrm>
        </p:spPr>
        <p:txBody>
          <a:bodyPr/>
          <a:lstStyle/>
          <a:p>
            <a:pPr indent="0" algn="just"/>
            <a:endParaRPr lang="tr-TR" dirty="0">
              <a:solidFill>
                <a:srgbClr val="CD2147"/>
              </a:solidFill>
              <a:latin typeface="+mn-lt"/>
            </a:endParaRPr>
          </a:p>
        </p:txBody>
      </p:sp>
      <p:pic>
        <p:nvPicPr>
          <p:cNvPr id="5" name="Resim 4">
            <a:extLst>
              <a:ext uri="{FF2B5EF4-FFF2-40B4-BE49-F238E27FC236}">
                <a16:creationId xmlns:a16="http://schemas.microsoft.com/office/drawing/2014/main" id="{97800D2F-6B58-43D0-A838-5F03EDF0EBC5}"/>
              </a:ext>
            </a:extLst>
          </p:cNvPr>
          <p:cNvPicPr>
            <a:picLocks noChangeAspect="1"/>
          </p:cNvPicPr>
          <p:nvPr/>
        </p:nvPicPr>
        <p:blipFill>
          <a:blip r:embed="rId2"/>
          <a:stretch>
            <a:fillRect/>
          </a:stretch>
        </p:blipFill>
        <p:spPr>
          <a:xfrm>
            <a:off x="2019366" y="0"/>
            <a:ext cx="4989209" cy="6858000"/>
          </a:xfrm>
          <a:prstGeom prst="rect">
            <a:avLst/>
          </a:prstGeom>
        </p:spPr>
      </p:pic>
    </p:spTree>
    <p:extLst>
      <p:ext uri="{BB962C8B-B14F-4D97-AF65-F5344CB8AC3E}">
        <p14:creationId xmlns:p14="http://schemas.microsoft.com/office/powerpoint/2010/main" val="189979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3FE54C-E1E9-4298-A5B3-1C5290E31A86}"/>
              </a:ext>
            </a:extLst>
          </p:cNvPr>
          <p:cNvSpPr>
            <a:spLocks noGrp="1"/>
          </p:cNvSpPr>
          <p:nvPr>
            <p:ph type="title"/>
          </p:nvPr>
        </p:nvSpPr>
        <p:spPr/>
        <p:txBody>
          <a:bodyPr/>
          <a:lstStyle/>
          <a:p>
            <a:r>
              <a:rPr lang="tr-TR" sz="2400" dirty="0"/>
              <a:t>Evrak tedarik, bildirim, staj defteri</a:t>
            </a:r>
            <a:endParaRPr lang="tr-TR" dirty="0"/>
          </a:p>
        </p:txBody>
      </p:sp>
      <p:sp>
        <p:nvSpPr>
          <p:cNvPr id="3" name="İçerik Yer Tutucusu 2">
            <a:extLst>
              <a:ext uri="{FF2B5EF4-FFF2-40B4-BE49-F238E27FC236}">
                <a16:creationId xmlns:a16="http://schemas.microsoft.com/office/drawing/2014/main" id="{79C11752-DB1E-48A3-9898-C832BD00CAEA}"/>
              </a:ext>
            </a:extLst>
          </p:cNvPr>
          <p:cNvSpPr>
            <a:spLocks noGrp="1"/>
          </p:cNvSpPr>
          <p:nvPr>
            <p:ph sz="quarter" idx="15"/>
          </p:nvPr>
        </p:nvSpPr>
        <p:spPr>
          <a:xfrm>
            <a:off x="473170" y="1219200"/>
            <a:ext cx="8077200" cy="4419600"/>
          </a:xfrm>
        </p:spPr>
        <p:txBody>
          <a:bodyPr/>
          <a:lstStyle/>
          <a:p>
            <a:pPr marL="342900" indent="-342900" algn="just">
              <a:buFont typeface="Arial" panose="020B0604020202020204" pitchFamily="34" charset="0"/>
              <a:buChar char="•"/>
            </a:pPr>
            <a:r>
              <a:rPr lang="tr-TR" dirty="0">
                <a:latin typeface="+mn-lt"/>
              </a:rPr>
              <a:t>Staja başlamadan evrakınızdaki tarihten 7 gün önce </a:t>
            </a:r>
            <a:r>
              <a:rPr lang="tr-TR" dirty="0">
                <a:latin typeface="+mn-lt"/>
                <a:hlinkClick r:id="rId2">
                  <a:extLst>
                    <a:ext uri="{A12FA001-AC4F-418D-AE19-62706E023703}">
                      <ahyp:hlinkClr xmlns:ahyp="http://schemas.microsoft.com/office/drawing/2018/hyperlinkcolor" val="tx"/>
                    </a:ext>
                  </a:extLst>
                </a:hlinkClick>
              </a:rPr>
              <a:t>bhgidf.diy@iste.edu.tr</a:t>
            </a:r>
            <a:r>
              <a:rPr lang="tr-TR" dirty="0">
                <a:latin typeface="+mn-lt"/>
              </a:rPr>
              <a:t> epostasına bildirimde bulununuz. </a:t>
            </a:r>
          </a:p>
          <a:p>
            <a:pPr marL="342900" indent="-342900" algn="just">
              <a:buFont typeface="Arial" panose="020B0604020202020204" pitchFamily="34" charset="0"/>
              <a:buChar char="•"/>
            </a:pPr>
            <a:r>
              <a:rPr lang="tr-TR" dirty="0">
                <a:latin typeface="+mn-lt"/>
              </a:rPr>
              <a:t>Staj Defterinizi günlük olarak doldurunuz. </a:t>
            </a:r>
          </a:p>
          <a:p>
            <a:pPr marL="342900" indent="-342900" algn="just">
              <a:buFont typeface="Arial" panose="020B0604020202020204" pitchFamily="34" charset="0"/>
              <a:buChar char="•"/>
            </a:pPr>
            <a:r>
              <a:rPr lang="tr-TR" dirty="0">
                <a:latin typeface="+mn-lt"/>
              </a:rPr>
              <a:t>Staj defteri 3. tekil şahıs olarak. Tükenmez mavi kalemle yazılır. Bilgisayar çıktılarının eklenmesi uygundur. Firmaların künye bilgileri dışında ticari/finans bilgilerini içeren hiçbir bilgi verilmemelidir. Örnek evraklar, kopyadır ibaresi ile eklenebilir. </a:t>
            </a:r>
          </a:p>
          <a:p>
            <a:pPr marL="342900" indent="-342900" algn="just">
              <a:buFont typeface="Arial" panose="020B0604020202020204" pitchFamily="34" charset="0"/>
              <a:buChar char="•"/>
            </a:pPr>
            <a:r>
              <a:rPr lang="tr-TR" dirty="0">
                <a:latin typeface="+mn-lt"/>
              </a:rPr>
              <a:t>İlgili günde bilgi edinilen kavramların hepsinin açıklamaları ile eklenmelidir. </a:t>
            </a:r>
          </a:p>
          <a:p>
            <a:pPr marL="342900" indent="-342900" algn="just">
              <a:buFont typeface="Arial" panose="020B0604020202020204" pitchFamily="34" charset="0"/>
              <a:buChar char="•"/>
            </a:pPr>
            <a:r>
              <a:rPr lang="tr-TR" dirty="0">
                <a:latin typeface="+mn-lt"/>
              </a:rPr>
              <a:t>Defter içerisinde firma iş organizasyon şeması, bölüm bilgileri, işleyişi ve kalite süreçleri bilgileri verilebilir. </a:t>
            </a:r>
          </a:p>
          <a:p>
            <a:pPr marL="342900" indent="-342900" algn="just">
              <a:buFont typeface="Arial" panose="020B0604020202020204" pitchFamily="34" charset="0"/>
              <a:buChar char="•"/>
            </a:pPr>
            <a:r>
              <a:rPr lang="tr-TR" dirty="0">
                <a:latin typeface="+mn-lt"/>
              </a:rPr>
              <a:t>Staj defterinde, gün içerisinde herhangi bir iş yapılmadığı yazıyorsa staj iş günü olarak değerlendirilmeyebilir. </a:t>
            </a:r>
          </a:p>
          <a:p>
            <a:pPr marL="342900" indent="-342900" algn="just">
              <a:buFont typeface="Arial" panose="020B0604020202020204" pitchFamily="34" charset="0"/>
              <a:buChar char="•"/>
            </a:pPr>
            <a:r>
              <a:rPr lang="tr-TR" dirty="0">
                <a:latin typeface="+mn-lt"/>
              </a:rPr>
              <a:t>Sürecin sağlıklı bir şekilde işlemesi için staj onayı için staj başlamadan 7 gün öncesine kadar mailinizi atmanız gerekmektedir.</a:t>
            </a:r>
          </a:p>
        </p:txBody>
      </p:sp>
    </p:spTree>
    <p:extLst>
      <p:ext uri="{BB962C8B-B14F-4D97-AF65-F5344CB8AC3E}">
        <p14:creationId xmlns:p14="http://schemas.microsoft.com/office/powerpoint/2010/main" val="3481322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7&quot;&gt;&lt;elem m_fUsage=&quot;3.97421559900000120000E+000&quot;&gt;&lt;m_msothmcolidx val=&quot;0&quot;/&gt;&lt;m_rgb r=&quot;ff&quot; g=&quot;c2&quot; b=&quot;8b&quot;/&gt;&lt;m_ppcolschidx tagver0=&quot;23004&quot; tagname0=&quot;m_ppcolschidxUNRECOGNIZED&quot; val=&quot;0&quot;/&gt;&lt;m_nBrightness val=&quot;0&quot;/&gt;&lt;/elem&gt;&lt;elem m_fUsage=&quot;1.53899999999999990000E+000&quot;&gt;&lt;m_msothmcolidx val=&quot;0&quot;/&gt;&lt;m_rgb r=&quot;ff&quot; g=&quot;a4&quot; b=&quot;51&quot;/&gt;&lt;m_ppcolschidx tagver0=&quot;23004&quot; tagname0=&quot;m_ppcolschidxUNRECOGNIZED&quot; val=&quot;0&quot;/&gt;&lt;m_nBrightness val=&quot;0&quot;/&gt;&lt;/elem&gt;&lt;elem m_fUsage=&quot;1.00000000000000000000E+000&quot;&gt;&lt;m_msothmcolidx val=&quot;0&quot;/&gt;&lt;m_rgb r=&quot;ff&quot; g=&quot;e1&quot; b=&quot;c5&quot;/&gt;&lt;m_ppcolschidx tagver0=&quot;23004&quot; tagname0=&quot;m_ppcolschidxUNRECOGNIZED&quot; val=&quot;0&quot;/&gt;&lt;m_nBrightness val=&quot;0&quot;/&gt;&lt;/elem&gt;&lt;elem m_fUsage=&quot;9.44918572671000100000E-001&quot;&gt;&lt;m_msothmcolidx val=&quot;0&quot;/&gt;&lt;m_rgb r=&quot;ff&quot; g=&quot;d5&quot; b=&quot;ae&quot;/&gt;&lt;m_ppcolschidx tagver0=&quot;23004&quot; tagname0=&quot;m_ppcolschidxUNRECOGNIZED&quot; val=&quot;0&quot;/&gt;&lt;m_nBrightness val=&quot;0&quot;/&gt;&lt;/elem&gt;&lt;elem m_fUsage=&quot;2.54186582832900130000E-001&quot;&gt;&lt;m_msothmcolidx val=&quot;0&quot;/&gt;&lt;m_rgb r=&quot;f5&quot; g=&quot;ca&quot; b=&quot;ca&quot;/&gt;&lt;m_ppcolschidx tagver0=&quot;23004&quot; tagname0=&quot;m_ppcolschidxUNRECOGNIZED&quot; val=&quot;0&quot;/&gt;&lt;m_nBrightness val=&quot;0&quot;/&gt;&lt;/elem&gt;&lt;elem m_fUsage=&quot;2.28767924549610120000E-001&quot;&gt;&lt;m_msothmcolidx val=&quot;0&quot;/&gt;&lt;m_rgb r=&quot;ea&quot; g=&quot;96&quot; b=&quot;96&quot;/&gt;&lt;m_ppcolschidx tagver0=&quot;23004&quot; tagname0=&quot;m_ppcolschidxUNRECOGNIZED&quot; val=&quot;0&quot;/&gt;&lt;m_nBrightness val=&quot;0&quot;/&gt;&lt;/elem&gt;&lt;elem m_fUsage=&quot;2.05891132094649100000E-001&quot;&gt;&lt;m_msothmcolidx val=&quot;0&quot;/&gt;&lt;m_rgb r=&quot;e0&quot; g=&quot;61&quot; b=&quot;61&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UNLOCK SHAPES" val="Yes"/>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13.xml><?xml version="1.0" encoding="utf-8"?>
<p:tagLst xmlns:a="http://schemas.openxmlformats.org/drawingml/2006/main" xmlns:r="http://schemas.openxmlformats.org/officeDocument/2006/relationships" xmlns:p="http://schemas.openxmlformats.org/presentationml/2006/main">
  <p:tag name="UNLOCK SHAPES" val="Yes"/>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UNLOCK SHAPES" val="Yes"/>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ags/tag7.xml><?xml version="1.0" encoding="utf-8"?>
<p:tagLst xmlns:a="http://schemas.openxmlformats.org/drawingml/2006/main" xmlns:r="http://schemas.openxmlformats.org/officeDocument/2006/relationships" xmlns:p="http://schemas.openxmlformats.org/presentationml/2006/main">
  <p:tag name="UNLOCK SHAPES" val="Yes"/>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heme/theme1.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rgbClr val="A32020"/>
        </a:solidFill>
        <a:ln w="3175"/>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2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docProps/app.xml><?xml version="1.0" encoding="utf-8"?>
<Properties xmlns="http://schemas.openxmlformats.org/officeDocument/2006/extended-properties" xmlns:vt="http://schemas.openxmlformats.org/officeDocument/2006/docPropsVTypes">
  <Template/>
  <TotalTime>35830</TotalTime>
  <Words>576</Words>
  <Application>Microsoft Office PowerPoint</Application>
  <PresentationFormat>Ekran Gösterisi (4:3)</PresentationFormat>
  <Paragraphs>57</Paragraphs>
  <Slides>16</Slides>
  <Notes>4</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16</vt:i4>
      </vt:variant>
    </vt:vector>
  </HeadingPairs>
  <TitlesOfParts>
    <vt:vector size="22" baseType="lpstr">
      <vt:lpstr>Arial</vt:lpstr>
      <vt:lpstr>Georgia</vt:lpstr>
      <vt:lpstr>Times New Roman</vt:lpstr>
      <vt:lpstr>Wingdings</vt:lpstr>
      <vt:lpstr>PwC</vt:lpstr>
      <vt:lpstr>think-cell Slide</vt:lpstr>
      <vt:lpstr>İskenderun Teknik Üniversitesi  Barbaros Hayrettin Gemi İnşaatı ve Denizcilik Fakültesi   </vt:lpstr>
      <vt:lpstr>PowerPoint Sunusu</vt:lpstr>
      <vt:lpstr>Staj Hakkında Genel Bilgiler</vt:lpstr>
      <vt:lpstr>Staj Hakkında Genel Bilgiler</vt:lpstr>
      <vt:lpstr>Staj Yapılacak Kurumların Çerçevesi</vt:lpstr>
      <vt:lpstr>PowerPoint Sunusu</vt:lpstr>
      <vt:lpstr>Süreç</vt:lpstr>
      <vt:lpstr>Formlar</vt:lpstr>
      <vt:lpstr>Evrak tedarik, bildirim, staj defteri</vt:lpstr>
      <vt:lpstr>https://iste.edu.tr/duyuru-merkezi/diym/2023/06/21/3901</vt:lpstr>
      <vt:lpstr>PowerPoint Sunusu</vt:lpstr>
      <vt:lpstr>Evrak teslim, ders seçimi, komisyon</vt:lpstr>
      <vt:lpstr>PowerPoint Sunusu</vt:lpstr>
      <vt:lpstr>PowerPoint Sunusu</vt:lpstr>
      <vt:lpstr>PowerPoint Sunusu</vt:lpstr>
      <vt:lpstr>PowerPoint Sunusu</vt:lpstr>
    </vt:vector>
  </TitlesOfParts>
  <Company>PwC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PTT</dc:title>
  <dc:creator>Filip Orlinski</dc:creator>
  <cp:lastModifiedBy>Gizem Günay</cp:lastModifiedBy>
  <cp:revision>1598</cp:revision>
  <cp:lastPrinted>2017-05-31T18:47:40Z</cp:lastPrinted>
  <dcterms:created xsi:type="dcterms:W3CDTF">2010-09-07T13:26:45Z</dcterms:created>
  <dcterms:modified xsi:type="dcterms:W3CDTF">2026-05-20T09:24:02Z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6</vt:lpwstr>
  </property>
</Properties>
</file>