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58" r:id="rId5"/>
    <p:sldId id="260" r:id="rId6"/>
    <p:sldId id="267" r:id="rId7"/>
    <p:sldId id="268" r:id="rId8"/>
    <p:sldId id="269" r:id="rId9"/>
    <p:sldId id="272" r:id="rId10"/>
    <p:sldId id="271" r:id="rId11"/>
    <p:sldId id="275" r:id="rId12"/>
    <p:sldId id="270" r:id="rId13"/>
    <p:sldId id="261" r:id="rId14"/>
    <p:sldId id="273" r:id="rId15"/>
    <p:sldId id="274" r:id="rId16"/>
    <p:sldId id="278" r:id="rId17"/>
    <p:sldId id="276" r:id="rId18"/>
    <p:sldId id="277" r:id="rId19"/>
    <p:sldId id="262" r:id="rId20"/>
    <p:sldId id="263" r:id="rId21"/>
    <p:sldId id="279" r:id="rId22"/>
    <p:sldId id="264" r:id="rId23"/>
    <p:sldId id="265"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6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40AA2051-9252-4C6B-AD65-4EB99780F2B2}" type="datetimeFigureOut">
              <a:rPr lang="tr-TR" smtClean="0"/>
              <a:t>4.05.2024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414106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0AA2051-9252-4C6B-AD65-4EB99780F2B2}" type="datetimeFigureOut">
              <a:rPr lang="tr-TR" smtClean="0"/>
              <a:t>4.05.2024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30681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0AA2051-9252-4C6B-AD65-4EB99780F2B2}" type="datetimeFigureOut">
              <a:rPr lang="tr-TR" smtClean="0"/>
              <a:t>4.05.2024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412997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şlık Slaydı">
    <p:spTree>
      <p:nvGrpSpPr>
        <p:cNvPr id="1" name=""/>
        <p:cNvGrpSpPr/>
        <p:nvPr/>
      </p:nvGrpSpPr>
      <p:grpSpPr>
        <a:xfrm>
          <a:off x="0" y="0"/>
          <a:ext cx="0" cy="0"/>
          <a:chOff x="0" y="0"/>
          <a:chExt cx="0" cy="0"/>
        </a:xfrm>
      </p:grpSpPr>
      <p:sp>
        <p:nvSpPr>
          <p:cNvPr id="4" name="Dikdörtgen 3"/>
          <p:cNvSpPr/>
          <p:nvPr/>
        </p:nvSpPr>
        <p:spPr>
          <a:xfrm>
            <a:off x="-4763" y="0"/>
            <a:ext cx="9148763" cy="260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5" name="Rectangle 6"/>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Dikdörtgen 5"/>
          <p:cNvSpPr/>
          <p:nvPr/>
        </p:nvSpPr>
        <p:spPr>
          <a:xfrm>
            <a:off x="-4763" y="6608763"/>
            <a:ext cx="9148763" cy="260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7" name="Yuvarlatılmış Dikdörtgen 6"/>
          <p:cNvSpPr/>
          <p:nvPr/>
        </p:nvSpPr>
        <p:spPr>
          <a:xfrm>
            <a:off x="785813" y="3789363"/>
            <a:ext cx="7561262" cy="1871662"/>
          </a:xfrm>
          <a:prstGeom prst="roundRect">
            <a:avLst/>
          </a:prstGeom>
          <a:solidFill>
            <a:srgbClr val="474A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8" name="Rectangle 7"/>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descr="C:\Users\Huseyin\Desktop\4374129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588" y="587375"/>
            <a:ext cx="18716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lt Başlık 2"/>
          <p:cNvSpPr>
            <a:spLocks noGrp="1"/>
          </p:cNvSpPr>
          <p:nvPr>
            <p:ph type="subTitle" idx="4294967295"/>
          </p:nvPr>
        </p:nvSpPr>
        <p:spPr>
          <a:xfrm>
            <a:off x="755576" y="3789040"/>
            <a:ext cx="7632848" cy="1872208"/>
          </a:xfrm>
        </p:spPr>
        <p:txBody>
          <a:bodyPr>
            <a:normAutofit/>
          </a:bodyPr>
          <a:lstStyle/>
          <a:p>
            <a:r>
              <a:rPr lang="tr-TR"/>
              <a:t>Asıl alt başlık stilini düzenlemek için tıklatın</a:t>
            </a:r>
            <a:endParaRPr lang="tr-TR" dirty="0"/>
          </a:p>
        </p:txBody>
      </p:sp>
      <p:sp>
        <p:nvSpPr>
          <p:cNvPr id="22" name="Başlık 1"/>
          <p:cNvSpPr>
            <a:spLocks noGrp="1"/>
          </p:cNvSpPr>
          <p:nvPr>
            <p:ph type="ctrTitle" idx="4294967295"/>
          </p:nvPr>
        </p:nvSpPr>
        <p:spPr>
          <a:xfrm>
            <a:off x="1043608" y="44624"/>
            <a:ext cx="4824536" cy="3024335"/>
          </a:xfrm>
          <a:effectLst>
            <a:glow rad="139700">
              <a:schemeClr val="accent1">
                <a:satMod val="175000"/>
                <a:alpha val="40000"/>
              </a:schemeClr>
            </a:glow>
          </a:effectLst>
        </p:spPr>
        <p:txBody>
          <a:bodyPr anchor="ctr">
            <a:normAutofit/>
          </a:bodyPr>
          <a:lstStyle>
            <a:lvl1pPr>
              <a:defRPr sz="5400">
                <a:solidFill>
                  <a:schemeClr val="bg1">
                    <a:lumMod val="95000"/>
                  </a:schemeClr>
                </a:solidFill>
              </a:defRPr>
            </a:lvl1pPr>
          </a:lstStyle>
          <a:p>
            <a:r>
              <a:rPr lang="tr-TR"/>
              <a:t>Asıl başlık stili için tıklatın</a:t>
            </a:r>
            <a:endParaRPr lang="tr-TR" dirty="0"/>
          </a:p>
        </p:txBody>
      </p:sp>
      <p:sp>
        <p:nvSpPr>
          <p:cNvPr id="10"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11"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12"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158100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258080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6"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2453247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7" name="Straight Connector 10"/>
          <p:cNvCxnSpPr/>
          <p:nvPr/>
        </p:nvCxnSpPr>
        <p:spPr>
          <a:xfrm>
            <a:off x="7588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a:off x="46450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7589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1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9" name="Date Placeholder 6"/>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10" name="Footer Placeholder 7"/>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11" name="Slide Number Placeholder 8"/>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190602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4"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83344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3"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59240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cxnSp>
        <p:nvCxnSpPr>
          <p:cNvPr id="5" name="Straight Connector 9"/>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4572000"/>
            <a:ext cx="6784848" cy="1600200"/>
          </a:xfrm>
        </p:spPr>
        <p:txBody>
          <a:bodyPr>
            <a:normAutofit/>
          </a:bodyPr>
          <a:lstStyle>
            <a:lvl1pPr algn="l">
              <a:defRPr sz="5400" b="0"/>
            </a:lvl1pPr>
          </a:lstStyle>
          <a:p>
            <a:r>
              <a:rPr lang="tr-TR"/>
              <a:t>Asıl başlık stili için tıklatın</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6" name="Date Placeholder 4"/>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7" name="Footer Placeholder 5"/>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8" name="Slide Number Placeholder 6"/>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4155347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ormAutofit/>
          </a:bodyPr>
          <a:lstStyle>
            <a:lvl1pPr algn="l">
              <a:defRPr sz="5400" b="0"/>
            </a:lvl1pPr>
          </a:lstStyle>
          <a:p>
            <a:r>
              <a:rPr lang="tr-TR"/>
              <a:t>Asıl başlık stili için tıklatın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simgeyi tıklatın</a:t>
            </a:r>
            <a:endParaRPr lang="en-US" noProof="0"/>
          </a:p>
        </p:txBody>
      </p:sp>
      <p:sp>
        <p:nvSpPr>
          <p:cNvPr id="4" name="Text Placeholder 3"/>
          <p:cNvSpPr>
            <a:spLocks noGrp="1"/>
          </p:cNvSpPr>
          <p:nvPr>
            <p:ph type="body" sz="half" idx="2"/>
          </p:nvPr>
        </p:nvSpPr>
        <p:spPr>
          <a:xfrm>
            <a:off x="850392" y="3505200"/>
            <a:ext cx="73914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6"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366005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0AA2051-9252-4C6B-AD65-4EB99780F2B2}" type="datetimeFigureOut">
              <a:rPr lang="tr-TR" smtClean="0"/>
              <a:t>4.05.2024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1476748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2990284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55868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Asıl başlık stili için tıklatın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lvl1pPr>
              <a:defRPr/>
            </a:lvl1pPr>
          </a:lstStyle>
          <a:p>
            <a:endParaRPr lang="tr-TR">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197941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40AA2051-9252-4C6B-AD65-4EB99780F2B2}" type="datetimeFigureOut">
              <a:rPr lang="tr-TR" smtClean="0"/>
              <a:t>4.05.2024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61218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0AA2051-9252-4C6B-AD65-4EB99780F2B2}" type="datetimeFigureOut">
              <a:rPr lang="tr-TR" smtClean="0"/>
              <a:t>4.05.2024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313887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0AA2051-9252-4C6B-AD65-4EB99780F2B2}" type="datetimeFigureOut">
              <a:rPr lang="tr-TR" smtClean="0"/>
              <a:t>4.05.2024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294395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0AA2051-9252-4C6B-AD65-4EB99780F2B2}" type="datetimeFigureOut">
              <a:rPr lang="tr-TR" smtClean="0"/>
              <a:t>4.05.2024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151094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0AA2051-9252-4C6B-AD65-4EB99780F2B2}" type="datetimeFigureOut">
              <a:rPr lang="tr-TR" smtClean="0"/>
              <a:t>4.05.2024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3940807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40AA2051-9252-4C6B-AD65-4EB99780F2B2}" type="datetimeFigureOut">
              <a:rPr lang="tr-TR" smtClean="0"/>
              <a:t>4.05.2024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428199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40AA2051-9252-4C6B-AD65-4EB99780F2B2}" type="datetimeFigureOut">
              <a:rPr lang="tr-TR" smtClean="0"/>
              <a:t>4.05.2024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7E1A7ED-C2CA-4F3D-94D2-0591B7EBD407}" type="slidenum">
              <a:rPr lang="tr-TR" smtClean="0"/>
              <a:t>‹#›</a:t>
            </a:fld>
            <a:endParaRPr lang="tr-TR"/>
          </a:p>
        </p:txBody>
      </p:sp>
    </p:spTree>
    <p:extLst>
      <p:ext uri="{BB962C8B-B14F-4D97-AF65-F5344CB8AC3E}">
        <p14:creationId xmlns:p14="http://schemas.microsoft.com/office/powerpoint/2010/main" val="247574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A2051-9252-4C6B-AD65-4EB99780F2B2}" type="datetimeFigureOut">
              <a:rPr lang="tr-TR" smtClean="0"/>
              <a:t>4.05.2024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1A7ED-C2CA-4F3D-94D2-0591B7EBD407}" type="slidenum">
              <a:rPr lang="tr-TR" smtClean="0"/>
              <a:t>‹#›</a:t>
            </a:fld>
            <a:endParaRPr lang="tr-TR"/>
          </a:p>
        </p:txBody>
      </p:sp>
    </p:spTree>
    <p:extLst>
      <p:ext uri="{BB962C8B-B14F-4D97-AF65-F5344CB8AC3E}">
        <p14:creationId xmlns:p14="http://schemas.microsoft.com/office/powerpoint/2010/main" val="371228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Dikdörtgen 9"/>
          <p:cNvSpPr/>
          <p:nvPr/>
        </p:nvSpPr>
        <p:spPr>
          <a:xfrm>
            <a:off x="-4763" y="0"/>
            <a:ext cx="9148763" cy="260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1027" name="Title Placeholder 1"/>
          <p:cNvSpPr>
            <a:spLocks noGrp="1"/>
          </p:cNvSpPr>
          <p:nvPr>
            <p:ph type="title"/>
          </p:nvPr>
        </p:nvSpPr>
        <p:spPr bwMode="auto">
          <a:xfrm>
            <a:off x="762000" y="4572000"/>
            <a:ext cx="678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t>Asıl başlık stili için tıklatın</a:t>
            </a:r>
            <a:endParaRPr lang="en-US"/>
          </a:p>
        </p:txBody>
      </p:sp>
      <p:sp>
        <p:nvSpPr>
          <p:cNvPr id="1028" name="Text Placeholder 2"/>
          <p:cNvSpPr>
            <a:spLocks noGrp="1"/>
          </p:cNvSpPr>
          <p:nvPr>
            <p:ph type="body" idx="1"/>
          </p:nvPr>
        </p:nvSpPr>
        <p:spPr bwMode="auto">
          <a:xfrm>
            <a:off x="762000" y="6858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6248400" y="6208713"/>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solidFill>
                  <a:srgbClr val="303030">
                    <a:lumMod val="90000"/>
                    <a:lumOff val="10000"/>
                  </a:srgbClr>
                </a:solidFill>
              </a:rPr>
              <a:pPr/>
              <a:t>5/4/2024</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2000" y="6208713"/>
            <a:ext cx="4873625"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tr-TR">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8013"/>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tr-TR" smtClean="0">
                <a:solidFill>
                  <a:prstClr val="black">
                    <a:lumMod val="85000"/>
                    <a:lumOff val="15000"/>
                  </a:prstClr>
                </a:solidFill>
              </a:rPr>
              <a:pPr/>
              <a:t>‹#›</a:t>
            </a:fld>
            <a:endParaRPr lang="tr-TR">
              <a:solidFill>
                <a:prstClr val="black">
                  <a:lumMod val="85000"/>
                  <a:lumOff val="15000"/>
                </a:prstClr>
              </a:solidFill>
            </a:endParaRPr>
          </a:p>
        </p:txBody>
      </p:sp>
      <p:sp>
        <p:nvSpPr>
          <p:cNvPr id="8" name="Rectangle 7"/>
          <p:cNvSpPr/>
          <p:nvPr/>
        </p:nvSpPr>
        <p:spPr>
          <a:xfrm>
            <a:off x="777875"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Dikdörtgen 10"/>
          <p:cNvSpPr/>
          <p:nvPr/>
        </p:nvSpPr>
        <p:spPr>
          <a:xfrm>
            <a:off x="-4763" y="6608763"/>
            <a:ext cx="9148763" cy="260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pic>
        <p:nvPicPr>
          <p:cNvPr id="1035" name="Picture 2" descr="C:\Users\Huseyin\Desktop\43741299.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 y="58769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04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1" fontAlgn="base" hangingPunct="1">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1" fontAlgn="base" hangingPunct="1">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iste.edu.tr/oidb/yonetmelik-ve-yonergeler" TargetMode="External"/><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gif"/><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5" Type="http://schemas.openxmlformats.org/officeDocument/2006/relationships/hyperlink" Target="https://iste.edu.tr/files/77_files_1631001768.pdf"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Başlık 2"/>
          <p:cNvSpPr>
            <a:spLocks noGrp="1"/>
          </p:cNvSpPr>
          <p:nvPr>
            <p:ph type="ctrTitle" idx="4294967295"/>
          </p:nvPr>
        </p:nvSpPr>
        <p:spPr>
          <a:xfrm>
            <a:off x="1042988" y="44450"/>
            <a:ext cx="4824412" cy="3024188"/>
          </a:xfrm>
        </p:spPr>
        <p:txBody>
          <a:bodyPr anchor="ctr"/>
          <a:lstStyle/>
          <a:p>
            <a:pPr eaLnBrk="1" hangingPunct="1"/>
            <a:r>
              <a:rPr lang="tr-TR" sz="4400">
                <a:solidFill>
                  <a:srgbClr val="F2F2F2"/>
                </a:solidFill>
              </a:rPr>
              <a:t>İskenderun</a:t>
            </a:r>
            <a:br>
              <a:rPr lang="tr-TR" sz="4400">
                <a:solidFill>
                  <a:srgbClr val="F2F2F2"/>
                </a:solidFill>
              </a:rPr>
            </a:br>
            <a:r>
              <a:rPr lang="tr-TR" sz="4400">
                <a:solidFill>
                  <a:srgbClr val="F2F2F2"/>
                </a:solidFill>
              </a:rPr>
              <a:t>Teknik</a:t>
            </a:r>
            <a:br>
              <a:rPr lang="tr-TR" sz="4400">
                <a:solidFill>
                  <a:srgbClr val="F2F2F2"/>
                </a:solidFill>
              </a:rPr>
            </a:br>
            <a:r>
              <a:rPr lang="tr-TR" sz="4400">
                <a:solidFill>
                  <a:srgbClr val="F2F2F2"/>
                </a:solidFill>
              </a:rPr>
              <a:t>Üniversitesi</a:t>
            </a:r>
            <a:endParaRPr lang="tr-TR" sz="4400"/>
          </a:p>
        </p:txBody>
      </p:sp>
      <p:sp>
        <p:nvSpPr>
          <p:cNvPr id="5" name="Alt Başlık 2"/>
          <p:cNvSpPr txBox="1">
            <a:spLocks/>
          </p:cNvSpPr>
          <p:nvPr/>
        </p:nvSpPr>
        <p:spPr>
          <a:xfrm>
            <a:off x="827274" y="3933056"/>
            <a:ext cx="7489452" cy="1584524"/>
          </a:xfrm>
          <a:prstGeom prst="rect">
            <a:avLst/>
          </a:prstGeom>
        </p:spPr>
        <p:txBody>
          <a:bodyPr anchor="ct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lgn="ctr">
              <a:buClr>
                <a:srgbClr val="CD2147"/>
              </a:buClr>
              <a:defRPr/>
            </a:pPr>
            <a:r>
              <a:rPr lang="tr-TR" sz="3200" b="1" i="1" dirty="0">
                <a:solidFill>
                  <a:prstClr val="white">
                    <a:lumMod val="95000"/>
                  </a:prstClr>
                </a:solidFill>
              </a:rPr>
              <a:t>Erzin Organize Sanayi Bölgesi </a:t>
            </a:r>
          </a:p>
          <a:p>
            <a:pPr algn="ctr">
              <a:buClr>
                <a:srgbClr val="CD2147"/>
              </a:buClr>
              <a:defRPr/>
            </a:pPr>
            <a:r>
              <a:rPr lang="tr-TR" sz="3200" b="1" i="1" dirty="0">
                <a:solidFill>
                  <a:prstClr val="white">
                    <a:lumMod val="95000"/>
                  </a:prstClr>
                </a:solidFill>
              </a:rPr>
              <a:t>Meslek Yüksekokulu </a:t>
            </a:r>
          </a:p>
          <a:p>
            <a:pPr algn="ctr">
              <a:buClr>
                <a:srgbClr val="CD2147"/>
              </a:buClr>
              <a:defRPr/>
            </a:pPr>
            <a:r>
              <a:rPr lang="tr-TR" sz="3200" b="1" i="1" dirty="0">
                <a:solidFill>
                  <a:prstClr val="white">
                    <a:lumMod val="95000"/>
                  </a:prstClr>
                </a:solidFill>
              </a:rPr>
              <a:t>Kontrol ve Otomasyon Teknolojisi Tanıtımı  </a:t>
            </a:r>
          </a:p>
        </p:txBody>
      </p:sp>
    </p:spTree>
    <p:extLst>
      <p:ext uri="{BB962C8B-B14F-4D97-AF65-F5344CB8AC3E}">
        <p14:creationId xmlns:p14="http://schemas.microsoft.com/office/powerpoint/2010/main" val="399547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A885D44-E5A7-42E9-9C53-84CD9458C48A}"/>
              </a:ext>
            </a:extLst>
          </p:cNvPr>
          <p:cNvSpPr txBox="1"/>
          <p:nvPr/>
        </p:nvSpPr>
        <p:spPr>
          <a:xfrm>
            <a:off x="223777" y="1700808"/>
            <a:ext cx="8696446" cy="2120068"/>
          </a:xfrm>
          <a:prstGeom prst="rect">
            <a:avLst/>
          </a:prstGeom>
          <a:noFill/>
        </p:spPr>
        <p:txBody>
          <a:bodyPr wrap="square">
            <a:spAutoFit/>
          </a:bodyPr>
          <a:lstStyle/>
          <a:p>
            <a:pPr algn="just">
              <a:lnSpc>
                <a:spcPct val="150000"/>
              </a:lnSpc>
            </a:pPr>
            <a:r>
              <a:rPr lang="tr-TR" b="1" dirty="0">
                <a:latin typeface="Times New Roman" panose="02020603050405020304" pitchFamily="18" charset="0"/>
                <a:cs typeface="Times New Roman" panose="02020603050405020304" pitchFamily="18" charset="0"/>
              </a:rPr>
              <a:t>Yaz okulu</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Bahar yarıyılından sonra yaz aylarında uygulanacak olan eğitim-öğretim programıdır.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Erzin OSB MYO birimlerinde ders açılmışsa öncelikle buradan alınır, ders açılmamışsa üniversitemiz farklı birimlerinden ya da farklı üniversitelerden alınabilir. Diğer birimlerden ders almak isteyenler AKTS ve ders içeriği uyumu sağlanması gerekir. </a:t>
            </a:r>
          </a:p>
        </p:txBody>
      </p:sp>
      <p:sp>
        <p:nvSpPr>
          <p:cNvPr id="2" name="Google Shape;1886;p43">
            <a:extLst>
              <a:ext uri="{FF2B5EF4-FFF2-40B4-BE49-F238E27FC236}">
                <a16:creationId xmlns:a16="http://schemas.microsoft.com/office/drawing/2014/main" id="{B6508701-B61C-A737-1FDF-9393C79ED9B8}"/>
              </a:ext>
            </a:extLst>
          </p:cNvPr>
          <p:cNvSpPr txBox="1">
            <a:spLocks/>
          </p:cNvSpPr>
          <p:nvPr/>
        </p:nvSpPr>
        <p:spPr>
          <a:xfrm>
            <a:off x="223778" y="116632"/>
            <a:ext cx="8696445" cy="1296144"/>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400" dirty="0">
                <a:solidFill>
                  <a:schemeClr val="tx1"/>
                </a:solidFill>
              </a:rPr>
            </a:br>
            <a:r>
              <a:rPr lang="tr-TR" sz="2800" dirty="0">
                <a:solidFill>
                  <a:schemeClr val="tx1"/>
                </a:solidFill>
              </a:rPr>
              <a:t>ERZİN OSB MYO </a:t>
            </a:r>
            <a:r>
              <a:rPr lang="tr-TR" sz="2800" dirty="0"/>
              <a:t>Kontrol ve Otomasyon Teknolojisi</a:t>
            </a:r>
            <a:r>
              <a:rPr lang="tr-TR" sz="2800" dirty="0">
                <a:solidFill>
                  <a:schemeClr val="tx1"/>
                </a:solidFill>
              </a:rPr>
              <a:t> </a:t>
            </a:r>
          </a:p>
          <a:p>
            <a:pPr algn="ctr"/>
            <a:r>
              <a:rPr lang="tr-TR" sz="2800" dirty="0">
                <a:solidFill>
                  <a:schemeClr val="tx1"/>
                </a:solidFill>
              </a:rPr>
              <a:t>İME, Staj, Yaz okulu Kabul ve Koşulları</a:t>
            </a:r>
            <a:endParaRPr lang="tr-TR" sz="2400" dirty="0">
              <a:solidFill>
                <a:schemeClr val="tx1"/>
              </a:solidFill>
            </a:endParaRPr>
          </a:p>
        </p:txBody>
      </p:sp>
    </p:spTree>
    <p:extLst>
      <p:ext uri="{BB962C8B-B14F-4D97-AF65-F5344CB8AC3E}">
        <p14:creationId xmlns:p14="http://schemas.microsoft.com/office/powerpoint/2010/main" val="187876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63;p47">
            <a:extLst>
              <a:ext uri="{FF2B5EF4-FFF2-40B4-BE49-F238E27FC236}">
                <a16:creationId xmlns:a16="http://schemas.microsoft.com/office/drawing/2014/main" id="{E8A8FF2D-0CF3-A5DF-B24D-1496A4422365}"/>
              </a:ext>
            </a:extLst>
          </p:cNvPr>
          <p:cNvSpPr txBox="1">
            <a:spLocks/>
          </p:cNvSpPr>
          <p:nvPr/>
        </p:nvSpPr>
        <p:spPr>
          <a:xfrm>
            <a:off x="533153" y="567145"/>
            <a:ext cx="3657600" cy="583586"/>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0"/>
              </a:spcAft>
            </a:pPr>
            <a:r>
              <a:rPr lang="tr-TR" sz="2200"/>
              <a:t>YÖNETMENLİKLER</a:t>
            </a:r>
            <a:endParaRPr lang="tr-TR" sz="2200" dirty="0"/>
          </a:p>
        </p:txBody>
      </p:sp>
      <p:sp>
        <p:nvSpPr>
          <p:cNvPr id="3" name="Google Shape;1964;p47">
            <a:extLst>
              <a:ext uri="{FF2B5EF4-FFF2-40B4-BE49-F238E27FC236}">
                <a16:creationId xmlns:a16="http://schemas.microsoft.com/office/drawing/2014/main" id="{3DF29CA0-C4D9-F3D8-9000-163F9DDD2C3A}"/>
              </a:ext>
            </a:extLst>
          </p:cNvPr>
          <p:cNvSpPr txBox="1">
            <a:spLocks/>
          </p:cNvSpPr>
          <p:nvPr/>
        </p:nvSpPr>
        <p:spPr>
          <a:xfrm>
            <a:off x="482352" y="1076227"/>
            <a:ext cx="3801616" cy="4526443"/>
          </a:xfrm>
          <a:prstGeom prst="rect">
            <a:avLst/>
          </a:prstGeom>
        </p:spPr>
        <p:txBody>
          <a:bodyPr spcFirstLastPara="1" wrap="square" lIns="91425" tIns="91425" rIns="91425" bIns="91425" anchor="t" anchorCtr="0">
            <a:noAutofit/>
          </a:bodyPr>
          <a:lstStyle>
            <a:lvl1pPr marL="273050" indent="-273050" algn="l" rtl="0" eaLnBrk="1" fontAlgn="base" hangingPunct="1">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1" fontAlgn="base" hangingPunct="1">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285750" indent="-285750">
              <a:spcAft>
                <a:spcPts val="1600"/>
              </a:spcAft>
              <a:buFont typeface="Wingdings" panose="05000000000000000000" pitchFamily="2" charset="2"/>
              <a:buChar char="ü"/>
            </a:pPr>
            <a:r>
              <a:rPr lang="tr-TR" dirty="0"/>
              <a:t>İSTE Ön Lisans ve Lisans Eğitim-Öğretim ve Sınav Yönetmeliği</a:t>
            </a:r>
          </a:p>
          <a:p>
            <a:pPr marL="285750" indent="-285750">
              <a:spcAft>
                <a:spcPts val="1600"/>
              </a:spcAft>
              <a:buFont typeface="Wingdings" panose="05000000000000000000" pitchFamily="2" charset="2"/>
              <a:buChar char="ü"/>
            </a:pPr>
            <a:r>
              <a:rPr lang="tr-TR" dirty="0"/>
              <a:t>Yükseköğretim Kurumları Öğrenci Disiplin Yönetmeliği</a:t>
            </a:r>
          </a:p>
          <a:p>
            <a:pPr marL="285750" indent="-285750">
              <a:spcAft>
                <a:spcPts val="1600"/>
              </a:spcAft>
              <a:buFont typeface="Wingdings" panose="05000000000000000000" pitchFamily="2" charset="2"/>
              <a:buChar char="ü"/>
            </a:pPr>
            <a:r>
              <a:rPr lang="tr-TR" dirty="0"/>
              <a:t>Yaz Okulu Yönergesi</a:t>
            </a:r>
          </a:p>
          <a:p>
            <a:pPr marL="285750" indent="-285750">
              <a:spcAft>
                <a:spcPts val="1600"/>
              </a:spcAft>
              <a:buFont typeface="Wingdings" panose="05000000000000000000" pitchFamily="2" charset="2"/>
              <a:buChar char="ü"/>
            </a:pPr>
            <a:r>
              <a:rPr lang="tr-TR" dirty="0"/>
              <a:t>Staj Yönergesi</a:t>
            </a:r>
          </a:p>
          <a:p>
            <a:pPr marL="285750" indent="-285750">
              <a:spcAft>
                <a:spcPts val="1600"/>
              </a:spcAft>
              <a:buFont typeface="Wingdings" panose="05000000000000000000" pitchFamily="2" charset="2"/>
              <a:buChar char="ü"/>
            </a:pPr>
            <a:r>
              <a:rPr lang="tr-TR" dirty="0"/>
              <a:t>İME Yönergesi</a:t>
            </a:r>
          </a:p>
        </p:txBody>
      </p:sp>
      <p:pic>
        <p:nvPicPr>
          <p:cNvPr id="4" name="Resim 3">
            <a:extLst>
              <a:ext uri="{FF2B5EF4-FFF2-40B4-BE49-F238E27FC236}">
                <a16:creationId xmlns:a16="http://schemas.microsoft.com/office/drawing/2014/main" id="{C34A9CEE-EA7A-893F-08DF-61ABF68975EA}"/>
              </a:ext>
            </a:extLst>
          </p:cNvPr>
          <p:cNvPicPr>
            <a:picLocks noChangeAspect="1"/>
          </p:cNvPicPr>
          <p:nvPr/>
        </p:nvPicPr>
        <p:blipFill>
          <a:blip r:embed="rId2"/>
          <a:stretch>
            <a:fillRect/>
          </a:stretch>
        </p:blipFill>
        <p:spPr>
          <a:xfrm flipH="1">
            <a:off x="3970157" y="894341"/>
            <a:ext cx="4614987" cy="4526444"/>
          </a:xfrm>
          <a:prstGeom prst="ellipse">
            <a:avLst/>
          </a:prstGeom>
          <a:ln>
            <a:noFill/>
          </a:ln>
          <a:effectLst>
            <a:softEdge rad="112500"/>
          </a:effectLst>
        </p:spPr>
      </p:pic>
      <p:sp>
        <p:nvSpPr>
          <p:cNvPr id="6" name="Metin kutusu 5">
            <a:extLst>
              <a:ext uri="{FF2B5EF4-FFF2-40B4-BE49-F238E27FC236}">
                <a16:creationId xmlns:a16="http://schemas.microsoft.com/office/drawing/2014/main" id="{62DF2D40-2BD9-AA94-F909-98F89C7DCFA3}"/>
              </a:ext>
            </a:extLst>
          </p:cNvPr>
          <p:cNvSpPr txBox="1"/>
          <p:nvPr/>
        </p:nvSpPr>
        <p:spPr>
          <a:xfrm>
            <a:off x="755576" y="5602672"/>
            <a:ext cx="7272808" cy="369332"/>
          </a:xfrm>
          <a:prstGeom prst="rect">
            <a:avLst/>
          </a:prstGeom>
          <a:noFill/>
        </p:spPr>
        <p:txBody>
          <a:bodyPr wrap="square">
            <a:spAutoFit/>
          </a:bodyPr>
          <a:lstStyle/>
          <a:p>
            <a:r>
              <a:rPr lang="tr-TR" sz="1800" dirty="0">
                <a:solidFill>
                  <a:srgbClr val="FF0000"/>
                </a:solidFill>
                <a:hlinkClick r:id="rId3"/>
              </a:rPr>
              <a:t>https://iste.edu.tr/oidb/yonetmelik-ve-yonergeler</a:t>
            </a:r>
            <a:endParaRPr lang="tr-TR" sz="1800" dirty="0">
              <a:solidFill>
                <a:srgbClr val="FF0000"/>
              </a:solidFill>
            </a:endParaRPr>
          </a:p>
        </p:txBody>
      </p:sp>
    </p:spTree>
    <p:extLst>
      <p:ext uri="{BB962C8B-B14F-4D97-AF65-F5344CB8AC3E}">
        <p14:creationId xmlns:p14="http://schemas.microsoft.com/office/powerpoint/2010/main" val="1776363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67D321AB-C783-F4F9-547D-EE7C2D968996}"/>
              </a:ext>
            </a:extLst>
          </p:cNvPr>
          <p:cNvSpPr txBox="1">
            <a:spLocks/>
          </p:cNvSpPr>
          <p:nvPr/>
        </p:nvSpPr>
        <p:spPr>
          <a:xfrm>
            <a:off x="410531" y="454826"/>
            <a:ext cx="7185805" cy="1224136"/>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r>
              <a:rPr lang="tr-TR" sz="2800" dirty="0">
                <a:solidFill>
                  <a:schemeClr val="tx1"/>
                </a:solidFill>
              </a:rPr>
              <a:t>Okutulan Dersler</a:t>
            </a:r>
            <a:br>
              <a:rPr lang="tr-TR" sz="2400" dirty="0">
                <a:solidFill>
                  <a:schemeClr val="tx1"/>
                </a:solidFill>
              </a:rPr>
            </a:br>
            <a:endParaRPr lang="tr-TR" sz="2400" dirty="0">
              <a:solidFill>
                <a:schemeClr val="tx1"/>
              </a:solidFill>
            </a:endParaRPr>
          </a:p>
        </p:txBody>
      </p:sp>
      <p:sp>
        <p:nvSpPr>
          <p:cNvPr id="5" name="Metin kutusu 4">
            <a:extLst>
              <a:ext uri="{FF2B5EF4-FFF2-40B4-BE49-F238E27FC236}">
                <a16:creationId xmlns:a16="http://schemas.microsoft.com/office/drawing/2014/main" id="{DCEBEE3D-F118-9BA0-F55C-C0A6BFF15304}"/>
              </a:ext>
            </a:extLst>
          </p:cNvPr>
          <p:cNvSpPr txBox="1"/>
          <p:nvPr/>
        </p:nvSpPr>
        <p:spPr>
          <a:xfrm>
            <a:off x="410532" y="1340768"/>
            <a:ext cx="7185804" cy="369332"/>
          </a:xfrm>
          <a:prstGeom prst="rect">
            <a:avLst/>
          </a:prstGeom>
          <a:noFill/>
        </p:spPr>
        <p:txBody>
          <a:bodyPr wrap="square">
            <a:spAutoFit/>
          </a:bodyPr>
          <a:lstStyle/>
          <a:p>
            <a:pPr algn="ctr"/>
            <a:r>
              <a:rPr lang="tr-TR" dirty="0"/>
              <a:t>Derslerimiz teknolojinin gelişmesi ile paralel olarak gelişmektedir.</a:t>
            </a:r>
          </a:p>
        </p:txBody>
      </p:sp>
      <p:pic>
        <p:nvPicPr>
          <p:cNvPr id="3" name="Resim 2"/>
          <p:cNvPicPr>
            <a:picLocks noChangeAspect="1"/>
          </p:cNvPicPr>
          <p:nvPr/>
        </p:nvPicPr>
        <p:blipFill>
          <a:blip r:embed="rId2"/>
          <a:stretch>
            <a:fillRect/>
          </a:stretch>
        </p:blipFill>
        <p:spPr>
          <a:xfrm>
            <a:off x="1115616" y="1710100"/>
            <a:ext cx="6335771" cy="4543062"/>
          </a:xfrm>
          <a:prstGeom prst="rect">
            <a:avLst/>
          </a:prstGeom>
        </p:spPr>
      </p:pic>
    </p:spTree>
    <p:extLst>
      <p:ext uri="{BB962C8B-B14F-4D97-AF65-F5344CB8AC3E}">
        <p14:creationId xmlns:p14="http://schemas.microsoft.com/office/powerpoint/2010/main" val="224538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67D321AB-C783-F4F9-547D-EE7C2D968996}"/>
              </a:ext>
            </a:extLst>
          </p:cNvPr>
          <p:cNvSpPr txBox="1">
            <a:spLocks/>
          </p:cNvSpPr>
          <p:nvPr/>
        </p:nvSpPr>
        <p:spPr>
          <a:xfrm>
            <a:off x="410532" y="454826"/>
            <a:ext cx="7329820" cy="1224136"/>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4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r>
              <a:rPr lang="tr-TR" sz="2800" dirty="0">
                <a:solidFill>
                  <a:schemeClr val="tx1"/>
                </a:solidFill>
              </a:rPr>
              <a:t>Okutulan Dersler</a:t>
            </a:r>
            <a:br>
              <a:rPr lang="tr-TR" sz="2400" dirty="0">
                <a:solidFill>
                  <a:schemeClr val="tx1"/>
                </a:solidFill>
              </a:rPr>
            </a:br>
            <a:endParaRPr lang="tr-TR" sz="2400" dirty="0">
              <a:solidFill>
                <a:schemeClr val="tx1"/>
              </a:solidFill>
            </a:endParaRPr>
          </a:p>
        </p:txBody>
      </p:sp>
      <p:sp>
        <p:nvSpPr>
          <p:cNvPr id="5" name="Metin kutusu 4">
            <a:extLst>
              <a:ext uri="{FF2B5EF4-FFF2-40B4-BE49-F238E27FC236}">
                <a16:creationId xmlns:a16="http://schemas.microsoft.com/office/drawing/2014/main" id="{DCEBEE3D-F118-9BA0-F55C-C0A6BFF15304}"/>
              </a:ext>
            </a:extLst>
          </p:cNvPr>
          <p:cNvSpPr txBox="1"/>
          <p:nvPr/>
        </p:nvSpPr>
        <p:spPr>
          <a:xfrm>
            <a:off x="410532" y="1340768"/>
            <a:ext cx="8738118" cy="369332"/>
          </a:xfrm>
          <a:prstGeom prst="rect">
            <a:avLst/>
          </a:prstGeom>
          <a:noFill/>
        </p:spPr>
        <p:txBody>
          <a:bodyPr wrap="square">
            <a:spAutoFit/>
          </a:bodyPr>
          <a:lstStyle/>
          <a:p>
            <a:r>
              <a:rPr lang="tr-TR" dirty="0"/>
              <a:t>Derslerimiz teknolojinin gelişmesi ile paralel olarak gelişmektedir.</a:t>
            </a:r>
          </a:p>
        </p:txBody>
      </p:sp>
      <p:pic>
        <p:nvPicPr>
          <p:cNvPr id="3" name="Resim 2"/>
          <p:cNvPicPr>
            <a:picLocks noChangeAspect="1"/>
          </p:cNvPicPr>
          <p:nvPr/>
        </p:nvPicPr>
        <p:blipFill>
          <a:blip r:embed="rId2"/>
          <a:stretch>
            <a:fillRect/>
          </a:stretch>
        </p:blipFill>
        <p:spPr>
          <a:xfrm>
            <a:off x="539552" y="1772816"/>
            <a:ext cx="7896225" cy="3648075"/>
          </a:xfrm>
          <a:prstGeom prst="rect">
            <a:avLst/>
          </a:prstGeom>
        </p:spPr>
      </p:pic>
    </p:spTree>
    <p:extLst>
      <p:ext uri="{BB962C8B-B14F-4D97-AF65-F5344CB8AC3E}">
        <p14:creationId xmlns:p14="http://schemas.microsoft.com/office/powerpoint/2010/main" val="409229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86;p43">
            <a:extLst>
              <a:ext uri="{FF2B5EF4-FFF2-40B4-BE49-F238E27FC236}">
                <a16:creationId xmlns:a16="http://schemas.microsoft.com/office/drawing/2014/main" id="{4011E3FE-9956-A605-4C0F-8F03885F61F0}"/>
              </a:ext>
            </a:extLst>
          </p:cNvPr>
          <p:cNvSpPr txBox="1">
            <a:spLocks/>
          </p:cNvSpPr>
          <p:nvPr/>
        </p:nvSpPr>
        <p:spPr>
          <a:xfrm>
            <a:off x="107504" y="295922"/>
            <a:ext cx="8568952" cy="144016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800" dirty="0">
                <a:solidFill>
                  <a:schemeClr val="tx1"/>
                </a:solidFill>
              </a:rPr>
            </a:br>
            <a:r>
              <a:rPr lang="tr-TR" sz="2800" dirty="0">
                <a:solidFill>
                  <a:schemeClr val="tx1"/>
                </a:solidFill>
              </a:rPr>
              <a:t>ERZİN OSB MYO Kontrol ve Otomasyon Teknolojisi</a:t>
            </a:r>
          </a:p>
          <a:p>
            <a:pPr algn="ctr"/>
            <a:r>
              <a:rPr lang="tr-TR" sz="2800" dirty="0">
                <a:solidFill>
                  <a:schemeClr val="tx1"/>
                </a:solidFill>
              </a:rPr>
              <a:t>Okutulan Dersler İlgili yapılan Çalışmalar</a:t>
            </a:r>
            <a:br>
              <a:rPr lang="tr-TR" sz="2800" dirty="0">
                <a:solidFill>
                  <a:schemeClr val="tx1"/>
                </a:solidFill>
              </a:rPr>
            </a:br>
            <a:endParaRPr lang="tr-TR" sz="2800" dirty="0">
              <a:solidFill>
                <a:schemeClr val="tx1"/>
              </a:solidFill>
            </a:endParaRPr>
          </a:p>
        </p:txBody>
      </p:sp>
      <p:sp>
        <p:nvSpPr>
          <p:cNvPr id="15" name="Metin kutusu 14">
            <a:extLst>
              <a:ext uri="{FF2B5EF4-FFF2-40B4-BE49-F238E27FC236}">
                <a16:creationId xmlns:a16="http://schemas.microsoft.com/office/drawing/2014/main" id="{7A942A51-7AAB-4CB9-692C-09DB6B0D56D9}"/>
              </a:ext>
            </a:extLst>
          </p:cNvPr>
          <p:cNvSpPr txBox="1"/>
          <p:nvPr/>
        </p:nvSpPr>
        <p:spPr>
          <a:xfrm>
            <a:off x="251520" y="4941168"/>
            <a:ext cx="7920880" cy="646331"/>
          </a:xfrm>
          <a:prstGeom prst="rect">
            <a:avLst/>
          </a:prstGeom>
          <a:noFill/>
        </p:spPr>
        <p:txBody>
          <a:bodyPr wrap="square">
            <a:spAutoFit/>
          </a:bodyPr>
          <a:lstStyle/>
          <a:p>
            <a:pPr marL="285750" indent="-285750" algn="just">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a:t>
            </a:r>
            <a:r>
              <a:rPr lang="tr-TR" sz="1800" dirty="0">
                <a:latin typeface="Times New Roman" panose="02020603050405020304" pitchFamily="18" charset="0"/>
                <a:cs typeface="Times New Roman" panose="02020603050405020304" pitchFamily="18" charset="0"/>
              </a:rPr>
              <a:t>önem dersleri teori kısımlarının yanı sıra uygulamalı </a:t>
            </a:r>
            <a:r>
              <a:rPr lang="tr-TR" dirty="0">
                <a:latin typeface="Times New Roman" panose="02020603050405020304" pitchFamily="18" charset="0"/>
                <a:cs typeface="Times New Roman" panose="02020603050405020304" pitchFamily="18" charset="0"/>
              </a:rPr>
              <a:t>elektronik, otomasyon ve robotik kodlama </a:t>
            </a:r>
            <a:r>
              <a:rPr lang="tr-TR" sz="1800" dirty="0">
                <a:latin typeface="Times New Roman" panose="02020603050405020304" pitchFamily="18" charset="0"/>
                <a:cs typeface="Times New Roman" panose="02020603050405020304" pitchFamily="18" charset="0"/>
              </a:rPr>
              <a:t>için aktif olarak laboratuvarlarımızda  </a:t>
            </a:r>
            <a:r>
              <a:rPr lang="tr-TR" dirty="0">
                <a:latin typeface="Times New Roman" panose="02020603050405020304" pitchFamily="18" charset="0"/>
                <a:cs typeface="Times New Roman" panose="02020603050405020304" pitchFamily="18" charset="0"/>
              </a:rPr>
              <a:t>ç</a:t>
            </a:r>
            <a:r>
              <a:rPr lang="tr-TR" sz="1800" dirty="0">
                <a:latin typeface="Times New Roman" panose="02020603050405020304" pitchFamily="18" charset="0"/>
                <a:cs typeface="Times New Roman" panose="02020603050405020304" pitchFamily="18" charset="0"/>
              </a:rPr>
              <a:t>alışmalar yapılmaktadır.</a:t>
            </a:r>
          </a:p>
        </p:txBody>
      </p:sp>
      <p:pic>
        <p:nvPicPr>
          <p:cNvPr id="8" name="Resim 7">
            <a:extLst>
              <a:ext uri="{FF2B5EF4-FFF2-40B4-BE49-F238E27FC236}">
                <a16:creationId xmlns:a16="http://schemas.microsoft.com/office/drawing/2014/main" id="{EB15B37B-EB6A-4E0B-E88E-FD7DF9F27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381834"/>
            <a:ext cx="3849188" cy="2886891"/>
          </a:xfrm>
          <a:prstGeom prst="ellipse">
            <a:avLst/>
          </a:prstGeom>
          <a:ln>
            <a:solidFill>
              <a:schemeClr val="accent1"/>
            </a:solidFill>
          </a:ln>
          <a:effectLst>
            <a:softEdge rad="112500"/>
          </a:effectLst>
        </p:spPr>
      </p:pic>
      <p:pic>
        <p:nvPicPr>
          <p:cNvPr id="5" name="Resim 4">
            <a:extLst>
              <a:ext uri="{FF2B5EF4-FFF2-40B4-BE49-F238E27FC236}">
                <a16:creationId xmlns:a16="http://schemas.microsoft.com/office/drawing/2014/main" id="{EB15B37B-EB6A-4E0B-E88E-FD7DF9F27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412776"/>
            <a:ext cx="3807933" cy="2855950"/>
          </a:xfrm>
          <a:prstGeom prst="ellipse">
            <a:avLst/>
          </a:prstGeom>
          <a:ln>
            <a:solidFill>
              <a:schemeClr val="accent1"/>
            </a:solidFill>
          </a:ln>
          <a:effectLst>
            <a:softEdge rad="112500"/>
          </a:effectLst>
        </p:spPr>
      </p:pic>
    </p:spTree>
    <p:extLst>
      <p:ext uri="{BB962C8B-B14F-4D97-AF65-F5344CB8AC3E}">
        <p14:creationId xmlns:p14="http://schemas.microsoft.com/office/powerpoint/2010/main" val="178867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86;p43">
            <a:extLst>
              <a:ext uri="{FF2B5EF4-FFF2-40B4-BE49-F238E27FC236}">
                <a16:creationId xmlns:a16="http://schemas.microsoft.com/office/drawing/2014/main" id="{4011E3FE-9956-A605-4C0F-8F03885F61F0}"/>
              </a:ext>
            </a:extLst>
          </p:cNvPr>
          <p:cNvSpPr txBox="1">
            <a:spLocks/>
          </p:cNvSpPr>
          <p:nvPr/>
        </p:nvSpPr>
        <p:spPr>
          <a:xfrm>
            <a:off x="107504" y="295922"/>
            <a:ext cx="8568952" cy="144016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r>
              <a:rPr lang="tr-TR" sz="2800" dirty="0">
                <a:solidFill>
                  <a:schemeClr val="tx1"/>
                </a:solidFill>
              </a:rPr>
              <a:t>Okutulan Dersler İlgili yapılan Çalışmalar</a:t>
            </a:r>
            <a:br>
              <a:rPr lang="tr-TR" sz="2800" dirty="0">
                <a:solidFill>
                  <a:schemeClr val="tx1"/>
                </a:solidFill>
              </a:rPr>
            </a:br>
            <a:endParaRPr lang="tr-TR" sz="2800" dirty="0">
              <a:solidFill>
                <a:schemeClr val="tx1"/>
              </a:solidFill>
            </a:endParaRPr>
          </a:p>
        </p:txBody>
      </p:sp>
      <p:pic>
        <p:nvPicPr>
          <p:cNvPr id="11" name="Resim 10">
            <a:extLst>
              <a:ext uri="{FF2B5EF4-FFF2-40B4-BE49-F238E27FC236}">
                <a16:creationId xmlns:a16="http://schemas.microsoft.com/office/drawing/2014/main" id="{B8D156E0-38B5-D48B-1591-79FD365D2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947" y="1340768"/>
            <a:ext cx="4128457" cy="3096344"/>
          </a:xfrm>
          <a:prstGeom prst="ellipse">
            <a:avLst/>
          </a:prstGeom>
          <a:ln>
            <a:solidFill>
              <a:schemeClr val="accent1"/>
            </a:solidFill>
          </a:ln>
          <a:effectLst>
            <a:softEdge rad="112500"/>
          </a:effectLst>
        </p:spPr>
      </p:pic>
      <p:sp>
        <p:nvSpPr>
          <p:cNvPr id="15" name="Metin kutusu 14">
            <a:extLst>
              <a:ext uri="{FF2B5EF4-FFF2-40B4-BE49-F238E27FC236}">
                <a16:creationId xmlns:a16="http://schemas.microsoft.com/office/drawing/2014/main" id="{7A942A51-7AAB-4CB9-692C-09DB6B0D56D9}"/>
              </a:ext>
            </a:extLst>
          </p:cNvPr>
          <p:cNvSpPr txBox="1"/>
          <p:nvPr/>
        </p:nvSpPr>
        <p:spPr>
          <a:xfrm>
            <a:off x="611560" y="4934967"/>
            <a:ext cx="7848872" cy="1200329"/>
          </a:xfrm>
          <a:prstGeom prst="rect">
            <a:avLst/>
          </a:prstGeom>
          <a:noFill/>
        </p:spPr>
        <p:txBody>
          <a:bodyPr wrap="square">
            <a:spAutoFit/>
          </a:bodyPr>
          <a:lstStyle/>
          <a:p>
            <a:pPr marL="285750" indent="-285750" algn="just">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Ayrıca gönüllük çalışmaları kapsamında öğrencilerimize sosyal sorumluluk projeleri ile çalışmalar yapılmaktadır.</a:t>
            </a:r>
            <a:r>
              <a:rPr lang="tr-TR" sz="1800"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Öğrencilerimizin iş olanaklarının tanıtımı gerçekleştirdiğimiz teknik geziler düzenlenmektedir.</a:t>
            </a:r>
            <a:endParaRPr lang="tr-TR" dirty="0"/>
          </a:p>
        </p:txBody>
      </p:sp>
      <p:pic>
        <p:nvPicPr>
          <p:cNvPr id="8" name="Resim 7">
            <a:extLst>
              <a:ext uri="{FF2B5EF4-FFF2-40B4-BE49-F238E27FC236}">
                <a16:creationId xmlns:a16="http://schemas.microsoft.com/office/drawing/2014/main" id="{B8D156E0-38B5-D48B-1591-79FD365D2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56" y="1340768"/>
            <a:ext cx="4224469" cy="3168352"/>
          </a:xfrm>
          <a:prstGeom prst="ellipse">
            <a:avLst/>
          </a:prstGeom>
          <a:ln>
            <a:solidFill>
              <a:schemeClr val="accent1"/>
            </a:solidFill>
          </a:ln>
          <a:effectLst>
            <a:softEdge rad="112500"/>
          </a:effectLst>
        </p:spPr>
      </p:pic>
    </p:spTree>
    <p:extLst>
      <p:ext uri="{BB962C8B-B14F-4D97-AF65-F5344CB8AC3E}">
        <p14:creationId xmlns:p14="http://schemas.microsoft.com/office/powerpoint/2010/main" val="451889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A885D44-E5A7-42E9-9C53-84CD9458C48A}"/>
              </a:ext>
            </a:extLst>
          </p:cNvPr>
          <p:cNvSpPr txBox="1"/>
          <p:nvPr/>
        </p:nvSpPr>
        <p:spPr>
          <a:xfrm>
            <a:off x="223777" y="1700808"/>
            <a:ext cx="8696446" cy="3416320"/>
          </a:xfrm>
          <a:prstGeom prst="rect">
            <a:avLst/>
          </a:prstGeom>
          <a:noFill/>
        </p:spPr>
        <p:txBody>
          <a:bodyPr wrap="square">
            <a:spAutoFit/>
          </a:bodyPr>
          <a:lstStyle/>
          <a:p>
            <a:pPr algn="just">
              <a:lnSpc>
                <a:spcPct val="150000"/>
              </a:lnSpc>
            </a:pPr>
            <a:r>
              <a:rPr lang="tr-TR" b="1" dirty="0">
                <a:latin typeface="Times New Roman" panose="02020603050405020304" pitchFamily="18" charset="0"/>
                <a:cs typeface="Times New Roman" panose="02020603050405020304" pitchFamily="18" charset="0"/>
              </a:rPr>
              <a:t>Gönüllük Çalışmaları Kapsamında Yapılan Etkinlikteki Firma ve İşletmeler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Kızılay , Orman İşletme Müdürlüğü, İlçe Spor Müdürlüğü, İlçe Tarım Müdürlüğü, İlçe Milli Eğitim Müdürlüğü</a:t>
            </a:r>
          </a:p>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b="1" dirty="0">
                <a:latin typeface="Times New Roman" panose="02020603050405020304" pitchFamily="18" charset="0"/>
                <a:cs typeface="Times New Roman" panose="02020603050405020304" pitchFamily="18" charset="0"/>
              </a:rPr>
              <a:t>İME (İşletmede Mesleki Eğitim)Kapsamında olan Firma ve İşletmeler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 Dörtyol Belediyesi, </a:t>
            </a:r>
            <a:r>
              <a:rPr lang="tr-TR" dirty="0" err="1">
                <a:latin typeface="Times New Roman" panose="02020603050405020304" pitchFamily="18" charset="0"/>
                <a:cs typeface="Times New Roman" panose="02020603050405020304" pitchFamily="18" charset="0"/>
              </a:rPr>
              <a:t>Sail</a:t>
            </a:r>
            <a:r>
              <a:rPr lang="tr-TR" dirty="0">
                <a:latin typeface="Times New Roman" panose="02020603050405020304" pitchFamily="18" charset="0"/>
                <a:cs typeface="Times New Roman" panose="02020603050405020304" pitchFamily="18" charset="0"/>
              </a:rPr>
              <a:t> Teknoloji Yazılım, </a:t>
            </a:r>
            <a:r>
              <a:rPr lang="tr-TR" dirty="0" err="1">
                <a:latin typeface="Times New Roman" panose="02020603050405020304" pitchFamily="18" charset="0"/>
                <a:cs typeface="Times New Roman" panose="02020603050405020304" pitchFamily="18" charset="0"/>
              </a:rPr>
              <a:t>Digiton</a:t>
            </a:r>
            <a:r>
              <a:rPr lang="tr-TR" dirty="0">
                <a:latin typeface="Times New Roman" panose="02020603050405020304" pitchFamily="18" charset="0"/>
                <a:cs typeface="Times New Roman" panose="02020603050405020304" pitchFamily="18" charset="0"/>
              </a:rPr>
              <a:t> Otomasyon Enerji Yazılım San. Ve Tic. Ltd. Şti., </a:t>
            </a:r>
            <a:r>
              <a:rPr lang="tr-TR" dirty="0" err="1">
                <a:latin typeface="Times New Roman" panose="02020603050405020304" pitchFamily="18" charset="0"/>
                <a:cs typeface="Times New Roman" panose="02020603050405020304" pitchFamily="18" charset="0"/>
              </a:rPr>
              <a:t>Altum</a:t>
            </a:r>
            <a:r>
              <a:rPr lang="tr-TR" dirty="0">
                <a:latin typeface="Times New Roman" panose="02020603050405020304" pitchFamily="18" charset="0"/>
                <a:cs typeface="Times New Roman" panose="02020603050405020304" pitchFamily="18" charset="0"/>
              </a:rPr>
              <a:t> Organizasyon, </a:t>
            </a:r>
            <a:r>
              <a:rPr lang="tr-TR" dirty="0" err="1">
                <a:latin typeface="Times New Roman" panose="02020603050405020304" pitchFamily="18" charset="0"/>
                <a:cs typeface="Times New Roman" panose="02020603050405020304" pitchFamily="18" charset="0"/>
              </a:rPr>
              <a:t>Atlasdenim</a:t>
            </a:r>
            <a:r>
              <a:rPr lang="tr-TR" dirty="0">
                <a:latin typeface="Times New Roman" panose="02020603050405020304" pitchFamily="18" charset="0"/>
                <a:cs typeface="Times New Roman" panose="02020603050405020304" pitchFamily="18" charset="0"/>
              </a:rPr>
              <a:t> Tekstil San. Ve Tic. Ltd. Şti., Özel Yedi Mart Hastanesi</a:t>
            </a:r>
          </a:p>
        </p:txBody>
      </p:sp>
      <p:sp>
        <p:nvSpPr>
          <p:cNvPr id="2" name="Google Shape;1886;p43">
            <a:extLst>
              <a:ext uri="{FF2B5EF4-FFF2-40B4-BE49-F238E27FC236}">
                <a16:creationId xmlns:a16="http://schemas.microsoft.com/office/drawing/2014/main" id="{B6508701-B61C-A737-1FDF-9393C79ED9B8}"/>
              </a:ext>
            </a:extLst>
          </p:cNvPr>
          <p:cNvSpPr txBox="1">
            <a:spLocks/>
          </p:cNvSpPr>
          <p:nvPr/>
        </p:nvSpPr>
        <p:spPr>
          <a:xfrm>
            <a:off x="223778" y="116632"/>
            <a:ext cx="8696445" cy="1296144"/>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4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pPr algn="ctr"/>
            <a:r>
              <a:rPr lang="tr-TR" sz="2800" dirty="0">
                <a:solidFill>
                  <a:schemeClr val="tx1"/>
                </a:solidFill>
              </a:rPr>
              <a:t>Dış Paydaşlarımız</a:t>
            </a:r>
            <a:endParaRPr lang="tr-TR" sz="2400" dirty="0">
              <a:solidFill>
                <a:schemeClr val="tx1"/>
              </a:solidFill>
            </a:endParaRPr>
          </a:p>
        </p:txBody>
      </p:sp>
    </p:spTree>
    <p:extLst>
      <p:ext uri="{BB962C8B-B14F-4D97-AF65-F5344CB8AC3E}">
        <p14:creationId xmlns:p14="http://schemas.microsoft.com/office/powerpoint/2010/main" val="129274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A885D44-E5A7-42E9-9C53-84CD9458C48A}"/>
              </a:ext>
            </a:extLst>
          </p:cNvPr>
          <p:cNvSpPr txBox="1"/>
          <p:nvPr/>
        </p:nvSpPr>
        <p:spPr>
          <a:xfrm>
            <a:off x="223777" y="1700808"/>
            <a:ext cx="8696446" cy="3831818"/>
          </a:xfrm>
          <a:prstGeom prst="rect">
            <a:avLst/>
          </a:prstGeom>
          <a:noFill/>
        </p:spPr>
        <p:txBody>
          <a:bodyPr wrap="square">
            <a:spAutoFit/>
          </a:bodyPr>
          <a:lstStyle/>
          <a:p>
            <a:pPr algn="just">
              <a:lnSpc>
                <a:spcPct val="150000"/>
              </a:lnSpc>
            </a:pPr>
            <a:r>
              <a:rPr lang="tr-TR" b="1" dirty="0">
                <a:latin typeface="Times New Roman" panose="02020603050405020304" pitchFamily="18" charset="0"/>
                <a:cs typeface="Times New Roman" panose="02020603050405020304" pitchFamily="18" charset="0"/>
              </a:rPr>
              <a:t>Teknik Gezi Kapsamında Yapılan Etkinlikteki Firma ve İşletmeler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Adana ve Yöresi Hes İşletme Müdürlüğü</a:t>
            </a:r>
          </a:p>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b="1" dirty="0">
                <a:latin typeface="Times New Roman" panose="02020603050405020304" pitchFamily="18" charset="0"/>
                <a:cs typeface="Times New Roman" panose="02020603050405020304" pitchFamily="18" charset="0"/>
              </a:rPr>
              <a:t> Staj Kapsamında olan Firma ve İşletmeler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 Hatay Büyük Şehir Belediyesi, </a:t>
            </a:r>
            <a:r>
              <a:rPr lang="de-DE" dirty="0" err="1">
                <a:latin typeface="Times New Roman" panose="02020603050405020304" pitchFamily="18" charset="0"/>
                <a:cs typeface="Times New Roman" panose="02020603050405020304" pitchFamily="18" charset="0"/>
              </a:rPr>
              <a:t>İskenderun</a:t>
            </a:r>
            <a:r>
              <a:rPr lang="de-DE" dirty="0">
                <a:latin typeface="Times New Roman" panose="02020603050405020304" pitchFamily="18" charset="0"/>
                <a:cs typeface="Times New Roman" panose="02020603050405020304" pitchFamily="18" charset="0"/>
              </a:rPr>
              <a:t> Demir </a:t>
            </a:r>
            <a:r>
              <a:rPr lang="de-DE" dirty="0" err="1">
                <a:latin typeface="Times New Roman" panose="02020603050405020304" pitchFamily="18" charset="0"/>
                <a:cs typeface="Times New Roman" panose="02020603050405020304" pitchFamily="18" charset="0"/>
              </a:rPr>
              <a:t>ve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Çelik</a:t>
            </a:r>
            <a:r>
              <a:rPr lang="de-DE" dirty="0">
                <a:latin typeface="Times New Roman" panose="02020603050405020304" pitchFamily="18" charset="0"/>
                <a:cs typeface="Times New Roman" panose="02020603050405020304" pitchFamily="18" charset="0"/>
              </a:rPr>
              <a:t> A.Ş</a:t>
            </a:r>
            <a:r>
              <a:rPr lang="tr-TR" dirty="0">
                <a:latin typeface="Times New Roman" panose="02020603050405020304" pitchFamily="18" charset="0"/>
                <a:cs typeface="Times New Roman" panose="02020603050405020304" pitchFamily="18" charset="0"/>
              </a:rPr>
              <a:t>., Yazıcılar A.Ş, Tosyalı Demir Çelik A.Ş., MMK Demir Çelik A.Ş., ACA Elektrik Otomasyon Mühendislik Ltd.Şti., Hatay Su ve Kanalizasyon İdaresi Genel Müdürlüğü</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Hatay, Adana, Osmaniye bölgesindeki resmi kurum ve kuruluşlar</a:t>
            </a:r>
          </a:p>
          <a:p>
            <a:pPr marL="285750" indent="-285750" algn="just">
              <a:lnSpc>
                <a:spcPct val="150000"/>
              </a:lnSpc>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p:txBody>
      </p:sp>
      <p:sp>
        <p:nvSpPr>
          <p:cNvPr id="2" name="Google Shape;1886;p43">
            <a:extLst>
              <a:ext uri="{FF2B5EF4-FFF2-40B4-BE49-F238E27FC236}">
                <a16:creationId xmlns:a16="http://schemas.microsoft.com/office/drawing/2014/main" id="{B6508701-B61C-A737-1FDF-9393C79ED9B8}"/>
              </a:ext>
            </a:extLst>
          </p:cNvPr>
          <p:cNvSpPr txBox="1">
            <a:spLocks/>
          </p:cNvSpPr>
          <p:nvPr/>
        </p:nvSpPr>
        <p:spPr>
          <a:xfrm>
            <a:off x="223778" y="116632"/>
            <a:ext cx="8696445" cy="1296144"/>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4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pPr algn="ctr"/>
            <a:r>
              <a:rPr lang="tr-TR" sz="2800" dirty="0">
                <a:solidFill>
                  <a:schemeClr val="tx1"/>
                </a:solidFill>
              </a:rPr>
              <a:t>Dış Paydaşlarımız</a:t>
            </a:r>
            <a:endParaRPr lang="tr-TR" sz="2400" dirty="0">
              <a:solidFill>
                <a:schemeClr val="tx1"/>
              </a:solidFill>
            </a:endParaRPr>
          </a:p>
        </p:txBody>
      </p:sp>
    </p:spTree>
    <p:extLst>
      <p:ext uri="{BB962C8B-B14F-4D97-AF65-F5344CB8AC3E}">
        <p14:creationId xmlns:p14="http://schemas.microsoft.com/office/powerpoint/2010/main" val="3457472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67D321AB-C783-F4F9-547D-EE7C2D968996}"/>
              </a:ext>
            </a:extLst>
          </p:cNvPr>
          <p:cNvSpPr txBox="1">
            <a:spLocks/>
          </p:cNvSpPr>
          <p:nvPr/>
        </p:nvSpPr>
        <p:spPr>
          <a:xfrm>
            <a:off x="539552" y="404664"/>
            <a:ext cx="8424935" cy="134271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4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pPr algn="ctr"/>
            <a:r>
              <a:rPr lang="tr-TR" sz="2800" dirty="0">
                <a:solidFill>
                  <a:schemeClr val="tx1"/>
                </a:solidFill>
              </a:rPr>
              <a:t>Akademik Kadro</a:t>
            </a:r>
          </a:p>
          <a:p>
            <a:endParaRPr lang="tr-TR" sz="2400" dirty="0">
              <a:solidFill>
                <a:schemeClr val="tx1"/>
              </a:solidFill>
            </a:endParaRPr>
          </a:p>
        </p:txBody>
      </p:sp>
      <p:pic>
        <p:nvPicPr>
          <p:cNvPr id="14" name="Resim 13"/>
          <p:cNvPicPr>
            <a:picLocks noChangeAspect="1"/>
          </p:cNvPicPr>
          <p:nvPr/>
        </p:nvPicPr>
        <p:blipFill rotWithShape="1">
          <a:blip r:embed="rId2"/>
          <a:srcRect t="12568"/>
          <a:stretch/>
        </p:blipFill>
        <p:spPr>
          <a:xfrm>
            <a:off x="783242" y="4246237"/>
            <a:ext cx="1107786" cy="10599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Resim 14"/>
          <p:cNvPicPr>
            <a:picLocks noChangeAspect="1"/>
          </p:cNvPicPr>
          <p:nvPr/>
        </p:nvPicPr>
        <p:blipFill>
          <a:blip r:embed="rId3"/>
          <a:stretch>
            <a:fillRect/>
          </a:stretch>
        </p:blipFill>
        <p:spPr>
          <a:xfrm>
            <a:off x="776049" y="2917072"/>
            <a:ext cx="1107786" cy="10685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Metin kutusu 7">
            <a:extLst>
              <a:ext uri="{FF2B5EF4-FFF2-40B4-BE49-F238E27FC236}">
                <a16:creationId xmlns:a16="http://schemas.microsoft.com/office/drawing/2014/main" id="{5C5E1A7D-F1F1-6B80-534D-B3D5BC08C155}"/>
              </a:ext>
            </a:extLst>
          </p:cNvPr>
          <p:cNvSpPr txBox="1"/>
          <p:nvPr/>
        </p:nvSpPr>
        <p:spPr>
          <a:xfrm>
            <a:off x="2553615" y="1758369"/>
            <a:ext cx="2852592" cy="923330"/>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ÖĞRETİM GÖREVLİSİ</a:t>
            </a:r>
          </a:p>
          <a:p>
            <a:r>
              <a:rPr lang="tr-TR" dirty="0">
                <a:latin typeface="Times New Roman" panose="02020603050405020304" pitchFamily="18" charset="0"/>
                <a:cs typeface="Times New Roman" panose="02020603050405020304" pitchFamily="18" charset="0"/>
              </a:rPr>
              <a:t>ÖMER BERBER</a:t>
            </a:r>
          </a:p>
          <a:p>
            <a:endParaRPr lang="tr-TR" dirty="0"/>
          </a:p>
        </p:txBody>
      </p:sp>
      <p:pic>
        <p:nvPicPr>
          <p:cNvPr id="7" name="Resim 6"/>
          <p:cNvPicPr>
            <a:picLocks noChangeAspect="1"/>
          </p:cNvPicPr>
          <p:nvPr/>
        </p:nvPicPr>
        <p:blipFill>
          <a:blip r:embed="rId4"/>
          <a:stretch>
            <a:fillRect/>
          </a:stretch>
        </p:blipFill>
        <p:spPr>
          <a:xfrm>
            <a:off x="704927" y="1653297"/>
            <a:ext cx="1143000" cy="1133475"/>
          </a:xfrm>
          <a:prstGeom prst="rect">
            <a:avLst/>
          </a:prstGeom>
        </p:spPr>
      </p:pic>
      <p:sp>
        <p:nvSpPr>
          <p:cNvPr id="16" name="Metin kutusu 15">
            <a:extLst>
              <a:ext uri="{FF2B5EF4-FFF2-40B4-BE49-F238E27FC236}">
                <a16:creationId xmlns:a16="http://schemas.microsoft.com/office/drawing/2014/main" id="{5C5E1A7D-F1F1-6B80-534D-B3D5BC08C155}"/>
              </a:ext>
            </a:extLst>
          </p:cNvPr>
          <p:cNvSpPr txBox="1"/>
          <p:nvPr/>
        </p:nvSpPr>
        <p:spPr>
          <a:xfrm>
            <a:off x="2553615" y="3036453"/>
            <a:ext cx="2852592" cy="923330"/>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ÖĞRETİM GÖREVLİSİ</a:t>
            </a:r>
          </a:p>
          <a:p>
            <a:r>
              <a:rPr lang="tr-TR" dirty="0">
                <a:latin typeface="Times New Roman" panose="02020603050405020304" pitchFamily="18" charset="0"/>
                <a:cs typeface="Times New Roman" panose="02020603050405020304" pitchFamily="18" charset="0"/>
              </a:rPr>
              <a:t>MEHMET BAĞMANCI</a:t>
            </a:r>
          </a:p>
          <a:p>
            <a:endParaRPr lang="tr-TR" dirty="0"/>
          </a:p>
        </p:txBody>
      </p:sp>
      <p:sp>
        <p:nvSpPr>
          <p:cNvPr id="17" name="Metin kutusu 16">
            <a:extLst>
              <a:ext uri="{FF2B5EF4-FFF2-40B4-BE49-F238E27FC236}">
                <a16:creationId xmlns:a16="http://schemas.microsoft.com/office/drawing/2014/main" id="{5C5E1A7D-F1F1-6B80-534D-B3D5BC08C155}"/>
              </a:ext>
            </a:extLst>
          </p:cNvPr>
          <p:cNvSpPr txBox="1"/>
          <p:nvPr/>
        </p:nvSpPr>
        <p:spPr>
          <a:xfrm>
            <a:off x="2553615" y="4295199"/>
            <a:ext cx="2852592" cy="923330"/>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ÖĞRETİM GÖREVLİSİ</a:t>
            </a:r>
          </a:p>
          <a:p>
            <a:r>
              <a:rPr lang="tr-TR" dirty="0">
                <a:latin typeface="Times New Roman" panose="02020603050405020304" pitchFamily="18" charset="0"/>
                <a:cs typeface="Times New Roman" panose="02020603050405020304" pitchFamily="18" charset="0"/>
              </a:rPr>
              <a:t>ÇAĞLAR OFLAZOĞLU</a:t>
            </a:r>
          </a:p>
          <a:p>
            <a:endParaRPr lang="tr-TR" dirty="0"/>
          </a:p>
        </p:txBody>
      </p:sp>
    </p:spTree>
    <p:extLst>
      <p:ext uri="{BB962C8B-B14F-4D97-AF65-F5344CB8AC3E}">
        <p14:creationId xmlns:p14="http://schemas.microsoft.com/office/powerpoint/2010/main" val="411452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67D321AB-C783-F4F9-547D-EE7C2D968996}"/>
              </a:ext>
            </a:extLst>
          </p:cNvPr>
          <p:cNvSpPr txBox="1">
            <a:spLocks/>
          </p:cNvSpPr>
          <p:nvPr/>
        </p:nvSpPr>
        <p:spPr>
          <a:xfrm>
            <a:off x="1619672" y="560751"/>
            <a:ext cx="7416824" cy="126876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br>
              <a:rPr lang="tr-TR" sz="2800" dirty="0">
                <a:solidFill>
                  <a:schemeClr val="tx1"/>
                </a:solidFill>
              </a:rPr>
            </a:br>
            <a:r>
              <a:rPr lang="tr-TR" sz="2800" dirty="0">
                <a:solidFill>
                  <a:schemeClr val="tx1"/>
                </a:solidFill>
              </a:rPr>
              <a:t>ERZİN OSB MYO Kontrol ve Otomasyon Teknolojisi</a:t>
            </a:r>
          </a:p>
          <a:p>
            <a:pPr algn="r"/>
            <a:r>
              <a:rPr lang="tr-TR" sz="2800" dirty="0">
                <a:solidFill>
                  <a:schemeClr val="tx1"/>
                </a:solidFill>
              </a:rPr>
              <a:t>İmkanlarımız</a:t>
            </a:r>
            <a:br>
              <a:rPr lang="tr-TR" sz="2800" dirty="0">
                <a:solidFill>
                  <a:schemeClr val="tx1"/>
                </a:solidFill>
              </a:rPr>
            </a:br>
            <a:endParaRPr lang="tr-TR" sz="2800" dirty="0">
              <a:solidFill>
                <a:schemeClr val="tx1"/>
              </a:solidFill>
            </a:endParaRPr>
          </a:p>
        </p:txBody>
      </p:sp>
      <p:pic>
        <p:nvPicPr>
          <p:cNvPr id="3" name="Resim 2">
            <a:extLst>
              <a:ext uri="{FF2B5EF4-FFF2-40B4-BE49-F238E27FC236}">
                <a16:creationId xmlns:a16="http://schemas.microsoft.com/office/drawing/2014/main" id="{FBE07E6E-C409-FF90-5732-B58FF40F6BC4}"/>
              </a:ext>
            </a:extLst>
          </p:cNvPr>
          <p:cNvPicPr>
            <a:picLocks noChangeAspect="1"/>
          </p:cNvPicPr>
          <p:nvPr/>
        </p:nvPicPr>
        <p:blipFill rotWithShape="1">
          <a:blip r:embed="rId2"/>
          <a:srcRect r="22500" b="8927"/>
          <a:stretch/>
        </p:blipFill>
        <p:spPr>
          <a:xfrm>
            <a:off x="5752" y="764704"/>
            <a:ext cx="5574359" cy="5125204"/>
          </a:xfrm>
          <a:prstGeom prst="ellipse">
            <a:avLst/>
          </a:prstGeom>
          <a:ln>
            <a:noFill/>
          </a:ln>
          <a:effectLst>
            <a:softEdge rad="112500"/>
          </a:effectLst>
        </p:spPr>
      </p:pic>
      <p:sp>
        <p:nvSpPr>
          <p:cNvPr id="5" name="Google Shape;1934;p45">
            <a:extLst>
              <a:ext uri="{FF2B5EF4-FFF2-40B4-BE49-F238E27FC236}">
                <a16:creationId xmlns:a16="http://schemas.microsoft.com/office/drawing/2014/main" id="{58875619-1CE6-A810-CFB8-C50125019A74}"/>
              </a:ext>
            </a:extLst>
          </p:cNvPr>
          <p:cNvSpPr txBox="1">
            <a:spLocks/>
          </p:cNvSpPr>
          <p:nvPr/>
        </p:nvSpPr>
        <p:spPr>
          <a:xfrm>
            <a:off x="4175448" y="1412776"/>
            <a:ext cx="4968552" cy="4821294"/>
          </a:xfrm>
          <a:prstGeom prst="rect">
            <a:avLst/>
          </a:prstGeom>
        </p:spPr>
        <p:txBody>
          <a:bodyPr spcFirstLastPara="1" wrap="square" lIns="91425" tIns="91425" rIns="91425" bIns="91425" anchor="t" anchorCtr="0">
            <a:noAutofit/>
          </a:bodyPr>
          <a:lstStyle>
            <a:lvl1pPr marL="273050" indent="-273050" algn="l" rtl="0" eaLnBrk="1" fontAlgn="base" hangingPunct="1">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1" fontAlgn="base" hangingPunct="1">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spcAft>
                <a:spcPts val="1600"/>
              </a:spcAft>
              <a:buNone/>
            </a:pPr>
            <a:r>
              <a:rPr lang="tr-TR" sz="1800" dirty="0"/>
              <a:t>                      - 1 adet Elektonik Laboratuvarı</a:t>
            </a:r>
          </a:p>
          <a:p>
            <a:pPr marL="0" indent="0" algn="just">
              <a:spcAft>
                <a:spcPts val="1600"/>
              </a:spcAft>
              <a:buNone/>
            </a:pPr>
            <a:r>
              <a:rPr lang="tr-TR" sz="1800" dirty="0"/>
              <a:t>	         - 1 adet PLC Laboratuvarı</a:t>
            </a:r>
          </a:p>
          <a:p>
            <a:pPr marL="0" indent="0" algn="just">
              <a:spcAft>
                <a:spcPts val="1600"/>
              </a:spcAft>
              <a:buNone/>
            </a:pPr>
            <a:r>
              <a:rPr lang="tr-TR" sz="1800" dirty="0"/>
              <a:t>	          -1 adet Bilgisayar Laboratuvarı</a:t>
            </a:r>
          </a:p>
          <a:p>
            <a:pPr marL="0" indent="0" algn="just">
              <a:spcAft>
                <a:spcPts val="1600"/>
              </a:spcAft>
              <a:buNone/>
            </a:pPr>
            <a:r>
              <a:rPr lang="tr-TR" sz="1800" dirty="0"/>
              <a:t>                          - Projeksiyonlu sınıflar</a:t>
            </a:r>
          </a:p>
          <a:p>
            <a:pPr marL="0" indent="0" algn="just">
              <a:spcAft>
                <a:spcPts val="1600"/>
              </a:spcAft>
              <a:buNone/>
            </a:pPr>
            <a:r>
              <a:rPr lang="tr-TR" sz="1800" dirty="0"/>
              <a:t>                         - Konferans Salonu</a:t>
            </a:r>
          </a:p>
          <a:p>
            <a:pPr marL="0" indent="0" algn="just">
              <a:spcAft>
                <a:spcPts val="1600"/>
              </a:spcAft>
              <a:buNone/>
            </a:pPr>
            <a:r>
              <a:rPr lang="tr-TR" sz="1800" dirty="0"/>
              <a:t>                      - Geniş Yeşil Alan</a:t>
            </a:r>
          </a:p>
          <a:p>
            <a:pPr marL="0" indent="0" algn="just">
              <a:spcAft>
                <a:spcPts val="1600"/>
              </a:spcAft>
              <a:buNone/>
            </a:pPr>
            <a:r>
              <a:rPr lang="tr-TR" sz="1800" dirty="0"/>
              <a:t>                    - Yemekhane</a:t>
            </a:r>
          </a:p>
          <a:p>
            <a:pPr marL="0" indent="0" algn="just">
              <a:spcAft>
                <a:spcPts val="1600"/>
              </a:spcAft>
              <a:buNone/>
            </a:pPr>
            <a:r>
              <a:rPr lang="tr-TR" sz="1800" dirty="0"/>
              <a:t>               - Kafeterya</a:t>
            </a:r>
          </a:p>
          <a:p>
            <a:pPr marL="0" indent="0" algn="just">
              <a:spcAft>
                <a:spcPts val="1600"/>
              </a:spcAft>
              <a:buNone/>
            </a:pPr>
            <a:r>
              <a:rPr lang="tr-TR" sz="1800" dirty="0"/>
              <a:t>          - Sosyal Alanlar</a:t>
            </a:r>
          </a:p>
        </p:txBody>
      </p:sp>
    </p:spTree>
    <p:extLst>
      <p:ext uri="{BB962C8B-B14F-4D97-AF65-F5344CB8AC3E}">
        <p14:creationId xmlns:p14="http://schemas.microsoft.com/office/powerpoint/2010/main" val="4055961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92353EC-4CC9-AFC1-85E2-6E5D08811E90}"/>
              </a:ext>
            </a:extLst>
          </p:cNvPr>
          <p:cNvSpPr txBox="1"/>
          <p:nvPr/>
        </p:nvSpPr>
        <p:spPr>
          <a:xfrm>
            <a:off x="226952" y="889843"/>
            <a:ext cx="5304031" cy="5078313"/>
          </a:xfrm>
          <a:prstGeom prst="rect">
            <a:avLst/>
          </a:prstGeom>
          <a:noFill/>
        </p:spPr>
        <p:txBody>
          <a:bodyPr wrap="square">
            <a:spAutoFit/>
          </a:bodyPr>
          <a:lstStyle/>
          <a:p>
            <a:pPr algn="just"/>
            <a:r>
              <a:rPr lang="tr-TR" dirty="0" err="1"/>
              <a:t>Yükseokulumuz</a:t>
            </a:r>
            <a:r>
              <a:rPr lang="tr-TR" dirty="0"/>
              <a:t>, Yüksek Öğretim Kurulu Başkanlığı, Eğitim Öğretim Daire Başkanlığının 12.03.2020 tarihli kararı ile2547 sayılı kanun 2880 sayılı kanunla değişik 7/d-2 maddesi uyarınca İskenderun Teknik Üniversitesi bünyesinde Erzin Organize Sanayi(OSB) Bölgesi adı ile kurulmuştur. Yüksekokulumuz bünyesinde ilk olarak Yüksek Öğretim Kurulu Başkanlığı, Eğitim Öğretim Daire Başkanlığının 09.04.2020 tarihli kararı Bilgisayar Teknolojileri Programı, Elektrik Programı, Gıda Teknolojisi Programı ve Makine programı açılmış, 01.06.2022 tarihli kararı ile de daha önceden İskenderun Teknik Üniversitesi, Dörtyol Meslek Yüksekokuluna bünyesinde bulunan Bilgisayar Programcılığı programı, Kontrol Otomasyon Teknolojisi programı ve Makine programı yüksekokulumuza aktarılmıştır. Yüksekokulumuz halen Dörtyol Kuzuculu kampüs yerleşkesinde eğitim ve öğretim faaliyetlerine devam etmektedir.</a:t>
            </a:r>
          </a:p>
        </p:txBody>
      </p:sp>
      <p:pic>
        <p:nvPicPr>
          <p:cNvPr id="5" name="Resim 4">
            <a:extLst>
              <a:ext uri="{FF2B5EF4-FFF2-40B4-BE49-F238E27FC236}">
                <a16:creationId xmlns:a16="http://schemas.microsoft.com/office/drawing/2014/main" id="{79C4FE73-77DA-2508-9ED7-6D08071DF6DC}"/>
              </a:ext>
            </a:extLst>
          </p:cNvPr>
          <p:cNvPicPr>
            <a:picLocks noChangeAspect="1"/>
          </p:cNvPicPr>
          <p:nvPr/>
        </p:nvPicPr>
        <p:blipFill rotWithShape="1">
          <a:blip r:embed="rId2"/>
          <a:srcRect t="795" b="50556"/>
          <a:stretch/>
        </p:blipFill>
        <p:spPr>
          <a:xfrm>
            <a:off x="5456943" y="3795919"/>
            <a:ext cx="3805885" cy="2300469"/>
          </a:xfrm>
          <a:prstGeom prst="ellipse">
            <a:avLst/>
          </a:prstGeom>
          <a:ln>
            <a:noFill/>
          </a:ln>
          <a:effectLst>
            <a:softEdge rad="112500"/>
          </a:effectLst>
        </p:spPr>
      </p:pic>
      <p:pic>
        <p:nvPicPr>
          <p:cNvPr id="6" name="Resim 5">
            <a:extLst>
              <a:ext uri="{FF2B5EF4-FFF2-40B4-BE49-F238E27FC236}">
                <a16:creationId xmlns:a16="http://schemas.microsoft.com/office/drawing/2014/main" id="{15BF51D5-D041-A102-880D-EACEAF2E6F63}"/>
              </a:ext>
            </a:extLst>
          </p:cNvPr>
          <p:cNvPicPr>
            <a:picLocks noChangeAspect="1"/>
          </p:cNvPicPr>
          <p:nvPr/>
        </p:nvPicPr>
        <p:blipFill>
          <a:blip r:embed="rId3"/>
          <a:stretch>
            <a:fillRect/>
          </a:stretch>
        </p:blipFill>
        <p:spPr>
          <a:xfrm>
            <a:off x="5465958" y="956170"/>
            <a:ext cx="3657600" cy="2842473"/>
          </a:xfrm>
          <a:prstGeom prst="ellipse">
            <a:avLst/>
          </a:prstGeom>
          <a:ln>
            <a:noFill/>
          </a:ln>
          <a:effectLst>
            <a:softEdge rad="112500"/>
          </a:effectLst>
        </p:spPr>
      </p:pic>
      <p:sp>
        <p:nvSpPr>
          <p:cNvPr id="2" name="Google Shape;1886;p43">
            <a:extLst>
              <a:ext uri="{FF2B5EF4-FFF2-40B4-BE49-F238E27FC236}">
                <a16:creationId xmlns:a16="http://schemas.microsoft.com/office/drawing/2014/main" id="{CDB7B7DE-37AF-6A7E-A123-3EE75447C1B9}"/>
              </a:ext>
            </a:extLst>
          </p:cNvPr>
          <p:cNvSpPr txBox="1">
            <a:spLocks/>
          </p:cNvSpPr>
          <p:nvPr/>
        </p:nvSpPr>
        <p:spPr>
          <a:xfrm>
            <a:off x="232990" y="313779"/>
            <a:ext cx="7867401" cy="1152128"/>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400" dirty="0">
                <a:solidFill>
                  <a:schemeClr val="tx1"/>
                </a:solidFill>
              </a:rPr>
              <a:t>ERZİN OSB MYO </a:t>
            </a:r>
            <a:r>
              <a:rPr lang="tr-TR" sz="2400" dirty="0"/>
              <a:t>Kontrol ve Otomasyon Teknolojisi </a:t>
            </a:r>
            <a:r>
              <a:rPr lang="tr-TR" sz="2400" dirty="0">
                <a:solidFill>
                  <a:schemeClr val="tx1"/>
                </a:solidFill>
              </a:rPr>
              <a:t>Tarihçesi</a:t>
            </a:r>
            <a:br>
              <a:rPr lang="tr-TR" sz="2800" dirty="0">
                <a:solidFill>
                  <a:schemeClr val="tx1"/>
                </a:solidFill>
              </a:rPr>
            </a:br>
            <a:endParaRPr lang="tr-TR" sz="2800" dirty="0">
              <a:solidFill>
                <a:schemeClr val="tx1"/>
              </a:solidFill>
            </a:endParaRPr>
          </a:p>
        </p:txBody>
      </p:sp>
    </p:spTree>
    <p:extLst>
      <p:ext uri="{BB962C8B-B14F-4D97-AF65-F5344CB8AC3E}">
        <p14:creationId xmlns:p14="http://schemas.microsoft.com/office/powerpoint/2010/main" val="1325911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txBox="1">
            <a:spLocks/>
          </p:cNvSpPr>
          <p:nvPr/>
        </p:nvSpPr>
        <p:spPr>
          <a:xfrm>
            <a:off x="107504" y="876301"/>
            <a:ext cx="7509221" cy="411525"/>
          </a:xfrm>
          <a:prstGeom prst="rect">
            <a:avLst/>
          </a:prstGeom>
        </p:spPr>
        <p:txBody>
          <a:bodyPr vert="horz" lIns="68580" tIns="34290" rIns="68580" bIns="3429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800" dirty="0">
                <a:solidFill>
                  <a:schemeClr val="tx1"/>
                </a:solidFill>
              </a:rPr>
              <a:t>ERZİN OSB MYO </a:t>
            </a:r>
            <a:r>
              <a:rPr lang="tr-TR" sz="2800" dirty="0"/>
              <a:t>Kontrol ve Otomasyon Teknolojisi </a:t>
            </a:r>
            <a:r>
              <a:rPr lang="tr-TR" sz="2800" spc="225" dirty="0"/>
              <a:t>BARINMA İMKANLARI</a:t>
            </a:r>
          </a:p>
        </p:txBody>
      </p:sp>
      <p:sp>
        <p:nvSpPr>
          <p:cNvPr id="7" name="Dikdörtgen 6"/>
          <p:cNvSpPr/>
          <p:nvPr/>
        </p:nvSpPr>
        <p:spPr>
          <a:xfrm>
            <a:off x="107504" y="1412776"/>
            <a:ext cx="5499571" cy="4801314"/>
          </a:xfrm>
          <a:prstGeom prst="rect">
            <a:avLst/>
          </a:prstGeom>
        </p:spPr>
        <p:txBody>
          <a:bodyPr wrap="square">
            <a:spAutoFit/>
          </a:bodyPr>
          <a:lstStyle/>
          <a:p>
            <a:r>
              <a:rPr lang="tr-TR" dirty="0">
                <a:latin typeface="Times New Roman" panose="02020603050405020304" pitchFamily="18" charset="0"/>
                <a:cs typeface="Times New Roman" panose="02020603050405020304" pitchFamily="18" charset="0"/>
              </a:rPr>
              <a:t>Erzin OSB MYO yerleşke alanı içerisinde 20.000 m²'lik alan Yüksek Öğrenim Kredi ve Yurtlar Kurumu için tahsis edilmiştir. Yurtta 508 öğrenci (254 kız, 254 erkek) barınma ihtiyacını karşılayabilmektedir.</a:t>
            </a:r>
          </a:p>
          <a:p>
            <a:pPr marL="214313" indent="-214313">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Erzin OSB MYO Kampüsüne yürüme mesafesinde bulunan kız ve erkek yurtları öğrencilerin ihtiyaçlarını sağlamaktadır.</a:t>
            </a:r>
          </a:p>
          <a:p>
            <a:pPr marL="214313" indent="-214313">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Akademik takvim süresince her sabah öğrencilerimize kahvaltı hizmetimiz bulunmaktadır.</a:t>
            </a:r>
          </a:p>
          <a:p>
            <a:pPr marL="214313" indent="-214313">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Yurtlarımızda 7/24 sıcak su kullanılabilir.</a:t>
            </a:r>
          </a:p>
          <a:p>
            <a:pPr marL="214313" indent="-214313">
              <a:buFont typeface="Wingdings" panose="05000000000000000000" pitchFamily="2" charset="2"/>
              <a:buChar char="Ø"/>
            </a:pPr>
            <a:r>
              <a:rPr lang="tr-TR" sz="1800" dirty="0">
                <a:latin typeface="Times New Roman" panose="02020603050405020304" pitchFamily="18" charset="0"/>
                <a:cs typeface="Times New Roman" panose="02020603050405020304" pitchFamily="18" charset="0"/>
              </a:rPr>
              <a:t>Yurdumuzda her odada kişiye tahsis edilen yatak, (yastık,  yatak örtüsü, battaniye, çarşaf, nevresim takımı),  masa, çalışma sandalyesi, aydınlatma ünitesi ayrıca özel internet bağlantısı bulunmaktadır.</a:t>
            </a:r>
          </a:p>
          <a:p>
            <a:pPr marL="214313" indent="-214313">
              <a:buFont typeface="Wingdings" panose="05000000000000000000" pitchFamily="2" charset="2"/>
              <a:buChar char="Ø"/>
            </a:pPr>
            <a:r>
              <a:rPr lang="tr-TR" sz="1800" dirty="0">
                <a:latin typeface="Times New Roman" panose="02020603050405020304" pitchFamily="18" charset="0"/>
                <a:cs typeface="Times New Roman" panose="02020603050405020304" pitchFamily="18" charset="0"/>
              </a:rPr>
              <a:t>Odalarımız içerinde donatılmış banyo ve tuvalet mevcuttur.</a:t>
            </a:r>
          </a:p>
          <a:p>
            <a:endParaRPr lang="tr-TR"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rotWithShape="1">
          <a:blip r:embed="rId2"/>
          <a:srcRect t="49761"/>
          <a:stretch/>
        </p:blipFill>
        <p:spPr>
          <a:xfrm>
            <a:off x="5508105" y="1082064"/>
            <a:ext cx="3677864" cy="4291152"/>
          </a:xfrm>
          <a:prstGeom prst="ellipse">
            <a:avLst/>
          </a:prstGeom>
          <a:ln>
            <a:noFill/>
          </a:ln>
          <a:effectLst>
            <a:softEdge rad="112500"/>
          </a:effectLst>
        </p:spPr>
      </p:pic>
    </p:spTree>
    <p:extLst>
      <p:ext uri="{BB962C8B-B14F-4D97-AF65-F5344CB8AC3E}">
        <p14:creationId xmlns:p14="http://schemas.microsoft.com/office/powerpoint/2010/main" val="259193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32C4A8E-4851-DC0F-5092-D1C8A29FA108}"/>
              </a:ext>
            </a:extLst>
          </p:cNvPr>
          <p:cNvPicPr>
            <a:picLocks noChangeAspect="1"/>
          </p:cNvPicPr>
          <p:nvPr/>
        </p:nvPicPr>
        <p:blipFill>
          <a:blip r:embed="rId2"/>
          <a:stretch>
            <a:fillRect/>
          </a:stretch>
        </p:blipFill>
        <p:spPr>
          <a:xfrm>
            <a:off x="34187" y="777878"/>
            <a:ext cx="3010793" cy="3222551"/>
          </a:xfrm>
          <a:prstGeom prst="ellipse">
            <a:avLst/>
          </a:prstGeom>
          <a:ln>
            <a:noFill/>
          </a:ln>
          <a:effectLst>
            <a:softEdge rad="112500"/>
          </a:effectLst>
        </p:spPr>
      </p:pic>
      <p:pic>
        <p:nvPicPr>
          <p:cNvPr id="4" name="Resim 3">
            <a:extLst>
              <a:ext uri="{FF2B5EF4-FFF2-40B4-BE49-F238E27FC236}">
                <a16:creationId xmlns:a16="http://schemas.microsoft.com/office/drawing/2014/main" id="{493028F7-5F85-32AB-53AA-7D8A446D825F}"/>
              </a:ext>
            </a:extLst>
          </p:cNvPr>
          <p:cNvPicPr>
            <a:picLocks noChangeAspect="1"/>
          </p:cNvPicPr>
          <p:nvPr/>
        </p:nvPicPr>
        <p:blipFill>
          <a:blip r:embed="rId3"/>
          <a:stretch>
            <a:fillRect/>
          </a:stretch>
        </p:blipFill>
        <p:spPr>
          <a:xfrm>
            <a:off x="1115326" y="3876912"/>
            <a:ext cx="3274360" cy="2151764"/>
          </a:xfrm>
          <a:prstGeom prst="ellipse">
            <a:avLst/>
          </a:prstGeom>
          <a:ln>
            <a:noFill/>
          </a:ln>
          <a:effectLst>
            <a:softEdge rad="112500"/>
          </a:effectLst>
        </p:spPr>
      </p:pic>
      <p:pic>
        <p:nvPicPr>
          <p:cNvPr id="5" name="Resim 4">
            <a:extLst>
              <a:ext uri="{FF2B5EF4-FFF2-40B4-BE49-F238E27FC236}">
                <a16:creationId xmlns:a16="http://schemas.microsoft.com/office/drawing/2014/main" id="{49BB57D3-7BCA-F52C-6A0C-962EB9697A1F}"/>
              </a:ext>
            </a:extLst>
          </p:cNvPr>
          <p:cNvPicPr>
            <a:picLocks noChangeAspect="1"/>
          </p:cNvPicPr>
          <p:nvPr/>
        </p:nvPicPr>
        <p:blipFill>
          <a:blip r:embed="rId4"/>
          <a:stretch>
            <a:fillRect/>
          </a:stretch>
        </p:blipFill>
        <p:spPr>
          <a:xfrm>
            <a:off x="3001712" y="1136116"/>
            <a:ext cx="3010793" cy="2959868"/>
          </a:xfrm>
          <a:prstGeom prst="ellipse">
            <a:avLst/>
          </a:prstGeom>
          <a:ln>
            <a:noFill/>
          </a:ln>
          <a:effectLst>
            <a:softEdge rad="112500"/>
          </a:effectLst>
        </p:spPr>
      </p:pic>
      <p:pic>
        <p:nvPicPr>
          <p:cNvPr id="6" name="Resim 5">
            <a:extLst>
              <a:ext uri="{FF2B5EF4-FFF2-40B4-BE49-F238E27FC236}">
                <a16:creationId xmlns:a16="http://schemas.microsoft.com/office/drawing/2014/main" id="{9F55B9A8-4AD0-8A3E-4A5A-8CF7FA1E96A2}"/>
              </a:ext>
            </a:extLst>
          </p:cNvPr>
          <p:cNvPicPr>
            <a:picLocks noChangeAspect="1"/>
          </p:cNvPicPr>
          <p:nvPr/>
        </p:nvPicPr>
        <p:blipFill>
          <a:blip r:embed="rId5"/>
          <a:stretch>
            <a:fillRect/>
          </a:stretch>
        </p:blipFill>
        <p:spPr>
          <a:xfrm>
            <a:off x="6084168" y="743907"/>
            <a:ext cx="2769637" cy="2870608"/>
          </a:xfrm>
          <a:prstGeom prst="ellipse">
            <a:avLst/>
          </a:prstGeom>
          <a:ln>
            <a:noFill/>
          </a:ln>
          <a:effectLst>
            <a:softEdge rad="112500"/>
          </a:effectLst>
        </p:spPr>
      </p:pic>
      <p:pic>
        <p:nvPicPr>
          <p:cNvPr id="7" name="Resim 6">
            <a:extLst>
              <a:ext uri="{FF2B5EF4-FFF2-40B4-BE49-F238E27FC236}">
                <a16:creationId xmlns:a16="http://schemas.microsoft.com/office/drawing/2014/main" id="{65F272D6-33DA-DFDA-63B9-5BC5E1AB7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1366" y="3510462"/>
            <a:ext cx="3541034" cy="2655775"/>
          </a:xfrm>
          <a:prstGeom prst="ellipse">
            <a:avLst/>
          </a:prstGeom>
          <a:ln>
            <a:noFill/>
          </a:ln>
          <a:effectLst>
            <a:softEdge rad="112500"/>
          </a:effectLst>
        </p:spPr>
      </p:pic>
      <p:sp>
        <p:nvSpPr>
          <p:cNvPr id="8" name="Google Shape;1886;p43">
            <a:extLst>
              <a:ext uri="{FF2B5EF4-FFF2-40B4-BE49-F238E27FC236}">
                <a16:creationId xmlns:a16="http://schemas.microsoft.com/office/drawing/2014/main" id="{AD3206D6-DDE9-03EC-FEC2-715213A1A23B}"/>
              </a:ext>
            </a:extLst>
          </p:cNvPr>
          <p:cNvSpPr txBox="1">
            <a:spLocks/>
          </p:cNvSpPr>
          <p:nvPr/>
        </p:nvSpPr>
        <p:spPr>
          <a:xfrm>
            <a:off x="290194" y="501736"/>
            <a:ext cx="7522166" cy="126876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800" dirty="0">
                <a:solidFill>
                  <a:schemeClr val="tx1"/>
                </a:solidFill>
              </a:rPr>
            </a:br>
            <a:r>
              <a:rPr lang="tr-TR" sz="2800" dirty="0">
                <a:solidFill>
                  <a:schemeClr val="tx1"/>
                </a:solidFill>
              </a:rPr>
              <a:t>ERZİN OSB MYO </a:t>
            </a:r>
            <a:r>
              <a:rPr lang="tr-TR" sz="2800" dirty="0"/>
              <a:t>Kontrol ve Otomasyon Teknolojisi </a:t>
            </a:r>
            <a:r>
              <a:rPr lang="tr-TR" sz="2800" dirty="0">
                <a:solidFill>
                  <a:schemeClr val="tx1"/>
                </a:solidFill>
              </a:rPr>
              <a:t>İmkanlarımız</a:t>
            </a:r>
            <a:br>
              <a:rPr lang="tr-TR" sz="2800" dirty="0">
                <a:solidFill>
                  <a:schemeClr val="tx1"/>
                </a:solidFill>
              </a:rPr>
            </a:br>
            <a:endParaRPr lang="tr-TR" sz="2800" dirty="0">
              <a:solidFill>
                <a:schemeClr val="tx1"/>
              </a:solidFill>
            </a:endParaRPr>
          </a:p>
        </p:txBody>
      </p:sp>
    </p:spTree>
    <p:extLst>
      <p:ext uri="{BB962C8B-B14F-4D97-AF65-F5344CB8AC3E}">
        <p14:creationId xmlns:p14="http://schemas.microsoft.com/office/powerpoint/2010/main" val="408719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67D321AB-C783-F4F9-547D-EE7C2D968996}"/>
              </a:ext>
            </a:extLst>
          </p:cNvPr>
          <p:cNvSpPr txBox="1">
            <a:spLocks/>
          </p:cNvSpPr>
          <p:nvPr/>
        </p:nvSpPr>
        <p:spPr>
          <a:xfrm>
            <a:off x="835348" y="303449"/>
            <a:ext cx="7265044" cy="1492567"/>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800" dirty="0">
                <a:solidFill>
                  <a:schemeClr val="tx1"/>
                </a:solidFill>
              </a:rPr>
            </a:br>
            <a:r>
              <a:rPr lang="tr-TR" sz="2800" dirty="0">
                <a:solidFill>
                  <a:schemeClr val="tx1"/>
                </a:solidFill>
              </a:rPr>
              <a:t>ERZİN OSB MYO </a:t>
            </a:r>
            <a:r>
              <a:rPr lang="tr-TR" sz="2800" dirty="0"/>
              <a:t>Kontrol ve Otomasyon Teknolojisi </a:t>
            </a:r>
            <a:r>
              <a:rPr lang="tr-TR" sz="2800" dirty="0">
                <a:solidFill>
                  <a:schemeClr val="tx1"/>
                </a:solidFill>
              </a:rPr>
              <a:t>İletişim</a:t>
            </a:r>
            <a:br>
              <a:rPr lang="tr-TR" sz="2800" dirty="0">
                <a:solidFill>
                  <a:schemeClr val="tx1"/>
                </a:solidFill>
              </a:rPr>
            </a:br>
            <a:endParaRPr lang="tr-TR" sz="2800" dirty="0">
              <a:solidFill>
                <a:schemeClr val="tx1"/>
              </a:solidFill>
            </a:endParaRPr>
          </a:p>
        </p:txBody>
      </p:sp>
      <p:sp>
        <p:nvSpPr>
          <p:cNvPr id="3" name="Google Shape;2644;p68">
            <a:extLst>
              <a:ext uri="{FF2B5EF4-FFF2-40B4-BE49-F238E27FC236}">
                <a16:creationId xmlns:a16="http://schemas.microsoft.com/office/drawing/2014/main" id="{9AB2FEC5-0756-9E83-5526-3DC30F0DB97D}"/>
              </a:ext>
            </a:extLst>
          </p:cNvPr>
          <p:cNvSpPr txBox="1"/>
          <p:nvPr/>
        </p:nvSpPr>
        <p:spPr>
          <a:xfrm>
            <a:off x="2030851" y="5292840"/>
            <a:ext cx="6985562" cy="440400"/>
          </a:xfrm>
          <a:prstGeom prst="rect">
            <a:avLst/>
          </a:prstGeom>
          <a:noFill/>
          <a:ln>
            <a:noFill/>
          </a:ln>
        </p:spPr>
        <p:txBody>
          <a:bodyPr spcFirstLastPara="1" wrap="square" lIns="91425" tIns="91425" rIns="91425" bIns="91425" anchor="t" anchorCtr="0">
            <a:noAutofit/>
          </a:bodyPr>
          <a:lstStyle/>
          <a:p>
            <a:pPr lvl="0">
              <a:spcBef>
                <a:spcPts val="300"/>
              </a:spcBef>
            </a:pPr>
            <a:r>
              <a:rPr lang="tr-TR" dirty="0">
                <a:solidFill>
                  <a:schemeClr val="tx1"/>
                </a:solidFill>
              </a:rPr>
              <a:t>Kuzuculu </a:t>
            </a:r>
            <a:r>
              <a:rPr lang="tr-TR" dirty="0" err="1">
                <a:solidFill>
                  <a:schemeClr val="tx1"/>
                </a:solidFill>
              </a:rPr>
              <a:t>Mh</a:t>
            </a:r>
            <a:r>
              <a:rPr lang="tr-TR" dirty="0">
                <a:solidFill>
                  <a:schemeClr val="tx1"/>
                </a:solidFill>
              </a:rPr>
              <a:t>. Zühtü Çelebi Cad. No:126 Erzin yolu üzeri, Dörtyol, Hatay</a:t>
            </a:r>
            <a:endParaRPr sz="1200" dirty="0">
              <a:solidFill>
                <a:schemeClr val="tx1"/>
              </a:solidFill>
              <a:latin typeface="Lato"/>
              <a:ea typeface="Lato"/>
              <a:cs typeface="Lato"/>
              <a:sym typeface="Lato"/>
            </a:endParaRPr>
          </a:p>
        </p:txBody>
      </p:sp>
      <p:pic>
        <p:nvPicPr>
          <p:cNvPr id="4" name="Resim 3">
            <a:extLst>
              <a:ext uri="{FF2B5EF4-FFF2-40B4-BE49-F238E27FC236}">
                <a16:creationId xmlns:a16="http://schemas.microsoft.com/office/drawing/2014/main" id="{792FC4C3-0BFB-F985-8495-EC12AFBBC2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838" y="5277480"/>
            <a:ext cx="463947" cy="455760"/>
          </a:xfrm>
          <a:prstGeom prst="rect">
            <a:avLst/>
          </a:prstGeom>
        </p:spPr>
      </p:pic>
      <p:pic>
        <p:nvPicPr>
          <p:cNvPr id="5" name="Resim 4">
            <a:extLst>
              <a:ext uri="{FF2B5EF4-FFF2-40B4-BE49-F238E27FC236}">
                <a16:creationId xmlns:a16="http://schemas.microsoft.com/office/drawing/2014/main" id="{6021E580-87DD-780D-5CD9-40F1F9D8E90B}"/>
              </a:ext>
            </a:extLst>
          </p:cNvPr>
          <p:cNvPicPr>
            <a:picLocks noChangeAspect="1"/>
          </p:cNvPicPr>
          <p:nvPr/>
        </p:nvPicPr>
        <p:blipFill rotWithShape="1">
          <a:blip r:embed="rId3"/>
          <a:srcRect l="19375" t="50445" r="64458" b="33014"/>
          <a:stretch/>
        </p:blipFill>
        <p:spPr>
          <a:xfrm>
            <a:off x="2987824" y="2620807"/>
            <a:ext cx="2463800" cy="1418057"/>
          </a:xfrm>
          <a:prstGeom prst="rect">
            <a:avLst/>
          </a:prstGeom>
        </p:spPr>
      </p:pic>
      <p:sp>
        <p:nvSpPr>
          <p:cNvPr id="6" name="Dikdörtgen 5">
            <a:extLst>
              <a:ext uri="{FF2B5EF4-FFF2-40B4-BE49-F238E27FC236}">
                <a16:creationId xmlns:a16="http://schemas.microsoft.com/office/drawing/2014/main" id="{146E1F51-95D1-BCEE-1235-DD17966316CD}"/>
              </a:ext>
            </a:extLst>
          </p:cNvPr>
          <p:cNvSpPr/>
          <p:nvPr/>
        </p:nvSpPr>
        <p:spPr>
          <a:xfrm>
            <a:off x="2843808" y="1393175"/>
            <a:ext cx="2489200" cy="523220"/>
          </a:xfrm>
          <a:prstGeom prst="rect">
            <a:avLst/>
          </a:prstGeom>
        </p:spPr>
        <p:txBody>
          <a:bodyPr wrap="square">
            <a:spAutoFit/>
          </a:bodyPr>
          <a:lstStyle/>
          <a:p>
            <a:pPr algn="ctr"/>
            <a:r>
              <a:rPr lang="tr-TR" b="1" spc="300" dirty="0">
                <a:solidFill>
                  <a:srgbClr val="C00000"/>
                </a:solidFill>
                <a:latin typeface="Times New Roman" panose="02020603050405020304" pitchFamily="18" charset="0"/>
                <a:cs typeface="Times New Roman" panose="02020603050405020304" pitchFamily="18" charset="0"/>
              </a:rPr>
              <a:t>Erzin OSB Meslek Yüksekokulu</a:t>
            </a:r>
          </a:p>
        </p:txBody>
      </p:sp>
      <p:sp>
        <p:nvSpPr>
          <p:cNvPr id="7" name="Google Shape;2645;p68">
            <a:extLst>
              <a:ext uri="{FF2B5EF4-FFF2-40B4-BE49-F238E27FC236}">
                <a16:creationId xmlns:a16="http://schemas.microsoft.com/office/drawing/2014/main" id="{C11B96F7-25AE-7539-1CD2-12BEB51891E2}"/>
              </a:ext>
            </a:extLst>
          </p:cNvPr>
          <p:cNvSpPr txBox="1">
            <a:spLocks/>
          </p:cNvSpPr>
          <p:nvPr/>
        </p:nvSpPr>
        <p:spPr>
          <a:xfrm>
            <a:off x="251520" y="4532617"/>
            <a:ext cx="9124083" cy="47400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000" i="1" dirty="0">
                <a:solidFill>
                  <a:schemeClr val="tx1"/>
                </a:solidFill>
                <a:latin typeface="Times New Roman" panose="02020603050405020304" pitchFamily="18" charset="0"/>
                <a:cs typeface="Times New Roman" panose="02020603050405020304" pitchFamily="18" charset="0"/>
              </a:rPr>
              <a:t>İhtiyaç duyulan tüm belge ve formlar İSTE öğrenci işlerinin ve Erzin OSB Meslek </a:t>
            </a:r>
            <a:r>
              <a:rPr lang="tr-TR" sz="2000" i="1" dirty="0" err="1">
                <a:solidFill>
                  <a:schemeClr val="tx1"/>
                </a:solidFill>
                <a:latin typeface="Times New Roman" panose="02020603050405020304" pitchFamily="18" charset="0"/>
                <a:cs typeface="Times New Roman" panose="02020603050405020304" pitchFamily="18" charset="0"/>
              </a:rPr>
              <a:t>Yükseokulu’nun</a:t>
            </a:r>
            <a:r>
              <a:rPr lang="tr-TR" sz="2000" i="1" dirty="0">
                <a:solidFill>
                  <a:schemeClr val="tx1"/>
                </a:solidFill>
                <a:latin typeface="Times New Roman" panose="02020603050405020304" pitchFamily="18" charset="0"/>
                <a:cs typeface="Times New Roman" panose="02020603050405020304" pitchFamily="18" charset="0"/>
              </a:rPr>
              <a:t> resmi web sitesinde bulunmaktadır.</a:t>
            </a:r>
          </a:p>
        </p:txBody>
      </p:sp>
    </p:spTree>
    <p:extLst>
      <p:ext uri="{BB962C8B-B14F-4D97-AF65-F5344CB8AC3E}">
        <p14:creationId xmlns:p14="http://schemas.microsoft.com/office/powerpoint/2010/main" val="95670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F6F5FC1D-129C-BE25-9408-FB099994532D}"/>
              </a:ext>
            </a:extLst>
          </p:cNvPr>
          <p:cNvSpPr txBox="1">
            <a:spLocks/>
          </p:cNvSpPr>
          <p:nvPr/>
        </p:nvSpPr>
        <p:spPr>
          <a:xfrm>
            <a:off x="179512" y="763050"/>
            <a:ext cx="4752528" cy="154462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a:t>
            </a:r>
            <a:br>
              <a:rPr lang="tr-TR" sz="2800" dirty="0">
                <a:solidFill>
                  <a:schemeClr val="tx1"/>
                </a:solidFill>
              </a:rPr>
            </a:br>
            <a:r>
              <a:rPr lang="tr-TR" sz="2800" dirty="0"/>
              <a:t>Kontrol ve Otomasyon Teknolojisi</a:t>
            </a:r>
            <a:endParaRPr lang="tr-TR" sz="2800" dirty="0">
              <a:solidFill>
                <a:schemeClr val="tx1"/>
              </a:solidFill>
            </a:endParaRPr>
          </a:p>
        </p:txBody>
      </p:sp>
      <p:sp>
        <p:nvSpPr>
          <p:cNvPr id="3" name="Google Shape;1887;p43">
            <a:extLst>
              <a:ext uri="{FF2B5EF4-FFF2-40B4-BE49-F238E27FC236}">
                <a16:creationId xmlns:a16="http://schemas.microsoft.com/office/drawing/2014/main" id="{EDF3BDAF-1FDB-A6E9-9291-4B12A8C48987}"/>
              </a:ext>
            </a:extLst>
          </p:cNvPr>
          <p:cNvSpPr txBox="1">
            <a:spLocks/>
          </p:cNvSpPr>
          <p:nvPr/>
        </p:nvSpPr>
        <p:spPr>
          <a:xfrm>
            <a:off x="78932" y="2302946"/>
            <a:ext cx="4493067" cy="2775860"/>
          </a:xfrm>
          <a:prstGeom prst="rect">
            <a:avLst/>
          </a:prstGeom>
        </p:spPr>
        <p:txBody>
          <a:bodyPr spcFirstLastPara="1" wrap="square" lIns="91425" tIns="180000" rIns="91425" bIns="0" anchor="ctr" anchorCtr="0">
            <a:noAutofit/>
          </a:bodyPr>
          <a:lstStyle>
            <a:lvl1pPr marL="273050" indent="-273050" algn="l" rtl="0" eaLnBrk="1" fontAlgn="base" hangingPunct="1">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1" fontAlgn="base" hangingPunct="1">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spcBef>
                <a:spcPts val="0"/>
              </a:spcBef>
              <a:spcAft>
                <a:spcPts val="0"/>
              </a:spcAft>
              <a:buFont typeface="Arial" charset="0"/>
              <a:buNone/>
            </a:pPr>
            <a:r>
              <a:rPr lang="tr-TR" sz="1800" dirty="0">
                <a:solidFill>
                  <a:schemeClr val="tx1"/>
                </a:solidFill>
              </a:rPr>
              <a:t>ERZİN OSB MYO bünyesinde üç programlarından biri olarak </a:t>
            </a:r>
            <a:r>
              <a:rPr lang="tr-TR" sz="1800" b="1" i="1" dirty="0">
                <a:solidFill>
                  <a:schemeClr val="tx1"/>
                </a:solidFill>
              </a:rPr>
              <a:t>Kontrol ve Otomasyon Teknolojisi</a:t>
            </a:r>
            <a:r>
              <a:rPr lang="tr-TR" sz="1800" dirty="0">
                <a:solidFill>
                  <a:schemeClr val="tx1"/>
                </a:solidFill>
              </a:rPr>
              <a:t> eğitim-öğretime faaliyetlerine </a:t>
            </a:r>
            <a:r>
              <a:rPr lang="tr-TR" sz="1800" b="1" dirty="0">
                <a:solidFill>
                  <a:schemeClr val="tx1"/>
                </a:solidFill>
              </a:rPr>
              <a:t>aktif</a:t>
            </a:r>
            <a:r>
              <a:rPr lang="tr-TR" sz="1800" dirty="0">
                <a:solidFill>
                  <a:schemeClr val="tx1"/>
                </a:solidFill>
              </a:rPr>
              <a:t> olarak devam etmektedir.</a:t>
            </a:r>
          </a:p>
          <a:p>
            <a:pPr marL="0" indent="0" algn="just">
              <a:spcBef>
                <a:spcPts val="0"/>
              </a:spcBef>
              <a:spcAft>
                <a:spcPts val="0"/>
              </a:spcAft>
              <a:buFont typeface="Arial" charset="0"/>
              <a:buNone/>
            </a:pPr>
            <a:r>
              <a:rPr lang="tr-TR" sz="1800" dirty="0">
                <a:solidFill>
                  <a:schemeClr val="tx1"/>
                </a:solidFill>
              </a:rPr>
              <a:t>Kontrol ve Otomaston Teknolojisi 42 kontenjan sayısına sahiptir. Tüm kontenjanları dolduran kayıtlı öğrenci sayısı ile eğitim öğretime aktif olarak devam etmektedir.</a:t>
            </a:r>
          </a:p>
        </p:txBody>
      </p:sp>
      <p:pic>
        <p:nvPicPr>
          <p:cNvPr id="4" name="Resim 3">
            <a:extLst>
              <a:ext uri="{FF2B5EF4-FFF2-40B4-BE49-F238E27FC236}">
                <a16:creationId xmlns:a16="http://schemas.microsoft.com/office/drawing/2014/main" id="{1C5C134A-9C6C-F47F-0EF2-94A61E86D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124744"/>
            <a:ext cx="4164887" cy="3851518"/>
          </a:xfrm>
          <a:prstGeom prst="ellipse">
            <a:avLst/>
          </a:prstGeom>
          <a:ln w="190500" cap="rnd">
            <a:solidFill>
              <a:schemeClr val="accent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91944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3003F5BB-2083-B1E8-C5A5-FA2985487274}"/>
              </a:ext>
            </a:extLst>
          </p:cNvPr>
          <p:cNvSpPr txBox="1">
            <a:spLocks/>
          </p:cNvSpPr>
          <p:nvPr/>
        </p:nvSpPr>
        <p:spPr>
          <a:xfrm>
            <a:off x="150441" y="125109"/>
            <a:ext cx="7200800" cy="1224136"/>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 </a:t>
            </a:r>
            <a:r>
              <a:rPr lang="tr-TR" sz="2800" dirty="0"/>
              <a:t>Kontrol ve Otomasyon Teknolojisi</a:t>
            </a:r>
            <a:br>
              <a:rPr lang="tr-TR" sz="2800" dirty="0">
                <a:solidFill>
                  <a:schemeClr val="tx1"/>
                </a:solidFill>
              </a:rPr>
            </a:br>
            <a:endParaRPr lang="tr-TR" sz="2800" dirty="0">
              <a:solidFill>
                <a:schemeClr val="tx1"/>
              </a:solidFill>
            </a:endParaRPr>
          </a:p>
        </p:txBody>
      </p:sp>
      <p:sp>
        <p:nvSpPr>
          <p:cNvPr id="4" name="Google Shape;1887;p43">
            <a:extLst>
              <a:ext uri="{FF2B5EF4-FFF2-40B4-BE49-F238E27FC236}">
                <a16:creationId xmlns:a16="http://schemas.microsoft.com/office/drawing/2014/main" id="{B0D5F1DD-4134-76B6-407A-DECB90222D66}"/>
              </a:ext>
            </a:extLst>
          </p:cNvPr>
          <p:cNvSpPr txBox="1">
            <a:spLocks/>
          </p:cNvSpPr>
          <p:nvPr/>
        </p:nvSpPr>
        <p:spPr>
          <a:xfrm>
            <a:off x="146402" y="1412776"/>
            <a:ext cx="5544616" cy="4104456"/>
          </a:xfrm>
          <a:prstGeom prst="rect">
            <a:avLst/>
          </a:prstGeom>
        </p:spPr>
        <p:txBody>
          <a:bodyPr spcFirstLastPara="1" wrap="square" lIns="91425" tIns="180000" rIns="91425" bIns="0" anchor="ctr" anchorCtr="0">
            <a:noAutofit/>
          </a:bodyPr>
          <a:lstStyle>
            <a:lvl1pPr marL="273050" indent="-273050" algn="l" rtl="0" eaLnBrk="1" fontAlgn="base" hangingPunct="1">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1" fontAlgn="base" hangingPunct="1">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1" fontAlgn="base" hangingPunct="1">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spcBef>
                <a:spcPts val="0"/>
              </a:spcBef>
              <a:spcAft>
                <a:spcPts val="0"/>
              </a:spcAft>
              <a:buNone/>
            </a:pPr>
            <a:r>
              <a:rPr lang="tr-TR" sz="1800" b="1" dirty="0" err="1">
                <a:solidFill>
                  <a:schemeClr val="tx1"/>
                </a:solidFill>
              </a:rPr>
              <a:t>Vizyon:</a:t>
            </a:r>
            <a:r>
              <a:rPr lang="tr-TR" sz="1800" dirty="0" err="1">
                <a:effectLst/>
                <a:latin typeface="Times New Roman" panose="02020603050405020304" pitchFamily="18" charset="0"/>
                <a:ea typeface="Calibri" panose="020F0502020204030204" pitchFamily="34" charset="0"/>
              </a:rPr>
              <a:t>Üniversitemizin</a:t>
            </a:r>
            <a:r>
              <a:rPr lang="tr-TR" sz="1800" dirty="0">
                <a:effectLst/>
                <a:latin typeface="Times New Roman" panose="02020603050405020304" pitchFamily="18" charset="0"/>
                <a:ea typeface="Calibri" panose="020F0502020204030204" pitchFamily="34" charset="0"/>
              </a:rPr>
              <a:t> dörtlü sarmal modeli bütünleşmesini sağlayarak ülkemizin inovasyon odaklı kalkınma modeline katkı sağlayan, değer katan, tercih edilen, insanı ve inovasyonu </a:t>
            </a:r>
            <a:r>
              <a:rPr lang="tr-TR" sz="1800" dirty="0" err="1">
                <a:effectLst/>
                <a:latin typeface="Times New Roman" panose="02020603050405020304" pitchFamily="18" charset="0"/>
                <a:ea typeface="Calibri" panose="020F0502020204030204" pitchFamily="34" charset="0"/>
              </a:rPr>
              <a:t>öncüleyen</a:t>
            </a:r>
            <a:r>
              <a:rPr lang="tr-TR" sz="1800" dirty="0">
                <a:effectLst/>
                <a:latin typeface="Times New Roman" panose="02020603050405020304" pitchFamily="18" charset="0"/>
                <a:ea typeface="Calibri" panose="020F0502020204030204" pitchFamily="34" charset="0"/>
              </a:rPr>
              <a:t>, saygın ve lider meslek yüksekokulu olmaktır. Ek olarak, </a:t>
            </a:r>
            <a:r>
              <a:rPr lang="tr-TR" sz="1800" dirty="0" err="1">
                <a:effectLst/>
                <a:latin typeface="Times New Roman" panose="02020603050405020304" pitchFamily="18" charset="0"/>
                <a:ea typeface="Calibri" panose="020F0502020204030204" pitchFamily="34" charset="0"/>
              </a:rPr>
              <a:t>Teknoversite</a:t>
            </a:r>
            <a:r>
              <a:rPr lang="tr-TR" sz="1800" dirty="0">
                <a:effectLst/>
                <a:latin typeface="Times New Roman" panose="02020603050405020304" pitchFamily="18" charset="0"/>
                <a:ea typeface="Calibri" panose="020F0502020204030204" pitchFamily="34" charset="0"/>
              </a:rPr>
              <a:t> anlayışına uygun olarak teknolojik gelişmelere uyum sağlayabilecek, çağın gereksinimlerini algılayan, bölgesel ve milli sorunlara duyarlı bilinçli öğrenciler yetiştirerek ülkemizin nitelikli ara eleman ihtiyacını gidermeye yönelik misyonumuzu destekleyici faaliyetler yapmaktır.</a:t>
            </a:r>
          </a:p>
          <a:p>
            <a:pPr marL="0" indent="0" algn="just">
              <a:spcBef>
                <a:spcPts val="0"/>
              </a:spcBef>
              <a:spcAft>
                <a:spcPts val="0"/>
              </a:spcAft>
              <a:buNone/>
            </a:pPr>
            <a:endParaRPr lang="tr-TR" sz="1800" dirty="0">
              <a:solidFill>
                <a:schemeClr val="tx1"/>
              </a:solidFill>
            </a:endParaRPr>
          </a:p>
          <a:p>
            <a:pPr marL="0" indent="0" algn="just">
              <a:spcBef>
                <a:spcPts val="0"/>
              </a:spcBef>
              <a:spcAft>
                <a:spcPts val="0"/>
              </a:spcAft>
              <a:buNone/>
            </a:pPr>
            <a:r>
              <a:rPr lang="tr-TR" sz="1800" b="1" dirty="0" err="1">
                <a:solidFill>
                  <a:schemeClr val="tx1"/>
                </a:solidFill>
              </a:rPr>
              <a:t>Misyonumuz:</a:t>
            </a:r>
            <a:r>
              <a:rPr lang="tr-TR" sz="1800" dirty="0" err="1">
                <a:effectLst/>
                <a:latin typeface="Times New Roman" panose="02020603050405020304" pitchFamily="18" charset="0"/>
                <a:ea typeface="Calibri" panose="020F0502020204030204" pitchFamily="34" charset="0"/>
              </a:rPr>
              <a:t>İskenderun</a:t>
            </a:r>
            <a:r>
              <a:rPr lang="tr-TR" sz="1800" dirty="0">
                <a:effectLst/>
                <a:latin typeface="Times New Roman" panose="02020603050405020304" pitchFamily="18" charset="0"/>
                <a:ea typeface="Calibri" panose="020F0502020204030204" pitchFamily="34" charset="0"/>
              </a:rPr>
              <a:t> Teknik Üniversitesi'nin temel değerlerini gözeterek Türkiye Cumhuriyeti'nin temel ve değerlerine bağlı evrensel değerlerle donatılmış, kendisini sürekli yenileyen, yaşam boyu öğrenmeyi hedef edinmiş, analiz ve sentez yapabilen, yaratıcı, girişimci, sorgulayıcı, etik değerleri özümsemiş, takım çalışmasına yatkın ve ülkenin kalkınmasına katkıda bulunan teknikerler ve teknik elemanlar yetiştirmektir.</a:t>
            </a:r>
          </a:p>
          <a:p>
            <a:pPr marL="0" indent="0" algn="just">
              <a:spcBef>
                <a:spcPts val="0"/>
              </a:spcBef>
              <a:spcAft>
                <a:spcPts val="0"/>
              </a:spcAft>
              <a:buFont typeface="Arial" charset="0"/>
              <a:buNone/>
            </a:pPr>
            <a:endParaRPr lang="tr-TR" sz="1800" b="1" dirty="0">
              <a:solidFill>
                <a:schemeClr val="tx1"/>
              </a:solidFill>
            </a:endParaRPr>
          </a:p>
        </p:txBody>
      </p:sp>
      <p:pic>
        <p:nvPicPr>
          <p:cNvPr id="3" name="object 2">
            <a:extLst>
              <a:ext uri="{FF2B5EF4-FFF2-40B4-BE49-F238E27FC236}">
                <a16:creationId xmlns:a16="http://schemas.microsoft.com/office/drawing/2014/main" id="{B5367E71-CEF9-3800-664B-69E4FFF52868}"/>
              </a:ext>
            </a:extLst>
          </p:cNvPr>
          <p:cNvPicPr/>
          <p:nvPr/>
        </p:nvPicPr>
        <p:blipFill>
          <a:blip r:embed="rId2" cstate="print"/>
          <a:stretch>
            <a:fillRect/>
          </a:stretch>
        </p:blipFill>
        <p:spPr>
          <a:xfrm>
            <a:off x="5436096" y="1016734"/>
            <a:ext cx="3397536" cy="48245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7025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2F29BFA8-0293-948C-92BF-2F24AAD4291E}"/>
              </a:ext>
            </a:extLst>
          </p:cNvPr>
          <p:cNvSpPr txBox="1">
            <a:spLocks/>
          </p:cNvSpPr>
          <p:nvPr/>
        </p:nvSpPr>
        <p:spPr>
          <a:xfrm>
            <a:off x="209398" y="692696"/>
            <a:ext cx="7746978" cy="1224136"/>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400" dirty="0">
                <a:solidFill>
                  <a:schemeClr val="tx1"/>
                </a:solidFill>
              </a:rPr>
            </a:br>
            <a:r>
              <a:rPr lang="tr-TR" sz="2800" dirty="0">
                <a:solidFill>
                  <a:schemeClr val="tx1"/>
                </a:solidFill>
              </a:rPr>
              <a:t>ERZİN OSB MYO </a:t>
            </a:r>
            <a:r>
              <a:rPr lang="tr-TR" sz="2800" dirty="0"/>
              <a:t>Kontrol ve Otomasyon Teknolojisi </a:t>
            </a:r>
            <a:r>
              <a:rPr lang="tr-TR" sz="2800" dirty="0">
                <a:solidFill>
                  <a:schemeClr val="tx1"/>
                </a:solidFill>
              </a:rPr>
              <a:t>Kabul Koşulları</a:t>
            </a:r>
            <a:br>
              <a:rPr lang="tr-TR" sz="2400" dirty="0">
                <a:solidFill>
                  <a:schemeClr val="tx1"/>
                </a:solidFill>
              </a:rPr>
            </a:br>
            <a:endParaRPr lang="tr-TR" sz="2400" dirty="0">
              <a:solidFill>
                <a:schemeClr val="tx1"/>
              </a:solidFill>
            </a:endParaRPr>
          </a:p>
        </p:txBody>
      </p:sp>
      <p:sp>
        <p:nvSpPr>
          <p:cNvPr id="6" name="Metin kutusu 5">
            <a:extLst>
              <a:ext uri="{FF2B5EF4-FFF2-40B4-BE49-F238E27FC236}">
                <a16:creationId xmlns:a16="http://schemas.microsoft.com/office/drawing/2014/main" id="{8E033A28-71DD-3C49-ADA1-B89033693288}"/>
              </a:ext>
            </a:extLst>
          </p:cNvPr>
          <p:cNvSpPr txBox="1"/>
          <p:nvPr/>
        </p:nvSpPr>
        <p:spPr>
          <a:xfrm>
            <a:off x="395536" y="1694853"/>
            <a:ext cx="8280920" cy="2031325"/>
          </a:xfrm>
          <a:prstGeom prst="rect">
            <a:avLst/>
          </a:prstGeom>
          <a:noFill/>
        </p:spPr>
        <p:txBody>
          <a:bodyPr wrap="square">
            <a:spAutoFit/>
          </a:bodyPr>
          <a:lstStyle/>
          <a:p>
            <a:pPr algn="just"/>
            <a:r>
              <a:rPr lang="tr-TR" dirty="0"/>
              <a:t>İskenderun Teknik Üniversitesi Meslek Yüksekokulları Programlarına; </a:t>
            </a:r>
          </a:p>
          <a:p>
            <a:pPr algn="just"/>
            <a:endParaRPr lang="tr-TR" dirty="0"/>
          </a:p>
          <a:p>
            <a:pPr marL="285750" indent="-285750" algn="just">
              <a:buFont typeface="Arial" panose="020B0604020202020204" pitchFamily="34" charset="0"/>
              <a:buChar char="•"/>
            </a:pPr>
            <a:r>
              <a:rPr lang="tr-TR" dirty="0"/>
              <a:t>Yükseköğretim Kurulu Ölçme Seçme ve Yerleştirme Merkezi tarafından yapılan sınav sonucunda TYT puan türünde yeterli puanı almış ve özel şartları taşıyan öğrenciler alınmaktadır.</a:t>
            </a:r>
          </a:p>
          <a:p>
            <a:pPr marL="285750" indent="-285750" algn="just">
              <a:buFont typeface="Arial" panose="020B0604020202020204" pitchFamily="34" charset="0"/>
              <a:buChar char="•"/>
            </a:pPr>
            <a:endParaRPr lang="tr-TR" dirty="0"/>
          </a:p>
          <a:p>
            <a:pPr algn="just"/>
            <a:endParaRPr lang="tr-TR" dirty="0"/>
          </a:p>
        </p:txBody>
      </p:sp>
      <p:pic>
        <p:nvPicPr>
          <p:cNvPr id="7" name="Resim 6">
            <a:extLst>
              <a:ext uri="{FF2B5EF4-FFF2-40B4-BE49-F238E27FC236}">
                <a16:creationId xmlns:a16="http://schemas.microsoft.com/office/drawing/2014/main" id="{FBD9BAA2-FC08-507B-E5F5-6AA2B30228C9}"/>
              </a:ext>
            </a:extLst>
          </p:cNvPr>
          <p:cNvPicPr>
            <a:picLocks noChangeAspect="1"/>
          </p:cNvPicPr>
          <p:nvPr/>
        </p:nvPicPr>
        <p:blipFill rotWithShape="1">
          <a:blip r:embed="rId2"/>
          <a:srcRect t="795" b="50556"/>
          <a:stretch/>
        </p:blipFill>
        <p:spPr>
          <a:xfrm>
            <a:off x="1259632" y="3144159"/>
            <a:ext cx="5688632" cy="3021145"/>
          </a:xfrm>
          <a:prstGeom prst="ellipse">
            <a:avLst/>
          </a:prstGeom>
          <a:ln>
            <a:noFill/>
          </a:ln>
          <a:effectLst>
            <a:softEdge rad="112500"/>
          </a:effectLst>
        </p:spPr>
      </p:pic>
    </p:spTree>
    <p:extLst>
      <p:ext uri="{BB962C8B-B14F-4D97-AF65-F5344CB8AC3E}">
        <p14:creationId xmlns:p14="http://schemas.microsoft.com/office/powerpoint/2010/main" val="259064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2F29BFA8-0293-948C-92BF-2F24AAD4291E}"/>
              </a:ext>
            </a:extLst>
          </p:cNvPr>
          <p:cNvSpPr txBox="1">
            <a:spLocks/>
          </p:cNvSpPr>
          <p:nvPr/>
        </p:nvSpPr>
        <p:spPr>
          <a:xfrm>
            <a:off x="174536" y="620688"/>
            <a:ext cx="8969464" cy="1368152"/>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400" dirty="0">
                <a:solidFill>
                  <a:schemeClr val="tx1"/>
                </a:solidFill>
              </a:rPr>
            </a:br>
            <a:r>
              <a:rPr lang="tr-TR" sz="2800" dirty="0">
                <a:solidFill>
                  <a:schemeClr val="tx1"/>
                </a:solidFill>
              </a:rPr>
              <a:t>ERZİN OSB MYO </a:t>
            </a:r>
            <a:r>
              <a:rPr lang="tr-TR" sz="2800" dirty="0"/>
              <a:t>Kontrol ve Otomasyon Teknolojisi</a:t>
            </a:r>
            <a:r>
              <a:rPr lang="tr-TR" sz="2800" dirty="0">
                <a:solidFill>
                  <a:schemeClr val="tx1"/>
                </a:solidFill>
              </a:rPr>
              <a:t> </a:t>
            </a:r>
          </a:p>
          <a:p>
            <a:r>
              <a:rPr lang="tr-TR" sz="2800" dirty="0">
                <a:solidFill>
                  <a:schemeClr val="tx1"/>
                </a:solidFill>
              </a:rPr>
              <a:t>Yatay Geçiş Kabul Koşulları</a:t>
            </a:r>
            <a:br>
              <a:rPr lang="tr-TR" sz="2800" dirty="0">
                <a:solidFill>
                  <a:schemeClr val="tx1"/>
                </a:solidFill>
              </a:rPr>
            </a:br>
            <a:endParaRPr lang="tr-TR" sz="2800" dirty="0">
              <a:solidFill>
                <a:schemeClr val="tx1"/>
              </a:solidFill>
            </a:endParaRPr>
          </a:p>
        </p:txBody>
      </p:sp>
      <p:sp>
        <p:nvSpPr>
          <p:cNvPr id="6" name="Metin kutusu 5">
            <a:extLst>
              <a:ext uri="{FF2B5EF4-FFF2-40B4-BE49-F238E27FC236}">
                <a16:creationId xmlns:a16="http://schemas.microsoft.com/office/drawing/2014/main" id="{8E033A28-71DD-3C49-ADA1-B89033693288}"/>
              </a:ext>
            </a:extLst>
          </p:cNvPr>
          <p:cNvSpPr txBox="1"/>
          <p:nvPr/>
        </p:nvSpPr>
        <p:spPr>
          <a:xfrm>
            <a:off x="323528" y="1772816"/>
            <a:ext cx="7920880" cy="2923877"/>
          </a:xfrm>
          <a:prstGeom prst="rect">
            <a:avLst/>
          </a:prstGeom>
          <a:noFill/>
        </p:spPr>
        <p:txBody>
          <a:bodyPr wrap="square">
            <a:spAutoFit/>
          </a:bodyPr>
          <a:lstStyle/>
          <a:p>
            <a:pPr algn="just"/>
            <a:r>
              <a:rPr lang="tr-TR" b="1" dirty="0"/>
              <a:t>Yatay Geçiş</a:t>
            </a:r>
          </a:p>
          <a:p>
            <a:pPr algn="just"/>
            <a:endParaRPr lang="tr-TR" b="1" dirty="0"/>
          </a:p>
          <a:p>
            <a:pPr algn="just"/>
            <a:r>
              <a:rPr lang="tr-TR" dirty="0"/>
              <a:t>İskenderun Teknik Üniversitesi Meslek Yüksekokulları Programlarına; </a:t>
            </a:r>
          </a:p>
          <a:p>
            <a:pPr algn="just"/>
            <a:endParaRPr lang="tr-TR" dirty="0"/>
          </a:p>
          <a:p>
            <a:pPr marL="285750" indent="-285750" algn="just">
              <a:buFont typeface="Arial" panose="020B0604020202020204" pitchFamily="34" charset="0"/>
              <a:buChar char="•"/>
            </a:pPr>
            <a:r>
              <a:rPr lang="tr-TR" dirty="0"/>
              <a:t> Kontrol ve Otomasyon Teknolojisi, yatay geçiş yoluyla da öğrenci kabul edilmektedir. Bu geçişler bir yönerge ile düzenlenmiştir ve öğrenciler farklı yükseköğretim kurumlarının diploma programları veya aynı yükseköğretim kurumu içindeki diploma programları arasında ancak önceden ilan edilen sayı ve geçiş şartları çerçevesinde geçiş yapabilirler.</a:t>
            </a:r>
          </a:p>
          <a:p>
            <a:pPr marL="285750" indent="-285750" algn="just">
              <a:buFont typeface="Arial" panose="020B0604020202020204" pitchFamily="34" charset="0"/>
              <a:buChar char="•"/>
            </a:pPr>
            <a:endParaRPr lang="tr-TR" dirty="0"/>
          </a:p>
        </p:txBody>
      </p:sp>
    </p:spTree>
    <p:extLst>
      <p:ext uri="{BB962C8B-B14F-4D97-AF65-F5344CB8AC3E}">
        <p14:creationId xmlns:p14="http://schemas.microsoft.com/office/powerpoint/2010/main" val="127699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2F29BFA8-0293-948C-92BF-2F24AAD4291E}"/>
              </a:ext>
            </a:extLst>
          </p:cNvPr>
          <p:cNvSpPr txBox="1">
            <a:spLocks/>
          </p:cNvSpPr>
          <p:nvPr/>
        </p:nvSpPr>
        <p:spPr>
          <a:xfrm>
            <a:off x="395536" y="458670"/>
            <a:ext cx="8748464" cy="828092"/>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 </a:t>
            </a:r>
            <a:r>
              <a:rPr lang="tr-TR" sz="2800" dirty="0"/>
              <a:t>Kontrol ve Otomasyon Teknolojisi</a:t>
            </a:r>
            <a:endParaRPr lang="tr-TR" sz="2800" dirty="0">
              <a:solidFill>
                <a:schemeClr val="tx1"/>
              </a:solidFill>
            </a:endParaRPr>
          </a:p>
          <a:p>
            <a:r>
              <a:rPr lang="tr-TR" sz="2800" dirty="0">
                <a:solidFill>
                  <a:schemeClr val="tx1"/>
                </a:solidFill>
              </a:rPr>
              <a:t>Dikey Geçiş Kabul Koşulları</a:t>
            </a:r>
          </a:p>
        </p:txBody>
      </p:sp>
      <p:sp>
        <p:nvSpPr>
          <p:cNvPr id="6" name="Metin kutusu 5">
            <a:extLst>
              <a:ext uri="{FF2B5EF4-FFF2-40B4-BE49-F238E27FC236}">
                <a16:creationId xmlns:a16="http://schemas.microsoft.com/office/drawing/2014/main" id="{8E033A28-71DD-3C49-ADA1-B89033693288}"/>
              </a:ext>
            </a:extLst>
          </p:cNvPr>
          <p:cNvSpPr txBox="1"/>
          <p:nvPr/>
        </p:nvSpPr>
        <p:spPr>
          <a:xfrm>
            <a:off x="431540" y="1124744"/>
            <a:ext cx="8280920" cy="4801314"/>
          </a:xfrm>
          <a:prstGeom prst="rect">
            <a:avLst/>
          </a:prstGeom>
          <a:noFill/>
        </p:spPr>
        <p:txBody>
          <a:bodyPr wrap="square">
            <a:spAutoFit/>
          </a:bodyPr>
          <a:lstStyle/>
          <a:p>
            <a:pPr algn="just"/>
            <a:endParaRPr lang="tr-TR" dirty="0"/>
          </a:p>
          <a:p>
            <a:pPr algn="just"/>
            <a:r>
              <a:rPr lang="tr-TR" dirty="0"/>
              <a:t>Öğrenci, YÖK’ün ilgili mevzuatı doğrultusunda dikey geçiş sınavı ile lisans diploması alma hakları vardır. Bölüm mezunları dikey geçiş sınavı ile fakültelerin aşağıdaki bölümlerine geçiş yapabilirler.</a:t>
            </a:r>
          </a:p>
          <a:p>
            <a:pPr marL="285750" indent="-285750" algn="just">
              <a:buFont typeface="Arial" panose="020B0604020202020204" pitchFamily="34" charset="0"/>
              <a:buChar char="•"/>
            </a:pPr>
            <a:r>
              <a:rPr lang="tr-TR" dirty="0"/>
              <a:t>Bilgisayar Mühendisliği</a:t>
            </a:r>
          </a:p>
          <a:p>
            <a:pPr marL="285750" indent="-285750" algn="just">
              <a:buFont typeface="Arial" panose="020B0604020202020204" pitchFamily="34" charset="0"/>
              <a:buChar char="•"/>
            </a:pPr>
            <a:r>
              <a:rPr lang="tr-TR" dirty="0"/>
              <a:t>Kontrol Sistemleri Teknolojisi Elektrik Mühendisliği</a:t>
            </a:r>
          </a:p>
          <a:p>
            <a:pPr marL="285750" indent="-285750" algn="just">
              <a:buFont typeface="Arial" panose="020B0604020202020204" pitchFamily="34" charset="0"/>
              <a:buChar char="•"/>
            </a:pPr>
            <a:r>
              <a:rPr lang="tr-TR" dirty="0"/>
              <a:t>Kontrol ve Otomasyon Teknolojisi Elektrik-Elektronik Mühendisliği</a:t>
            </a:r>
          </a:p>
          <a:p>
            <a:pPr marL="285750" indent="-285750" algn="just">
              <a:buFont typeface="Arial" panose="020B0604020202020204" pitchFamily="34" charset="0"/>
              <a:buChar char="•"/>
            </a:pPr>
            <a:r>
              <a:rPr lang="tr-TR" dirty="0"/>
              <a:t>Elektronik Mühendisliği</a:t>
            </a:r>
          </a:p>
          <a:p>
            <a:pPr marL="285750" indent="-285750" algn="just">
              <a:buFont typeface="Arial" panose="020B0604020202020204" pitchFamily="34" charset="0"/>
              <a:buChar char="•"/>
            </a:pPr>
            <a:r>
              <a:rPr lang="tr-TR" dirty="0"/>
              <a:t>Elektronik ve Haberleşme Mühendisliği</a:t>
            </a:r>
          </a:p>
          <a:p>
            <a:pPr marL="285750" indent="-285750" algn="just">
              <a:buFont typeface="Arial" panose="020B0604020202020204" pitchFamily="34" charset="0"/>
              <a:buChar char="•"/>
            </a:pPr>
            <a:r>
              <a:rPr lang="tr-TR" dirty="0"/>
              <a:t>Endüstri Mühendisliği</a:t>
            </a:r>
          </a:p>
          <a:p>
            <a:pPr marL="285750" indent="-285750" algn="just">
              <a:buFont typeface="Arial" panose="020B0604020202020204" pitchFamily="34" charset="0"/>
              <a:buChar char="•"/>
            </a:pPr>
            <a:r>
              <a:rPr lang="tr-TR" dirty="0"/>
              <a:t>Havacılık Elektrik ve Elektroniği</a:t>
            </a:r>
          </a:p>
          <a:p>
            <a:pPr marL="285750" indent="-285750" algn="just">
              <a:buFont typeface="Arial" panose="020B0604020202020204" pitchFamily="34" charset="0"/>
              <a:buChar char="•"/>
            </a:pPr>
            <a:r>
              <a:rPr lang="tr-TR" dirty="0"/>
              <a:t>İmalat Mühendisliği</a:t>
            </a:r>
          </a:p>
          <a:p>
            <a:pPr marL="285750" indent="-285750" algn="just">
              <a:buFont typeface="Arial" panose="020B0604020202020204" pitchFamily="34" charset="0"/>
              <a:buChar char="•"/>
            </a:pPr>
            <a:r>
              <a:rPr lang="tr-TR" dirty="0"/>
              <a:t>Kontrol ve Otomasyon Mühendisliği</a:t>
            </a:r>
          </a:p>
          <a:p>
            <a:pPr marL="285750" indent="-285750" algn="just">
              <a:buFont typeface="Arial" panose="020B0604020202020204" pitchFamily="34" charset="0"/>
              <a:buChar char="•"/>
            </a:pPr>
            <a:r>
              <a:rPr lang="tr-TR" dirty="0"/>
              <a:t>Makine Mühendisliği</a:t>
            </a:r>
          </a:p>
          <a:p>
            <a:pPr marL="285750" indent="-285750" algn="just">
              <a:buFont typeface="Arial" panose="020B0604020202020204" pitchFamily="34" charset="0"/>
              <a:buChar char="•"/>
            </a:pPr>
            <a:r>
              <a:rPr lang="tr-TR" dirty="0"/>
              <a:t>Mekatronik Mühendisliği</a:t>
            </a:r>
          </a:p>
          <a:p>
            <a:pPr marL="285750" indent="-285750" algn="just">
              <a:buFont typeface="Arial" panose="020B0604020202020204" pitchFamily="34" charset="0"/>
              <a:buChar char="•"/>
            </a:pPr>
            <a:r>
              <a:rPr lang="tr-TR" dirty="0"/>
              <a:t>Meteoroloji Mühendisliği</a:t>
            </a:r>
          </a:p>
          <a:p>
            <a:pPr marL="285750" indent="-285750" algn="just">
              <a:buFont typeface="Arial" panose="020B0604020202020204" pitchFamily="34" charset="0"/>
              <a:buChar char="•"/>
            </a:pPr>
            <a:r>
              <a:rPr lang="tr-TR" dirty="0"/>
              <a:t>Uçak Elektrik ve Elektroniği</a:t>
            </a:r>
          </a:p>
        </p:txBody>
      </p:sp>
      <p:pic>
        <p:nvPicPr>
          <p:cNvPr id="3" name="Resim 2">
            <a:extLst>
              <a:ext uri="{FF2B5EF4-FFF2-40B4-BE49-F238E27FC236}">
                <a16:creationId xmlns:a16="http://schemas.microsoft.com/office/drawing/2014/main" id="{837D29CD-AB74-6F5D-B395-C2165E1D36BC}"/>
              </a:ext>
            </a:extLst>
          </p:cNvPr>
          <p:cNvPicPr>
            <a:picLocks noChangeAspect="1"/>
          </p:cNvPicPr>
          <p:nvPr/>
        </p:nvPicPr>
        <p:blipFill rotWithShape="1">
          <a:blip r:embed="rId2"/>
          <a:srcRect l="48674" t="53559" b="10288"/>
          <a:stretch/>
        </p:blipFill>
        <p:spPr>
          <a:xfrm>
            <a:off x="5508104" y="2996952"/>
            <a:ext cx="3056200" cy="3312368"/>
          </a:xfrm>
          <a:prstGeom prst="ellipse">
            <a:avLst/>
          </a:prstGeom>
          <a:ln>
            <a:noFill/>
          </a:ln>
          <a:effectLst>
            <a:softEdge rad="112500"/>
          </a:effectLst>
        </p:spPr>
      </p:pic>
    </p:spTree>
    <p:extLst>
      <p:ext uri="{BB962C8B-B14F-4D97-AF65-F5344CB8AC3E}">
        <p14:creationId xmlns:p14="http://schemas.microsoft.com/office/powerpoint/2010/main" val="311758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6;p43">
            <a:extLst>
              <a:ext uri="{FF2B5EF4-FFF2-40B4-BE49-F238E27FC236}">
                <a16:creationId xmlns:a16="http://schemas.microsoft.com/office/drawing/2014/main" id="{2F29BFA8-0293-948C-92BF-2F24AAD4291E}"/>
              </a:ext>
            </a:extLst>
          </p:cNvPr>
          <p:cNvSpPr txBox="1">
            <a:spLocks/>
          </p:cNvSpPr>
          <p:nvPr/>
        </p:nvSpPr>
        <p:spPr>
          <a:xfrm>
            <a:off x="178615" y="452845"/>
            <a:ext cx="8969464" cy="1319971"/>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tr-TR" sz="2800" dirty="0">
                <a:solidFill>
                  <a:schemeClr val="tx1"/>
                </a:solidFill>
              </a:rPr>
            </a:br>
            <a:r>
              <a:rPr lang="tr-TR" sz="2800" dirty="0">
                <a:solidFill>
                  <a:schemeClr val="tx1"/>
                </a:solidFill>
              </a:rPr>
              <a:t>ERZİN OSB MYO </a:t>
            </a:r>
            <a:r>
              <a:rPr lang="tr-TR" sz="2800" dirty="0"/>
              <a:t>Kontrol ve Otomasyon Teknolojisi</a:t>
            </a:r>
            <a:r>
              <a:rPr lang="tr-TR" sz="2800" dirty="0">
                <a:solidFill>
                  <a:schemeClr val="tx1"/>
                </a:solidFill>
              </a:rPr>
              <a:t> </a:t>
            </a:r>
          </a:p>
          <a:p>
            <a:r>
              <a:rPr lang="tr-TR" sz="2800" dirty="0">
                <a:solidFill>
                  <a:schemeClr val="tx1"/>
                </a:solidFill>
              </a:rPr>
              <a:t>Mezuniyet Koşulları</a:t>
            </a:r>
            <a:br>
              <a:rPr lang="tr-TR" sz="2800" dirty="0">
                <a:solidFill>
                  <a:schemeClr val="tx1"/>
                </a:solidFill>
              </a:rPr>
            </a:br>
            <a:endParaRPr lang="tr-TR" sz="2800" dirty="0">
              <a:solidFill>
                <a:schemeClr val="tx1"/>
              </a:solidFill>
            </a:endParaRPr>
          </a:p>
        </p:txBody>
      </p:sp>
      <p:sp>
        <p:nvSpPr>
          <p:cNvPr id="6" name="Metin kutusu 5">
            <a:extLst>
              <a:ext uri="{FF2B5EF4-FFF2-40B4-BE49-F238E27FC236}">
                <a16:creationId xmlns:a16="http://schemas.microsoft.com/office/drawing/2014/main" id="{8E033A28-71DD-3C49-ADA1-B89033693288}"/>
              </a:ext>
            </a:extLst>
          </p:cNvPr>
          <p:cNvSpPr txBox="1"/>
          <p:nvPr/>
        </p:nvSpPr>
        <p:spPr>
          <a:xfrm>
            <a:off x="251520" y="1340768"/>
            <a:ext cx="7920880" cy="1200329"/>
          </a:xfrm>
          <a:prstGeom prst="rect">
            <a:avLst/>
          </a:prstGeom>
          <a:noFill/>
        </p:spPr>
        <p:txBody>
          <a:bodyPr wrap="square">
            <a:spAutoFit/>
          </a:bodyPr>
          <a:lstStyle/>
          <a:p>
            <a:pPr algn="just"/>
            <a:r>
              <a:rPr lang="tr-TR" dirty="0"/>
              <a:t>Mezuniyet derecesini almak için bir adayın Kontrol ve Otomasyon Teknolojisinde belirtilen bütün seçmeli ve zorunlu dersleri almış ve bunlardan başarılı olmuş, 120 ECTS kredisi toplamış, 4 üzerinden 2.00 GNO’ya sahip olmuş, ve staj/stajlarını başarıyla tamamlamış olması gereklidir.</a:t>
            </a:r>
          </a:p>
        </p:txBody>
      </p:sp>
      <p:pic>
        <p:nvPicPr>
          <p:cNvPr id="3" name="Resim 2">
            <a:extLst>
              <a:ext uri="{FF2B5EF4-FFF2-40B4-BE49-F238E27FC236}">
                <a16:creationId xmlns:a16="http://schemas.microsoft.com/office/drawing/2014/main" id="{5C3D1749-62ED-2335-9C44-473DE9ECD166}"/>
              </a:ext>
            </a:extLst>
          </p:cNvPr>
          <p:cNvPicPr>
            <a:picLocks noChangeAspect="1"/>
          </p:cNvPicPr>
          <p:nvPr/>
        </p:nvPicPr>
        <p:blipFill>
          <a:blip r:embed="rId2"/>
          <a:stretch>
            <a:fillRect/>
          </a:stretch>
        </p:blipFill>
        <p:spPr>
          <a:xfrm>
            <a:off x="1187624" y="2772971"/>
            <a:ext cx="4464496" cy="2841646"/>
          </a:xfrm>
          <a:prstGeom prst="rect">
            <a:avLst/>
          </a:prstGeom>
        </p:spPr>
      </p:pic>
      <p:pic>
        <p:nvPicPr>
          <p:cNvPr id="4" name="Resim 3">
            <a:extLst>
              <a:ext uri="{FF2B5EF4-FFF2-40B4-BE49-F238E27FC236}">
                <a16:creationId xmlns:a16="http://schemas.microsoft.com/office/drawing/2014/main" id="{40572AF2-D27A-7733-B3A2-10C976FCC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385497"/>
            <a:ext cx="1131735" cy="1131735"/>
          </a:xfrm>
          <a:prstGeom prst="rect">
            <a:avLst/>
          </a:prstGeom>
        </p:spPr>
      </p:pic>
      <p:pic>
        <p:nvPicPr>
          <p:cNvPr id="5" name="Resim 4">
            <a:extLst>
              <a:ext uri="{FF2B5EF4-FFF2-40B4-BE49-F238E27FC236}">
                <a16:creationId xmlns:a16="http://schemas.microsoft.com/office/drawing/2014/main" id="{05154550-7EBE-6FA9-8C14-A54DA3EC8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808414"/>
            <a:ext cx="1118878" cy="1118878"/>
          </a:xfrm>
          <a:prstGeom prst="rect">
            <a:avLst/>
          </a:prstGeom>
        </p:spPr>
      </p:pic>
      <p:sp>
        <p:nvSpPr>
          <p:cNvPr id="7" name="Dikdörtgen 6">
            <a:extLst>
              <a:ext uri="{FF2B5EF4-FFF2-40B4-BE49-F238E27FC236}">
                <a16:creationId xmlns:a16="http://schemas.microsoft.com/office/drawing/2014/main" id="{A8694EBE-8030-B3AC-76BD-24E3995F51FE}"/>
              </a:ext>
            </a:extLst>
          </p:cNvPr>
          <p:cNvSpPr/>
          <p:nvPr/>
        </p:nvSpPr>
        <p:spPr>
          <a:xfrm>
            <a:off x="1187624" y="5758824"/>
            <a:ext cx="5040560" cy="646331"/>
          </a:xfrm>
          <a:prstGeom prst="rect">
            <a:avLst/>
          </a:prstGeom>
        </p:spPr>
        <p:txBody>
          <a:bodyPr wrap="square">
            <a:spAutoFit/>
          </a:bodyPr>
          <a:lstStyle/>
          <a:p>
            <a:r>
              <a:rPr lang="tr-TR" dirty="0">
                <a:solidFill>
                  <a:srgbClr val="FF0000"/>
                </a:solidFill>
                <a:hlinkClick r:id="rId5"/>
              </a:rPr>
              <a:t>https://iste.edu.tr/files/77_files_1631001768.pdf</a:t>
            </a:r>
            <a:endParaRPr lang="tr-TR" dirty="0">
              <a:solidFill>
                <a:srgbClr val="FF0000"/>
              </a:solidFill>
            </a:endParaRPr>
          </a:p>
          <a:p>
            <a:endParaRPr lang="tr-TR" dirty="0">
              <a:solidFill>
                <a:srgbClr val="FF0000"/>
              </a:solidFill>
            </a:endParaRPr>
          </a:p>
        </p:txBody>
      </p:sp>
    </p:spTree>
    <p:extLst>
      <p:ext uri="{BB962C8B-B14F-4D97-AF65-F5344CB8AC3E}">
        <p14:creationId xmlns:p14="http://schemas.microsoft.com/office/powerpoint/2010/main" val="375186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A885D44-E5A7-42E9-9C53-84CD9458C48A}"/>
              </a:ext>
            </a:extLst>
          </p:cNvPr>
          <p:cNvSpPr txBox="1"/>
          <p:nvPr/>
        </p:nvSpPr>
        <p:spPr>
          <a:xfrm>
            <a:off x="223777" y="1268760"/>
            <a:ext cx="8696446" cy="4613058"/>
          </a:xfrm>
          <a:prstGeom prst="rect">
            <a:avLst/>
          </a:prstGeom>
          <a:noFill/>
        </p:spPr>
        <p:txBody>
          <a:bodyPr wrap="square">
            <a:spAutoFit/>
          </a:bodyPr>
          <a:lstStyle/>
          <a:p>
            <a:pPr algn="just">
              <a:lnSpc>
                <a:spcPct val="150000"/>
              </a:lnSpc>
            </a:pPr>
            <a:r>
              <a:rPr lang="tr-TR" b="1" dirty="0">
                <a:latin typeface="Times New Roman" panose="02020603050405020304" pitchFamily="18" charset="0"/>
                <a:cs typeface="Times New Roman" panose="02020603050405020304" pitchFamily="18" charset="0"/>
              </a:rPr>
              <a:t>İME (İşletmede Mesleki Eğitim)</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İkinci sınıf bahar yarıyılında işyerinde yapılan mesleki eğitimi temsil eden bir derstir. Bu dersi/eğitimi alanlar bahar yayılından başka ders almazlar ve staj yapmazlar.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Son dönem dersleri haricindeki tüm derslerini başarı ile tamamlamış ve genel not ortalaması 2,75 ve üzeri olan öğrenciler, mesleki eğitim yapacağı bir yeri bulup birimine onaylatmışsa,  kayıt esnasında İME dersini seçebilirler.</a:t>
            </a:r>
          </a:p>
          <a:p>
            <a:pPr algn="just">
              <a:lnSpc>
                <a:spcPct val="150000"/>
              </a:lnSpc>
            </a:pPr>
            <a:r>
              <a:rPr lang="tr-TR" b="1" dirty="0">
                <a:latin typeface="Times New Roman" panose="02020603050405020304" pitchFamily="18" charset="0"/>
                <a:cs typeface="Times New Roman" panose="02020603050405020304" pitchFamily="18" charset="0"/>
              </a:rPr>
              <a:t>Staj </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Bahar yarıyılından sonra yaz aylarında bir işyerinde yapılan uygulamalı eğitimdir. </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Staj komisyonunun belirlediği ön kriterlere göre bir staj yeri bulma sorumluluğu öğrenciye aittir.</a:t>
            </a:r>
          </a:p>
          <a:p>
            <a:pPr marL="285750" indent="-285750" algn="just">
              <a:lnSpc>
                <a:spcPct val="150000"/>
              </a:lnSpc>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Staj 30 iş günü yapılır. </a:t>
            </a:r>
          </a:p>
        </p:txBody>
      </p:sp>
      <p:sp>
        <p:nvSpPr>
          <p:cNvPr id="4" name="Google Shape;1886;p43">
            <a:extLst>
              <a:ext uri="{FF2B5EF4-FFF2-40B4-BE49-F238E27FC236}">
                <a16:creationId xmlns:a16="http://schemas.microsoft.com/office/drawing/2014/main" id="{1CA608E9-CD33-1795-DBB2-10F305A02906}"/>
              </a:ext>
            </a:extLst>
          </p:cNvPr>
          <p:cNvSpPr txBox="1">
            <a:spLocks/>
          </p:cNvSpPr>
          <p:nvPr/>
        </p:nvSpPr>
        <p:spPr>
          <a:xfrm>
            <a:off x="223778" y="116632"/>
            <a:ext cx="8696445" cy="1296144"/>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5400" kern="1200">
                <a:solidFill>
                  <a:srgbClr val="262626"/>
                </a:solidFill>
                <a:latin typeface="+mj-lt"/>
                <a:ea typeface="+mj-ea"/>
                <a:cs typeface="+mj-cs"/>
              </a:defRPr>
            </a:lvl1pPr>
            <a:lvl2pPr algn="l" rtl="0" eaLnBrk="1" fontAlgn="base" hangingPunct="1">
              <a:spcBef>
                <a:spcPct val="0"/>
              </a:spcBef>
              <a:spcAft>
                <a:spcPct val="0"/>
              </a:spcAft>
              <a:defRPr sz="5400">
                <a:solidFill>
                  <a:srgbClr val="262626"/>
                </a:solidFill>
                <a:latin typeface="Impact" pitchFamily="34" charset="0"/>
              </a:defRPr>
            </a:lvl2pPr>
            <a:lvl3pPr algn="l" rtl="0" eaLnBrk="1" fontAlgn="base" hangingPunct="1">
              <a:spcBef>
                <a:spcPct val="0"/>
              </a:spcBef>
              <a:spcAft>
                <a:spcPct val="0"/>
              </a:spcAft>
              <a:defRPr sz="5400">
                <a:solidFill>
                  <a:srgbClr val="262626"/>
                </a:solidFill>
                <a:latin typeface="Impact" pitchFamily="34" charset="0"/>
              </a:defRPr>
            </a:lvl3pPr>
            <a:lvl4pPr algn="l" rtl="0" eaLnBrk="1" fontAlgn="base" hangingPunct="1">
              <a:spcBef>
                <a:spcPct val="0"/>
              </a:spcBef>
              <a:spcAft>
                <a:spcPct val="0"/>
              </a:spcAft>
              <a:defRPr sz="5400">
                <a:solidFill>
                  <a:srgbClr val="262626"/>
                </a:solidFill>
                <a:latin typeface="Impact" pitchFamily="34" charset="0"/>
              </a:defRPr>
            </a:lvl4pPr>
            <a:lvl5pPr algn="l" rtl="0" eaLnBrk="1" fontAlgn="base" hangingPunct="1">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tr-TR" sz="2400" dirty="0">
                <a:solidFill>
                  <a:schemeClr val="tx1"/>
                </a:solidFill>
              </a:rPr>
            </a:br>
            <a:r>
              <a:rPr lang="tr-TR" sz="2800" dirty="0">
                <a:solidFill>
                  <a:schemeClr val="tx1"/>
                </a:solidFill>
              </a:rPr>
              <a:t>ERZİN OSB MYO </a:t>
            </a:r>
            <a:r>
              <a:rPr lang="tr-TR" sz="2800" dirty="0"/>
              <a:t>Kontrol ve Otomasyon Teknolojisi</a:t>
            </a:r>
            <a:r>
              <a:rPr lang="tr-TR" sz="2800" dirty="0">
                <a:solidFill>
                  <a:schemeClr val="tx1"/>
                </a:solidFill>
              </a:rPr>
              <a:t>  </a:t>
            </a:r>
          </a:p>
          <a:p>
            <a:pPr algn="ctr"/>
            <a:r>
              <a:rPr lang="tr-TR" sz="2800" dirty="0">
                <a:solidFill>
                  <a:schemeClr val="tx1"/>
                </a:solidFill>
              </a:rPr>
              <a:t>İME, Staj, Yaz okulu Kabul ve Koşulları</a:t>
            </a:r>
            <a:endParaRPr lang="tr-TR" sz="2400" dirty="0">
              <a:solidFill>
                <a:schemeClr val="tx1"/>
              </a:solidFill>
            </a:endParaRPr>
          </a:p>
        </p:txBody>
      </p:sp>
    </p:spTree>
    <p:extLst>
      <p:ext uri="{BB962C8B-B14F-4D97-AF65-F5344CB8AC3E}">
        <p14:creationId xmlns:p14="http://schemas.microsoft.com/office/powerpoint/2010/main" val="19918208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sanUbom">
  <a:themeElements>
    <a:clrScheme name="Özel 1">
      <a:dk1>
        <a:sysClr val="windowText" lastClr="000000"/>
      </a:dk1>
      <a:lt1>
        <a:sysClr val="window" lastClr="FFFFFF"/>
      </a:lt1>
      <a:dk2>
        <a:srgbClr val="303030"/>
      </a:dk2>
      <a:lt2>
        <a:srgbClr val="DEDEE0"/>
      </a:lt2>
      <a:accent1>
        <a:srgbClr val="CD2147"/>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TotalTime>
  <Words>1335</Words>
  <Application>Microsoft Office PowerPoint</Application>
  <PresentationFormat>Ekran Gösterisi (4:3)</PresentationFormat>
  <Paragraphs>125</Paragraphs>
  <Slides>22</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22</vt:i4>
      </vt:variant>
    </vt:vector>
  </HeadingPairs>
  <TitlesOfParts>
    <vt:vector size="30" baseType="lpstr">
      <vt:lpstr>Arial</vt:lpstr>
      <vt:lpstr>Calibri</vt:lpstr>
      <vt:lpstr>Impact</vt:lpstr>
      <vt:lpstr>Lato</vt:lpstr>
      <vt:lpstr>Times New Roman</vt:lpstr>
      <vt:lpstr>Wingdings</vt:lpstr>
      <vt:lpstr>Ofis Teması</vt:lpstr>
      <vt:lpstr>hasanUbom</vt:lpstr>
      <vt:lpstr>İskenderun Teknik Üniversitesi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İskenderun Teknik Üniversitesi</dc:title>
  <dc:creator>Hasan Kuzu</dc:creator>
  <cp:lastModifiedBy>Ömer BERBER</cp:lastModifiedBy>
  <cp:revision>48</cp:revision>
  <dcterms:created xsi:type="dcterms:W3CDTF">2021-02-18T21:46:00Z</dcterms:created>
  <dcterms:modified xsi:type="dcterms:W3CDTF">2024-05-04T10:00:19Z</dcterms:modified>
</cp:coreProperties>
</file>