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bookmarkIdSeed="4">
  <p:sldMasterIdLst>
    <p:sldMasterId id="2147483693" r:id="rId1"/>
  </p:sldMasterIdLst>
  <p:notesMasterIdLst>
    <p:notesMasterId r:id="rId60"/>
  </p:notesMasterIdLst>
  <p:handoutMasterIdLst>
    <p:handoutMasterId r:id="rId61"/>
  </p:handoutMasterIdLst>
  <p:sldIdLst>
    <p:sldId id="282" r:id="rId2"/>
    <p:sldId id="283" r:id="rId3"/>
    <p:sldId id="343" r:id="rId4"/>
    <p:sldId id="345" r:id="rId5"/>
    <p:sldId id="285" r:id="rId6"/>
    <p:sldId id="286" r:id="rId7"/>
    <p:sldId id="344" r:id="rId8"/>
    <p:sldId id="287" r:id="rId9"/>
    <p:sldId id="288" r:id="rId10"/>
    <p:sldId id="321" r:id="rId11"/>
    <p:sldId id="346" r:id="rId12"/>
    <p:sldId id="353" r:id="rId13"/>
    <p:sldId id="289" r:id="rId14"/>
    <p:sldId id="322" r:id="rId15"/>
    <p:sldId id="320" r:id="rId16"/>
    <p:sldId id="325" r:id="rId17"/>
    <p:sldId id="326" r:id="rId18"/>
    <p:sldId id="323" r:id="rId19"/>
    <p:sldId id="324" r:id="rId20"/>
    <p:sldId id="333" r:id="rId21"/>
    <p:sldId id="341" r:id="rId22"/>
    <p:sldId id="290" r:id="rId23"/>
    <p:sldId id="354" r:id="rId24"/>
    <p:sldId id="291" r:id="rId25"/>
    <p:sldId id="328" r:id="rId26"/>
    <p:sldId id="292" r:id="rId27"/>
    <p:sldId id="293" r:id="rId28"/>
    <p:sldId id="294" r:id="rId29"/>
    <p:sldId id="349" r:id="rId30"/>
    <p:sldId id="347" r:id="rId31"/>
    <p:sldId id="348" r:id="rId32"/>
    <p:sldId id="350" r:id="rId33"/>
    <p:sldId id="351" r:id="rId34"/>
    <p:sldId id="352" r:id="rId35"/>
    <p:sldId id="296" r:id="rId36"/>
    <p:sldId id="335" r:id="rId37"/>
    <p:sldId id="297" r:id="rId38"/>
    <p:sldId id="336" r:id="rId39"/>
    <p:sldId id="357" r:id="rId40"/>
    <p:sldId id="338" r:id="rId41"/>
    <p:sldId id="304" r:id="rId42"/>
    <p:sldId id="356" r:id="rId43"/>
    <p:sldId id="358" r:id="rId44"/>
    <p:sldId id="342" r:id="rId45"/>
    <p:sldId id="374" r:id="rId46"/>
    <p:sldId id="360" r:id="rId47"/>
    <p:sldId id="370" r:id="rId48"/>
    <p:sldId id="359" r:id="rId49"/>
    <p:sldId id="362" r:id="rId50"/>
    <p:sldId id="363" r:id="rId51"/>
    <p:sldId id="364" r:id="rId52"/>
    <p:sldId id="365" r:id="rId53"/>
    <p:sldId id="366" r:id="rId54"/>
    <p:sldId id="368" r:id="rId55"/>
    <p:sldId id="373" r:id="rId56"/>
    <p:sldId id="372" r:id="rId57"/>
    <p:sldId id="367" r:id="rId58"/>
    <p:sldId id="369" r:id="rId59"/>
  </p:sldIdLst>
  <p:sldSz cx="9144000" cy="6858000" type="screen4x3"/>
  <p:notesSz cx="9144000" cy="6858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9" d="100"/>
          <a:sy n="79" d="100"/>
        </p:scale>
        <p:origin x="108" y="73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15867C3E-9696-4ACC-AFEC-B411D35C306D}" type="datetimeFigureOut">
              <a:rPr lang="tr-TR" smtClean="0"/>
              <a:t>17.04.2026</a:t>
            </a:fld>
            <a:endParaRPr lang="tr-TR"/>
          </a:p>
        </p:txBody>
      </p:sp>
      <p:sp>
        <p:nvSpPr>
          <p:cNvPr id="4" name="Altbilgi Yer Tutucusu 3"/>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7CD47FA4-71A0-4BA9-A5C4-37DF023735F4}" type="slidenum">
              <a:rPr lang="tr-TR" smtClean="0"/>
              <a:t>‹#›</a:t>
            </a:fld>
            <a:endParaRPr lang="tr-TR"/>
          </a:p>
        </p:txBody>
      </p:sp>
    </p:spTree>
    <p:extLst>
      <p:ext uri="{BB962C8B-B14F-4D97-AF65-F5344CB8AC3E}">
        <p14:creationId xmlns:p14="http://schemas.microsoft.com/office/powerpoint/2010/main" val="7060810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tr-TR" dirty="0"/>
          </a:p>
        </p:txBody>
      </p:sp>
      <p:sp>
        <p:nvSpPr>
          <p:cNvPr id="3" name="Veri Yer Tutucusu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EA4F1F54-8DE7-4B1F-BB40-3E28C5F192CF}" type="datetimeFigureOut">
              <a:rPr lang="tr-TR" smtClean="0"/>
              <a:t>17.04.2026</a:t>
            </a:fld>
            <a:endParaRPr lang="tr-TR" dirty="0"/>
          </a:p>
        </p:txBody>
      </p:sp>
      <p:sp>
        <p:nvSpPr>
          <p:cNvPr id="4" name="Slayt Görüntüsü Yer Tutucusu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tr-TR" dirty="0"/>
          </a:p>
        </p:txBody>
      </p:sp>
      <p:sp>
        <p:nvSpPr>
          <p:cNvPr id="5" name="Not Yer Tutucusu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tr-TR" dirty="0"/>
          </a:p>
        </p:txBody>
      </p:sp>
      <p:sp>
        <p:nvSpPr>
          <p:cNvPr id="7" name="Slayt Numarası Yer Tutucusu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2ECB8796-67ED-4A0A-AC8B-A307B71D6C01}" type="slidenum">
              <a:rPr lang="tr-TR" smtClean="0"/>
              <a:t>‹#›</a:t>
            </a:fld>
            <a:endParaRPr lang="tr-TR" dirty="0"/>
          </a:p>
        </p:txBody>
      </p:sp>
    </p:spTree>
    <p:extLst>
      <p:ext uri="{BB962C8B-B14F-4D97-AF65-F5344CB8AC3E}">
        <p14:creationId xmlns:p14="http://schemas.microsoft.com/office/powerpoint/2010/main" val="2278554377"/>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Başlık Slaydı">
    <p:spTree>
      <p:nvGrpSpPr>
        <p:cNvPr id="1" name=""/>
        <p:cNvGrpSpPr/>
        <p:nvPr/>
      </p:nvGrpSpPr>
      <p:grpSpPr>
        <a:xfrm>
          <a:off x="0" y="0"/>
          <a:ext cx="0" cy="0"/>
          <a:chOff x="0" y="0"/>
          <a:chExt cx="0" cy="0"/>
        </a:xfrm>
      </p:grpSpPr>
      <p:sp>
        <p:nvSpPr>
          <p:cNvPr id="4" name="Dikdörtgen 3"/>
          <p:cNvSpPr/>
          <p:nvPr/>
        </p:nvSpPr>
        <p:spPr>
          <a:xfrm>
            <a:off x="-4763" y="0"/>
            <a:ext cx="9148763" cy="26035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tr-TR" dirty="0"/>
          </a:p>
        </p:txBody>
      </p:sp>
      <p:sp>
        <p:nvSpPr>
          <p:cNvPr id="5" name="Rectangle 6"/>
          <p:cNvSpPr/>
          <p:nvPr/>
        </p:nvSpPr>
        <p:spPr>
          <a:xfrm>
            <a:off x="777875" y="6172200"/>
            <a:ext cx="7543800" cy="269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 name="Dikdörtgen 5"/>
          <p:cNvSpPr/>
          <p:nvPr/>
        </p:nvSpPr>
        <p:spPr>
          <a:xfrm>
            <a:off x="-4763" y="6608763"/>
            <a:ext cx="9148763" cy="26035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tr-TR" dirty="0"/>
          </a:p>
        </p:txBody>
      </p:sp>
      <p:sp>
        <p:nvSpPr>
          <p:cNvPr id="7" name="Yuvarlatılmış Dikdörtgen 6"/>
          <p:cNvSpPr/>
          <p:nvPr/>
        </p:nvSpPr>
        <p:spPr>
          <a:xfrm>
            <a:off x="785813" y="3789363"/>
            <a:ext cx="7561262" cy="1871662"/>
          </a:xfrm>
          <a:prstGeom prst="roundRect">
            <a:avLst/>
          </a:prstGeom>
          <a:solidFill>
            <a:srgbClr val="474A4B"/>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tr-TR" dirty="0"/>
          </a:p>
        </p:txBody>
      </p:sp>
      <p:sp>
        <p:nvSpPr>
          <p:cNvPr id="8" name="Rectangle 7"/>
          <p:cNvSpPr/>
          <p:nvPr/>
        </p:nvSpPr>
        <p:spPr>
          <a:xfrm>
            <a:off x="777875"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pic>
        <p:nvPicPr>
          <p:cNvPr id="9" name="Picture 2" descr="C:\Users\Huseyin\Desktop\43741299.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7588" y="587375"/>
            <a:ext cx="1871662"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Alt Başlık 2"/>
          <p:cNvSpPr>
            <a:spLocks noGrp="1"/>
          </p:cNvSpPr>
          <p:nvPr>
            <p:ph type="subTitle" idx="4294967295"/>
          </p:nvPr>
        </p:nvSpPr>
        <p:spPr>
          <a:xfrm>
            <a:off x="755576" y="3789040"/>
            <a:ext cx="7632848" cy="1872208"/>
          </a:xfrm>
        </p:spPr>
        <p:txBody>
          <a:bodyPr>
            <a:normAutofit/>
          </a:bodyPr>
          <a:lstStyle/>
          <a:p>
            <a:r>
              <a:rPr lang="tr-TR" smtClean="0"/>
              <a:t>Asıl alt başlık stilini düzenlemek için tıklayın</a:t>
            </a:r>
            <a:endParaRPr lang="tr-TR" dirty="0" smtClean="0"/>
          </a:p>
        </p:txBody>
      </p:sp>
      <p:sp>
        <p:nvSpPr>
          <p:cNvPr id="22" name="Başlık 1"/>
          <p:cNvSpPr>
            <a:spLocks noGrp="1"/>
          </p:cNvSpPr>
          <p:nvPr>
            <p:ph type="ctrTitle" idx="4294967295"/>
          </p:nvPr>
        </p:nvSpPr>
        <p:spPr>
          <a:xfrm>
            <a:off x="1043608" y="44624"/>
            <a:ext cx="4824536" cy="3024335"/>
          </a:xfrm>
          <a:effectLst>
            <a:glow rad="139700">
              <a:schemeClr val="accent1">
                <a:satMod val="175000"/>
                <a:alpha val="40000"/>
              </a:schemeClr>
            </a:glow>
          </a:effectLst>
        </p:spPr>
        <p:txBody>
          <a:bodyPr anchor="ctr">
            <a:normAutofit/>
          </a:bodyPr>
          <a:lstStyle>
            <a:lvl1pPr>
              <a:defRPr sz="5400">
                <a:solidFill>
                  <a:schemeClr val="bg1">
                    <a:lumMod val="95000"/>
                  </a:schemeClr>
                </a:solidFill>
              </a:defRPr>
            </a:lvl1pPr>
          </a:lstStyle>
          <a:p>
            <a:r>
              <a:rPr lang="tr-TR" smtClean="0"/>
              <a:t>Asıl başlık stili için tıklatın</a:t>
            </a:r>
            <a:endParaRPr lang="tr-TR" dirty="0"/>
          </a:p>
        </p:txBody>
      </p:sp>
      <p:sp>
        <p:nvSpPr>
          <p:cNvPr id="10" name="Date Placeholder 3"/>
          <p:cNvSpPr>
            <a:spLocks noGrp="1"/>
          </p:cNvSpPr>
          <p:nvPr>
            <p:ph type="dt" sz="half" idx="10"/>
          </p:nvPr>
        </p:nvSpPr>
        <p:spPr/>
        <p:txBody>
          <a:bodyPr/>
          <a:lstStyle>
            <a:lvl1pPr>
              <a:defRPr/>
            </a:lvl1pPr>
          </a:lstStyle>
          <a:p>
            <a:pPr>
              <a:defRPr/>
            </a:pPr>
            <a:fld id="{F4D6ED64-7D32-4D83-B326-E02FDB5CD501}" type="datetime1">
              <a:rPr lang="tr-TR" smtClean="0"/>
              <a:pPr>
                <a:defRPr/>
              </a:pPr>
              <a:t>17.04.2026</a:t>
            </a:fld>
            <a:endParaRPr lang="tr-TR" dirty="0"/>
          </a:p>
        </p:txBody>
      </p:sp>
      <p:sp>
        <p:nvSpPr>
          <p:cNvPr id="11" name="Footer Placeholder 4"/>
          <p:cNvSpPr>
            <a:spLocks noGrp="1"/>
          </p:cNvSpPr>
          <p:nvPr>
            <p:ph type="ftr" sz="quarter" idx="11"/>
          </p:nvPr>
        </p:nvSpPr>
        <p:spPr/>
        <p:txBody>
          <a:bodyPr/>
          <a:lstStyle>
            <a:lvl1pPr>
              <a:defRPr/>
            </a:lvl1pPr>
          </a:lstStyle>
          <a:p>
            <a:pPr>
              <a:defRPr/>
            </a:pPr>
            <a:endParaRPr lang="tr-TR" dirty="0"/>
          </a:p>
        </p:txBody>
      </p:sp>
      <p:sp>
        <p:nvSpPr>
          <p:cNvPr id="12" name="Slide Number Placeholder 5"/>
          <p:cNvSpPr>
            <a:spLocks noGrp="1"/>
          </p:cNvSpPr>
          <p:nvPr>
            <p:ph type="sldNum" sz="quarter" idx="12"/>
          </p:nvPr>
        </p:nvSpPr>
        <p:spPr/>
        <p:txBody>
          <a:bodyPr/>
          <a:lstStyle>
            <a:lvl1pPr>
              <a:defRPr/>
            </a:lvl1pPr>
          </a:lstStyle>
          <a:p>
            <a:pPr>
              <a:defRPr/>
            </a:pPr>
            <a:fld id="{AE83F00B-855C-4D7E-816A-5148046AD0C4}" type="slidenum">
              <a:rPr lang="tr-TR" altLang="en-US" smtClean="0"/>
              <a:pPr>
                <a:defRPr/>
              </a:pPr>
              <a:t>‹#›</a:t>
            </a:fld>
            <a:endParaRPr lang="tr-TR" altLang="en-US" dirty="0"/>
          </a:p>
        </p:txBody>
      </p:sp>
    </p:spTree>
    <p:extLst>
      <p:ext uri="{BB962C8B-B14F-4D97-AF65-F5344CB8AC3E}">
        <p14:creationId xmlns:p14="http://schemas.microsoft.com/office/powerpoint/2010/main" val="2558495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t>4/17/2026</a:t>
            </a:fld>
            <a:endParaRPr lang="en-US" dirty="0"/>
          </a:p>
        </p:txBody>
      </p:sp>
      <p:sp>
        <p:nvSpPr>
          <p:cNvPr id="5" name="Footer Placeholder 4"/>
          <p:cNvSpPr>
            <a:spLocks noGrp="1"/>
          </p:cNvSpPr>
          <p:nvPr>
            <p:ph type="ftr" sz="quarter" idx="11"/>
          </p:nvPr>
        </p:nvSpPr>
        <p:spPr/>
        <p:txBody>
          <a:bodyPr/>
          <a:lstStyle>
            <a:lvl1pPr>
              <a:defRPr/>
            </a:lvl1pPr>
          </a:lstStyle>
          <a:p>
            <a:endParaRPr lang="tr-TR" dirty="0"/>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tr-TR" smtClean="0"/>
              <a:t>‹#›</a:t>
            </a:fld>
            <a:endParaRPr lang="tr-TR" dirty="0"/>
          </a:p>
        </p:txBody>
      </p:sp>
    </p:spTree>
    <p:extLst>
      <p:ext uri="{BB962C8B-B14F-4D97-AF65-F5344CB8AC3E}">
        <p14:creationId xmlns:p14="http://schemas.microsoft.com/office/powerpoint/2010/main" val="1790457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t>4/17/2026</a:t>
            </a:fld>
            <a:endParaRPr lang="en-US" dirty="0"/>
          </a:p>
        </p:txBody>
      </p:sp>
      <p:sp>
        <p:nvSpPr>
          <p:cNvPr id="5" name="Footer Placeholder 4"/>
          <p:cNvSpPr>
            <a:spLocks noGrp="1"/>
          </p:cNvSpPr>
          <p:nvPr>
            <p:ph type="ftr" sz="quarter" idx="11"/>
          </p:nvPr>
        </p:nvSpPr>
        <p:spPr/>
        <p:txBody>
          <a:bodyPr/>
          <a:lstStyle>
            <a:lvl1pPr>
              <a:defRPr/>
            </a:lvl1pPr>
          </a:lstStyle>
          <a:p>
            <a:endParaRPr lang="tr-TR" dirty="0"/>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tr-TR" smtClean="0"/>
              <a:t>‹#›</a:t>
            </a:fld>
            <a:endParaRPr lang="tr-TR" dirty="0"/>
          </a:p>
        </p:txBody>
      </p:sp>
    </p:spTree>
    <p:extLst>
      <p:ext uri="{BB962C8B-B14F-4D97-AF65-F5344CB8AC3E}">
        <p14:creationId xmlns:p14="http://schemas.microsoft.com/office/powerpoint/2010/main" val="3641703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3"/>
          <p:cNvSpPr>
            <a:spLocks noGrp="1"/>
          </p:cNvSpPr>
          <p:nvPr>
            <p:ph type="dt" sz="half" idx="10"/>
          </p:nvPr>
        </p:nvSpPr>
        <p:spPr/>
        <p:txBody>
          <a:bodyPr/>
          <a:lstStyle>
            <a:lvl1pPr>
              <a:defRPr/>
            </a:lvl1pPr>
          </a:lstStyle>
          <a:p>
            <a:fld id="{1D8BD707-D9CF-40AE-B4C6-C98DA3205C09}" type="datetimeFigureOut">
              <a:rPr lang="en-US" smtClean="0"/>
              <a:t>4/17/2026</a:t>
            </a:fld>
            <a:endParaRPr lang="en-US" dirty="0"/>
          </a:p>
        </p:txBody>
      </p:sp>
      <p:sp>
        <p:nvSpPr>
          <p:cNvPr id="6" name="Footer Placeholder 4"/>
          <p:cNvSpPr>
            <a:spLocks noGrp="1"/>
          </p:cNvSpPr>
          <p:nvPr>
            <p:ph type="ftr" sz="quarter" idx="11"/>
          </p:nvPr>
        </p:nvSpPr>
        <p:spPr/>
        <p:txBody>
          <a:bodyPr/>
          <a:lstStyle>
            <a:lvl1pPr>
              <a:defRPr/>
            </a:lvl1pPr>
          </a:lstStyle>
          <a:p>
            <a:endParaRPr lang="tr-TR" dirty="0"/>
          </a:p>
        </p:txBody>
      </p:sp>
      <p:sp>
        <p:nvSpPr>
          <p:cNvPr id="7" name="Slide Number Placeholder 5"/>
          <p:cNvSpPr>
            <a:spLocks noGrp="1"/>
          </p:cNvSpPr>
          <p:nvPr>
            <p:ph type="sldNum" sz="quarter" idx="12"/>
          </p:nvPr>
        </p:nvSpPr>
        <p:spPr/>
        <p:txBody>
          <a:bodyPr/>
          <a:lstStyle>
            <a:lvl1pPr>
              <a:defRPr/>
            </a:lvl1pPr>
          </a:lstStyle>
          <a:p>
            <a:fld id="{B6F15528-21DE-4FAA-801E-634DDDAF4B2B}" type="slidenum">
              <a:rPr lang="tr-TR" smtClean="0"/>
              <a:t>‹#›</a:t>
            </a:fld>
            <a:endParaRPr lang="tr-TR" dirty="0"/>
          </a:p>
        </p:txBody>
      </p:sp>
    </p:spTree>
    <p:extLst>
      <p:ext uri="{BB962C8B-B14F-4D97-AF65-F5344CB8AC3E}">
        <p14:creationId xmlns:p14="http://schemas.microsoft.com/office/powerpoint/2010/main" val="4160590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cxnSp>
        <p:nvCxnSpPr>
          <p:cNvPr id="7" name="Straight Connector 10"/>
          <p:cNvCxnSpPr/>
          <p:nvPr/>
        </p:nvCxnSpPr>
        <p:spPr>
          <a:xfrm>
            <a:off x="758825" y="1249363"/>
            <a:ext cx="36576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12"/>
          <p:cNvCxnSpPr/>
          <p:nvPr/>
        </p:nvCxnSpPr>
        <p:spPr>
          <a:xfrm>
            <a:off x="4645025" y="1249363"/>
            <a:ext cx="3657600" cy="1587"/>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758952" y="1329264"/>
            <a:ext cx="3657600" cy="30480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4645152" y="1329264"/>
            <a:ext cx="3657600" cy="30480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9" name="Date Placeholder 6"/>
          <p:cNvSpPr>
            <a:spLocks noGrp="1"/>
          </p:cNvSpPr>
          <p:nvPr>
            <p:ph type="dt" sz="half" idx="10"/>
          </p:nvPr>
        </p:nvSpPr>
        <p:spPr/>
        <p:txBody>
          <a:bodyPr/>
          <a:lstStyle>
            <a:lvl1pPr>
              <a:defRPr/>
            </a:lvl1pPr>
          </a:lstStyle>
          <a:p>
            <a:fld id="{1D8BD707-D9CF-40AE-B4C6-C98DA3205C09}" type="datetimeFigureOut">
              <a:rPr lang="en-US" smtClean="0"/>
              <a:t>4/17/2026</a:t>
            </a:fld>
            <a:endParaRPr lang="en-US" dirty="0"/>
          </a:p>
        </p:txBody>
      </p:sp>
      <p:sp>
        <p:nvSpPr>
          <p:cNvPr id="10" name="Footer Placeholder 7"/>
          <p:cNvSpPr>
            <a:spLocks noGrp="1"/>
          </p:cNvSpPr>
          <p:nvPr>
            <p:ph type="ftr" sz="quarter" idx="11"/>
          </p:nvPr>
        </p:nvSpPr>
        <p:spPr/>
        <p:txBody>
          <a:bodyPr/>
          <a:lstStyle>
            <a:lvl1pPr>
              <a:defRPr/>
            </a:lvl1pPr>
          </a:lstStyle>
          <a:p>
            <a:endParaRPr lang="tr-TR" dirty="0"/>
          </a:p>
        </p:txBody>
      </p:sp>
      <p:sp>
        <p:nvSpPr>
          <p:cNvPr id="11" name="Slide Number Placeholder 8"/>
          <p:cNvSpPr>
            <a:spLocks noGrp="1"/>
          </p:cNvSpPr>
          <p:nvPr>
            <p:ph type="sldNum" sz="quarter" idx="12"/>
          </p:nvPr>
        </p:nvSpPr>
        <p:spPr/>
        <p:txBody>
          <a:bodyPr/>
          <a:lstStyle>
            <a:lvl1pPr>
              <a:defRPr/>
            </a:lvl1pPr>
          </a:lstStyle>
          <a:p>
            <a:fld id="{B6F15528-21DE-4FAA-801E-634DDDAF4B2B}" type="slidenum">
              <a:rPr lang="tr-TR" smtClean="0"/>
              <a:t>‹#›</a:t>
            </a:fld>
            <a:endParaRPr lang="tr-TR" dirty="0"/>
          </a:p>
        </p:txBody>
      </p:sp>
    </p:spTree>
    <p:extLst>
      <p:ext uri="{BB962C8B-B14F-4D97-AF65-F5344CB8AC3E}">
        <p14:creationId xmlns:p14="http://schemas.microsoft.com/office/powerpoint/2010/main" val="1988934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3"/>
          <p:cNvSpPr>
            <a:spLocks noGrp="1"/>
          </p:cNvSpPr>
          <p:nvPr>
            <p:ph type="dt" sz="half" idx="10"/>
          </p:nvPr>
        </p:nvSpPr>
        <p:spPr/>
        <p:txBody>
          <a:bodyPr/>
          <a:lstStyle>
            <a:lvl1pPr>
              <a:defRPr/>
            </a:lvl1pPr>
          </a:lstStyle>
          <a:p>
            <a:fld id="{1D8BD707-D9CF-40AE-B4C6-C98DA3205C09}" type="datetimeFigureOut">
              <a:rPr lang="en-US" smtClean="0"/>
              <a:t>4/17/2026</a:t>
            </a:fld>
            <a:endParaRPr lang="en-US" dirty="0"/>
          </a:p>
        </p:txBody>
      </p:sp>
      <p:sp>
        <p:nvSpPr>
          <p:cNvPr id="4" name="Footer Placeholder 4"/>
          <p:cNvSpPr>
            <a:spLocks noGrp="1"/>
          </p:cNvSpPr>
          <p:nvPr>
            <p:ph type="ftr" sz="quarter" idx="11"/>
          </p:nvPr>
        </p:nvSpPr>
        <p:spPr/>
        <p:txBody>
          <a:bodyPr/>
          <a:lstStyle>
            <a:lvl1pPr>
              <a:defRPr/>
            </a:lvl1pPr>
          </a:lstStyle>
          <a:p>
            <a:endParaRPr lang="tr-TR" dirty="0"/>
          </a:p>
        </p:txBody>
      </p:sp>
      <p:sp>
        <p:nvSpPr>
          <p:cNvPr id="5" name="Slide Number Placeholder 5"/>
          <p:cNvSpPr>
            <a:spLocks noGrp="1"/>
          </p:cNvSpPr>
          <p:nvPr>
            <p:ph type="sldNum" sz="quarter" idx="12"/>
          </p:nvPr>
        </p:nvSpPr>
        <p:spPr/>
        <p:txBody>
          <a:bodyPr/>
          <a:lstStyle>
            <a:lvl1pPr>
              <a:defRPr/>
            </a:lvl1pPr>
          </a:lstStyle>
          <a:p>
            <a:fld id="{B6F15528-21DE-4FAA-801E-634DDDAF4B2B}" type="slidenum">
              <a:rPr lang="tr-TR" smtClean="0"/>
              <a:t>‹#›</a:t>
            </a:fld>
            <a:endParaRPr lang="tr-TR" dirty="0"/>
          </a:p>
        </p:txBody>
      </p:sp>
    </p:spTree>
    <p:extLst>
      <p:ext uri="{BB962C8B-B14F-4D97-AF65-F5344CB8AC3E}">
        <p14:creationId xmlns:p14="http://schemas.microsoft.com/office/powerpoint/2010/main" val="75211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1D8BD707-D9CF-40AE-B4C6-C98DA3205C09}" type="datetimeFigureOut">
              <a:rPr lang="en-US" smtClean="0"/>
              <a:t>4/17/2026</a:t>
            </a:fld>
            <a:endParaRPr lang="en-US" dirty="0"/>
          </a:p>
        </p:txBody>
      </p:sp>
      <p:sp>
        <p:nvSpPr>
          <p:cNvPr id="3" name="Footer Placeholder 4"/>
          <p:cNvSpPr>
            <a:spLocks noGrp="1"/>
          </p:cNvSpPr>
          <p:nvPr>
            <p:ph type="ftr" sz="quarter" idx="11"/>
          </p:nvPr>
        </p:nvSpPr>
        <p:spPr/>
        <p:txBody>
          <a:bodyPr/>
          <a:lstStyle>
            <a:lvl1pPr>
              <a:defRPr/>
            </a:lvl1pPr>
          </a:lstStyle>
          <a:p>
            <a:endParaRPr lang="tr-TR" dirty="0"/>
          </a:p>
        </p:txBody>
      </p:sp>
      <p:sp>
        <p:nvSpPr>
          <p:cNvPr id="4" name="Slide Number Placeholder 5"/>
          <p:cNvSpPr>
            <a:spLocks noGrp="1"/>
          </p:cNvSpPr>
          <p:nvPr>
            <p:ph type="sldNum" sz="quarter" idx="12"/>
          </p:nvPr>
        </p:nvSpPr>
        <p:spPr/>
        <p:txBody>
          <a:bodyPr/>
          <a:lstStyle>
            <a:lvl1pPr>
              <a:defRPr/>
            </a:lvl1pPr>
          </a:lstStyle>
          <a:p>
            <a:fld id="{B6F15528-21DE-4FAA-801E-634DDDAF4B2B}" type="slidenum">
              <a:rPr lang="tr-TR" smtClean="0"/>
              <a:t>‹#›</a:t>
            </a:fld>
            <a:endParaRPr lang="tr-TR" dirty="0"/>
          </a:p>
        </p:txBody>
      </p:sp>
    </p:spTree>
    <p:extLst>
      <p:ext uri="{BB962C8B-B14F-4D97-AF65-F5344CB8AC3E}">
        <p14:creationId xmlns:p14="http://schemas.microsoft.com/office/powerpoint/2010/main" val="2909548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cxnSp>
        <p:nvCxnSpPr>
          <p:cNvPr id="5" name="Straight Connector 9"/>
          <p:cNvCxnSpPr/>
          <p:nvPr/>
        </p:nvCxnSpPr>
        <p:spPr>
          <a:xfrm rot="5400000">
            <a:off x="1677194" y="2515394"/>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62000" y="4572000"/>
            <a:ext cx="6784848" cy="1600200"/>
          </a:xfrm>
        </p:spPr>
        <p:txBody>
          <a:bodyPr>
            <a:normAutofit/>
          </a:bodyPr>
          <a:lstStyle>
            <a:lvl1pPr algn="l">
              <a:defRPr sz="5400" b="0"/>
            </a:lvl1pPr>
          </a:lstStyle>
          <a:p>
            <a:r>
              <a:rPr lang="tr-TR" smtClean="0"/>
              <a:t>Asıl başlık stili için tıklatın</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6" name="Date Placeholder 4"/>
          <p:cNvSpPr>
            <a:spLocks noGrp="1"/>
          </p:cNvSpPr>
          <p:nvPr>
            <p:ph type="dt" sz="half" idx="10"/>
          </p:nvPr>
        </p:nvSpPr>
        <p:spPr/>
        <p:txBody>
          <a:bodyPr/>
          <a:lstStyle>
            <a:lvl1pPr>
              <a:defRPr/>
            </a:lvl1pPr>
          </a:lstStyle>
          <a:p>
            <a:fld id="{1D8BD707-D9CF-40AE-B4C6-C98DA3205C09}" type="datetimeFigureOut">
              <a:rPr lang="en-US" smtClean="0"/>
              <a:t>4/17/2026</a:t>
            </a:fld>
            <a:endParaRPr lang="en-US" dirty="0"/>
          </a:p>
        </p:txBody>
      </p:sp>
      <p:sp>
        <p:nvSpPr>
          <p:cNvPr id="7" name="Footer Placeholder 5"/>
          <p:cNvSpPr>
            <a:spLocks noGrp="1"/>
          </p:cNvSpPr>
          <p:nvPr>
            <p:ph type="ftr" sz="quarter" idx="11"/>
          </p:nvPr>
        </p:nvSpPr>
        <p:spPr/>
        <p:txBody>
          <a:bodyPr/>
          <a:lstStyle>
            <a:lvl1pPr>
              <a:defRPr/>
            </a:lvl1pPr>
          </a:lstStyle>
          <a:p>
            <a:endParaRPr lang="tr-TR" dirty="0"/>
          </a:p>
        </p:txBody>
      </p:sp>
      <p:sp>
        <p:nvSpPr>
          <p:cNvPr id="8" name="Slide Number Placeholder 6"/>
          <p:cNvSpPr>
            <a:spLocks noGrp="1"/>
          </p:cNvSpPr>
          <p:nvPr>
            <p:ph type="sldNum" sz="quarter" idx="12"/>
          </p:nvPr>
        </p:nvSpPr>
        <p:spPr/>
        <p:txBody>
          <a:bodyPr/>
          <a:lstStyle>
            <a:lvl1pPr>
              <a:defRPr/>
            </a:lvl1pPr>
          </a:lstStyle>
          <a:p>
            <a:fld id="{B6F15528-21DE-4FAA-801E-634DDDAF4B2B}" type="slidenum">
              <a:rPr lang="tr-TR" smtClean="0"/>
              <a:t>‹#›</a:t>
            </a:fld>
            <a:endParaRPr lang="tr-TR" dirty="0"/>
          </a:p>
        </p:txBody>
      </p:sp>
    </p:spTree>
    <p:extLst>
      <p:ext uri="{BB962C8B-B14F-4D97-AF65-F5344CB8AC3E}">
        <p14:creationId xmlns:p14="http://schemas.microsoft.com/office/powerpoint/2010/main" val="3088748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ormAutofit/>
          </a:bodyPr>
          <a:lstStyle>
            <a:lvl1pPr algn="l">
              <a:defRPr sz="540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dirty="0" smtClean="0"/>
              <a:t>Resim eklemek için simgeyi tıklatın</a:t>
            </a:r>
            <a:endParaRPr lang="en-US" noProof="0" dirty="0"/>
          </a:p>
        </p:txBody>
      </p:sp>
      <p:sp>
        <p:nvSpPr>
          <p:cNvPr id="4" name="Text Placeholder 3"/>
          <p:cNvSpPr>
            <a:spLocks noGrp="1"/>
          </p:cNvSpPr>
          <p:nvPr>
            <p:ph type="body" sz="half" idx="2"/>
          </p:nvPr>
        </p:nvSpPr>
        <p:spPr>
          <a:xfrm>
            <a:off x="850392" y="3505200"/>
            <a:ext cx="7391400" cy="804862"/>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3"/>
          <p:cNvSpPr>
            <a:spLocks noGrp="1"/>
          </p:cNvSpPr>
          <p:nvPr>
            <p:ph type="dt" sz="half" idx="10"/>
          </p:nvPr>
        </p:nvSpPr>
        <p:spPr/>
        <p:txBody>
          <a:bodyPr/>
          <a:lstStyle>
            <a:lvl1pPr>
              <a:defRPr/>
            </a:lvl1pPr>
          </a:lstStyle>
          <a:p>
            <a:fld id="{1D8BD707-D9CF-40AE-B4C6-C98DA3205C09}" type="datetimeFigureOut">
              <a:rPr lang="en-US" smtClean="0"/>
              <a:t>4/17/2026</a:t>
            </a:fld>
            <a:endParaRPr lang="en-US" dirty="0"/>
          </a:p>
        </p:txBody>
      </p:sp>
      <p:sp>
        <p:nvSpPr>
          <p:cNvPr id="6" name="Footer Placeholder 4"/>
          <p:cNvSpPr>
            <a:spLocks noGrp="1"/>
          </p:cNvSpPr>
          <p:nvPr>
            <p:ph type="ftr" sz="quarter" idx="11"/>
          </p:nvPr>
        </p:nvSpPr>
        <p:spPr/>
        <p:txBody>
          <a:bodyPr/>
          <a:lstStyle>
            <a:lvl1pPr>
              <a:defRPr/>
            </a:lvl1pPr>
          </a:lstStyle>
          <a:p>
            <a:endParaRPr lang="tr-TR" dirty="0"/>
          </a:p>
        </p:txBody>
      </p:sp>
      <p:sp>
        <p:nvSpPr>
          <p:cNvPr id="7" name="Slide Number Placeholder 5"/>
          <p:cNvSpPr>
            <a:spLocks noGrp="1"/>
          </p:cNvSpPr>
          <p:nvPr>
            <p:ph type="sldNum" sz="quarter" idx="12"/>
          </p:nvPr>
        </p:nvSpPr>
        <p:spPr/>
        <p:txBody>
          <a:bodyPr/>
          <a:lstStyle>
            <a:lvl1pPr>
              <a:defRPr/>
            </a:lvl1pPr>
          </a:lstStyle>
          <a:p>
            <a:fld id="{B6F15528-21DE-4FAA-801E-634DDDAF4B2B}" type="slidenum">
              <a:rPr lang="tr-TR" smtClean="0"/>
              <a:t>‹#›</a:t>
            </a:fld>
            <a:endParaRPr lang="tr-TR" dirty="0"/>
          </a:p>
        </p:txBody>
      </p:sp>
    </p:spTree>
    <p:extLst>
      <p:ext uri="{BB962C8B-B14F-4D97-AF65-F5344CB8AC3E}">
        <p14:creationId xmlns:p14="http://schemas.microsoft.com/office/powerpoint/2010/main" val="1665805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t>4/17/2026</a:t>
            </a:fld>
            <a:endParaRPr lang="en-US" dirty="0"/>
          </a:p>
        </p:txBody>
      </p:sp>
      <p:sp>
        <p:nvSpPr>
          <p:cNvPr id="5" name="Footer Placeholder 4"/>
          <p:cNvSpPr>
            <a:spLocks noGrp="1"/>
          </p:cNvSpPr>
          <p:nvPr>
            <p:ph type="ftr" sz="quarter" idx="11"/>
          </p:nvPr>
        </p:nvSpPr>
        <p:spPr/>
        <p:txBody>
          <a:bodyPr/>
          <a:lstStyle>
            <a:lvl1pPr>
              <a:defRPr/>
            </a:lvl1pPr>
          </a:lstStyle>
          <a:p>
            <a:endParaRPr lang="tr-TR" dirty="0"/>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tr-TR" smtClean="0"/>
              <a:t>‹#›</a:t>
            </a:fld>
            <a:endParaRPr lang="tr-TR" dirty="0"/>
          </a:p>
        </p:txBody>
      </p:sp>
    </p:spTree>
    <p:extLst>
      <p:ext uri="{BB962C8B-B14F-4D97-AF65-F5344CB8AC3E}">
        <p14:creationId xmlns:p14="http://schemas.microsoft.com/office/powerpoint/2010/main" val="90959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10" name="Dikdörtgen 9"/>
          <p:cNvSpPr/>
          <p:nvPr/>
        </p:nvSpPr>
        <p:spPr>
          <a:xfrm>
            <a:off x="-4763" y="0"/>
            <a:ext cx="9148763" cy="26035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tr-TR" dirty="0"/>
          </a:p>
        </p:txBody>
      </p:sp>
      <p:sp>
        <p:nvSpPr>
          <p:cNvPr id="1027" name="Title Placeholder 1"/>
          <p:cNvSpPr>
            <a:spLocks noGrp="1"/>
          </p:cNvSpPr>
          <p:nvPr>
            <p:ph type="title"/>
          </p:nvPr>
        </p:nvSpPr>
        <p:spPr bwMode="auto">
          <a:xfrm>
            <a:off x="762000" y="4572000"/>
            <a:ext cx="67818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tr-TR" altLang="en-US" smtClean="0"/>
              <a:t>Asıl başlık stili için tıklatın</a:t>
            </a:r>
            <a:endParaRPr lang="en-US" altLang="en-US" smtClean="0"/>
          </a:p>
        </p:txBody>
      </p:sp>
      <p:sp>
        <p:nvSpPr>
          <p:cNvPr id="1028" name="Text Placeholder 2"/>
          <p:cNvSpPr>
            <a:spLocks noGrp="1"/>
          </p:cNvSpPr>
          <p:nvPr>
            <p:ph type="body" idx="1"/>
          </p:nvPr>
        </p:nvSpPr>
        <p:spPr bwMode="auto">
          <a:xfrm>
            <a:off x="762000" y="685800"/>
            <a:ext cx="75438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en-US" smtClean="0"/>
              <a:t>Asıl metin stillerini düzenlemek için tıklatın</a:t>
            </a:r>
          </a:p>
          <a:p>
            <a:pPr lvl="1"/>
            <a:r>
              <a:rPr lang="tr-TR" altLang="en-US" smtClean="0"/>
              <a:t>İkinci düzey</a:t>
            </a:r>
          </a:p>
          <a:p>
            <a:pPr lvl="2"/>
            <a:r>
              <a:rPr lang="tr-TR" altLang="en-US" smtClean="0"/>
              <a:t>Üçüncü düzey</a:t>
            </a:r>
          </a:p>
          <a:p>
            <a:pPr lvl="3"/>
            <a:r>
              <a:rPr lang="tr-TR" altLang="en-US" smtClean="0"/>
              <a:t>Dördüncü düzey</a:t>
            </a:r>
          </a:p>
          <a:p>
            <a:pPr lvl="4"/>
            <a:r>
              <a:rPr lang="tr-TR" altLang="en-US" smtClean="0"/>
              <a:t>Beşinci düzey</a:t>
            </a:r>
            <a:endParaRPr lang="en-US" altLang="en-US" smtClean="0"/>
          </a:p>
        </p:txBody>
      </p:sp>
      <p:sp>
        <p:nvSpPr>
          <p:cNvPr id="4" name="Date Placeholder 3"/>
          <p:cNvSpPr>
            <a:spLocks noGrp="1"/>
          </p:cNvSpPr>
          <p:nvPr>
            <p:ph type="dt" sz="half" idx="2"/>
          </p:nvPr>
        </p:nvSpPr>
        <p:spPr>
          <a:xfrm>
            <a:off x="6248400" y="6208713"/>
            <a:ext cx="2133600" cy="365125"/>
          </a:xfrm>
          <a:prstGeom prst="rect">
            <a:avLst/>
          </a:prstGeom>
        </p:spPr>
        <p:txBody>
          <a:bodyPr vert="horz" lIns="91440" tIns="45720" rIns="91440" bIns="45720" rtlCol="0" anchor="ctr"/>
          <a:lstStyle>
            <a:lvl1pPr algn="r" eaLnBrk="1" hangingPunct="1">
              <a:defRPr sz="1200" b="1">
                <a:solidFill>
                  <a:schemeClr val="tx2">
                    <a:lumMod val="90000"/>
                    <a:lumOff val="10000"/>
                  </a:schemeClr>
                </a:solidFill>
                <a:latin typeface="+mn-lt"/>
              </a:defRPr>
            </a:lvl1pPr>
          </a:lstStyle>
          <a:p>
            <a:fld id="{1D8BD707-D9CF-40AE-B4C6-C98DA3205C09}" type="datetimeFigureOut">
              <a:rPr lang="en-US" smtClean="0"/>
              <a:t>4/17/2026</a:t>
            </a:fld>
            <a:endParaRPr lang="en-US" dirty="0"/>
          </a:p>
        </p:txBody>
      </p:sp>
      <p:sp>
        <p:nvSpPr>
          <p:cNvPr id="5" name="Footer Placeholder 4"/>
          <p:cNvSpPr>
            <a:spLocks noGrp="1"/>
          </p:cNvSpPr>
          <p:nvPr>
            <p:ph type="ftr" sz="quarter" idx="3"/>
          </p:nvPr>
        </p:nvSpPr>
        <p:spPr>
          <a:xfrm>
            <a:off x="762000" y="6208713"/>
            <a:ext cx="4873625" cy="365125"/>
          </a:xfrm>
          <a:prstGeom prst="rect">
            <a:avLst/>
          </a:prstGeom>
        </p:spPr>
        <p:txBody>
          <a:bodyPr vert="horz" lIns="91440" tIns="45720" rIns="91440" bIns="45720" rtlCol="0" anchor="ctr"/>
          <a:lstStyle>
            <a:lvl1pPr algn="l" eaLnBrk="1" hangingPunct="1">
              <a:defRPr sz="1200" b="1">
                <a:solidFill>
                  <a:schemeClr val="tx2">
                    <a:lumMod val="90000"/>
                    <a:lumOff val="10000"/>
                  </a:schemeClr>
                </a:solidFill>
              </a:defRPr>
            </a:lvl1pPr>
          </a:lstStyle>
          <a:p>
            <a:endParaRPr lang="tr-TR" dirty="0"/>
          </a:p>
        </p:txBody>
      </p:sp>
      <p:sp>
        <p:nvSpPr>
          <p:cNvPr id="6" name="Slide Number Placeholder 5"/>
          <p:cNvSpPr>
            <a:spLocks noGrp="1"/>
          </p:cNvSpPr>
          <p:nvPr>
            <p:ph type="sldNum" sz="quarter" idx="4"/>
          </p:nvPr>
        </p:nvSpPr>
        <p:spPr>
          <a:xfrm>
            <a:off x="7620000" y="5688013"/>
            <a:ext cx="762000" cy="365125"/>
          </a:xfrm>
          <a:prstGeom prst="rect">
            <a:avLst/>
          </a:prstGeom>
        </p:spPr>
        <p:txBody>
          <a:bodyPr vert="horz" lIns="91440" tIns="45720" rIns="91440" bIns="45720" rtlCol="0" anchor="ctr"/>
          <a:lstStyle>
            <a:lvl1pPr algn="r" eaLnBrk="1" hangingPunct="1">
              <a:defRPr sz="2400">
                <a:solidFill>
                  <a:schemeClr val="tx1">
                    <a:lumMod val="85000"/>
                    <a:lumOff val="15000"/>
                  </a:schemeClr>
                </a:solidFill>
                <a:latin typeface="+mj-lt"/>
              </a:defRPr>
            </a:lvl1pPr>
          </a:lstStyle>
          <a:p>
            <a:fld id="{B6F15528-21DE-4FAA-801E-634DDDAF4B2B}" type="slidenum">
              <a:rPr lang="tr-TR" smtClean="0"/>
              <a:t>‹#›</a:t>
            </a:fld>
            <a:endParaRPr lang="tr-TR" dirty="0"/>
          </a:p>
        </p:txBody>
      </p:sp>
      <p:sp>
        <p:nvSpPr>
          <p:cNvPr id="8" name="Rectangle 7"/>
          <p:cNvSpPr/>
          <p:nvPr/>
        </p:nvSpPr>
        <p:spPr>
          <a:xfrm>
            <a:off x="777875"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9" name="Rectangle 8"/>
          <p:cNvSpPr/>
          <p:nvPr/>
        </p:nvSpPr>
        <p:spPr>
          <a:xfrm>
            <a:off x="777875" y="6172200"/>
            <a:ext cx="7543800" cy="269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11" name="Dikdörtgen 10"/>
          <p:cNvSpPr/>
          <p:nvPr/>
        </p:nvSpPr>
        <p:spPr>
          <a:xfrm>
            <a:off x="-4763" y="6608763"/>
            <a:ext cx="9148763" cy="26035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tr-TR" dirty="0"/>
          </a:p>
        </p:txBody>
      </p:sp>
      <p:pic>
        <p:nvPicPr>
          <p:cNvPr id="1035" name="Picture 2" descr="C:\Users\Huseyin\Desktop\43741299.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7150" y="5876925"/>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2139022"/>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Lst>
  <p:txStyles>
    <p:titleStyle>
      <a:lvl1pPr algn="l" rtl="0" eaLnBrk="1" fontAlgn="base" hangingPunct="1">
        <a:spcBef>
          <a:spcPct val="0"/>
        </a:spcBef>
        <a:spcAft>
          <a:spcPct val="0"/>
        </a:spcAft>
        <a:defRPr sz="5400" kern="1200">
          <a:solidFill>
            <a:srgbClr val="262626"/>
          </a:solidFill>
          <a:latin typeface="+mj-lt"/>
          <a:ea typeface="+mj-ea"/>
          <a:cs typeface="+mj-cs"/>
        </a:defRPr>
      </a:lvl1pPr>
      <a:lvl2pPr algn="l" rtl="0" eaLnBrk="1" fontAlgn="base" hangingPunct="1">
        <a:spcBef>
          <a:spcPct val="0"/>
        </a:spcBef>
        <a:spcAft>
          <a:spcPct val="0"/>
        </a:spcAft>
        <a:defRPr sz="5400">
          <a:solidFill>
            <a:srgbClr val="262626"/>
          </a:solidFill>
          <a:latin typeface="Impact" panose="020B0806030902050204" pitchFamily="34" charset="0"/>
        </a:defRPr>
      </a:lvl2pPr>
      <a:lvl3pPr algn="l" rtl="0" eaLnBrk="1" fontAlgn="base" hangingPunct="1">
        <a:spcBef>
          <a:spcPct val="0"/>
        </a:spcBef>
        <a:spcAft>
          <a:spcPct val="0"/>
        </a:spcAft>
        <a:defRPr sz="5400">
          <a:solidFill>
            <a:srgbClr val="262626"/>
          </a:solidFill>
          <a:latin typeface="Impact" panose="020B0806030902050204" pitchFamily="34" charset="0"/>
        </a:defRPr>
      </a:lvl3pPr>
      <a:lvl4pPr algn="l" rtl="0" eaLnBrk="1" fontAlgn="base" hangingPunct="1">
        <a:spcBef>
          <a:spcPct val="0"/>
        </a:spcBef>
        <a:spcAft>
          <a:spcPct val="0"/>
        </a:spcAft>
        <a:defRPr sz="5400">
          <a:solidFill>
            <a:srgbClr val="262626"/>
          </a:solidFill>
          <a:latin typeface="Impact" panose="020B0806030902050204" pitchFamily="34" charset="0"/>
        </a:defRPr>
      </a:lvl4pPr>
      <a:lvl5pPr algn="l" rtl="0" eaLnBrk="1" fontAlgn="base" hangingPunct="1">
        <a:spcBef>
          <a:spcPct val="0"/>
        </a:spcBef>
        <a:spcAft>
          <a:spcPct val="0"/>
        </a:spcAft>
        <a:defRPr sz="5400">
          <a:solidFill>
            <a:srgbClr val="262626"/>
          </a:solidFill>
          <a:latin typeface="Impact" panose="020B080603090205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1" fontAlgn="base" hangingPunct="1">
        <a:spcBef>
          <a:spcPct val="20000"/>
        </a:spcBef>
        <a:spcAft>
          <a:spcPct val="0"/>
        </a:spcAft>
        <a:buClr>
          <a:schemeClr val="accent1"/>
        </a:buClr>
        <a:buFont typeface="Arial" panose="020B0604020202020204" pitchFamily="34" charset="0"/>
        <a:buChar char="•"/>
        <a:defRPr sz="2400" kern="1200">
          <a:solidFill>
            <a:schemeClr val="tx2"/>
          </a:solidFill>
          <a:latin typeface="+mn-lt"/>
          <a:ea typeface="+mn-ea"/>
          <a:cs typeface="+mn-cs"/>
        </a:defRPr>
      </a:lvl1pPr>
      <a:lvl2pPr marL="593725" indent="-273050" algn="l" rtl="0" eaLnBrk="1" fontAlgn="base" hangingPunct="1">
        <a:spcBef>
          <a:spcPct val="20000"/>
        </a:spcBef>
        <a:spcAft>
          <a:spcPct val="0"/>
        </a:spcAft>
        <a:buClr>
          <a:schemeClr val="accent1"/>
        </a:buClr>
        <a:buFont typeface="Arial" panose="020B0604020202020204" pitchFamily="34" charset="0"/>
        <a:buChar char="•"/>
        <a:defRPr sz="2200" kern="1200">
          <a:solidFill>
            <a:schemeClr val="tx2"/>
          </a:solidFill>
          <a:latin typeface="+mn-lt"/>
          <a:ea typeface="+mn-ea"/>
          <a:cs typeface="+mn-cs"/>
        </a:defRPr>
      </a:lvl2pPr>
      <a:lvl3pPr marL="868363" indent="-228600" algn="l" rtl="0" eaLnBrk="1" fontAlgn="base" hangingPunct="1">
        <a:spcBef>
          <a:spcPct val="20000"/>
        </a:spcBef>
        <a:spcAft>
          <a:spcPct val="0"/>
        </a:spcAft>
        <a:buClr>
          <a:schemeClr val="accent1"/>
        </a:buClr>
        <a:buFont typeface="Arial" panose="020B0604020202020204" pitchFamily="34" charset="0"/>
        <a:buChar char="•"/>
        <a:defRPr sz="2000" kern="1200">
          <a:solidFill>
            <a:schemeClr val="tx2"/>
          </a:solidFill>
          <a:latin typeface="+mn-lt"/>
          <a:ea typeface="+mn-ea"/>
          <a:cs typeface="+mn-cs"/>
        </a:defRPr>
      </a:lvl3pPr>
      <a:lvl4pPr marL="1143000" indent="-228600" algn="l" rtl="0" eaLnBrk="1" fontAlgn="base" hangingPunct="1">
        <a:spcBef>
          <a:spcPct val="20000"/>
        </a:spcBef>
        <a:spcAft>
          <a:spcPct val="0"/>
        </a:spcAft>
        <a:buClr>
          <a:schemeClr val="accent1"/>
        </a:buClr>
        <a:buFont typeface="Arial" panose="020B0604020202020204" pitchFamily="34" charset="0"/>
        <a:buChar char="•"/>
        <a:defRPr kern="1200">
          <a:solidFill>
            <a:schemeClr val="tx2"/>
          </a:solidFill>
          <a:latin typeface="+mn-lt"/>
          <a:ea typeface="+mn-ea"/>
          <a:cs typeface="+mn-cs"/>
        </a:defRPr>
      </a:lvl4pPr>
      <a:lvl5pPr marL="1371600" indent="-228600" algn="l" rtl="0" eaLnBrk="1" fontAlgn="base" hangingPunct="1">
        <a:spcBef>
          <a:spcPct val="20000"/>
        </a:spcBef>
        <a:spcAft>
          <a:spcPct val="0"/>
        </a:spcAft>
        <a:buClr>
          <a:schemeClr val="accent1"/>
        </a:buClr>
        <a:buFont typeface="Arial" panose="020B0604020202020204" pitchFamily="34" charset="0"/>
        <a:buChar char="•"/>
        <a:defRPr kern="120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 Başlık 2"/>
          <p:cNvSpPr>
            <a:spLocks noGrp="1"/>
          </p:cNvSpPr>
          <p:nvPr>
            <p:ph type="subTitle" idx="4294967295"/>
          </p:nvPr>
        </p:nvSpPr>
        <p:spPr>
          <a:xfrm>
            <a:off x="1042988" y="3798888"/>
            <a:ext cx="6553200" cy="1873250"/>
          </a:xfrm>
        </p:spPr>
        <p:txBody>
          <a:bodyPr rtlCol="0">
            <a:noAutofit/>
          </a:bodyPr>
          <a:lstStyle/>
          <a:p>
            <a:pPr marL="0" indent="0" algn="ctr" eaLnBrk="1" fontAlgn="auto" hangingPunct="1">
              <a:spcAft>
                <a:spcPts val="0"/>
              </a:spcAft>
              <a:buFont typeface="Arial" panose="020B0604020202020204" pitchFamily="34" charset="0"/>
              <a:buNone/>
              <a:defRPr/>
            </a:pPr>
            <a:r>
              <a:rPr lang="tr-TR" sz="1800" b="1" dirty="0" smtClean="0">
                <a:solidFill>
                  <a:schemeClr val="bg1">
                    <a:lumMod val="95000"/>
                  </a:schemeClr>
                </a:solidFill>
              </a:rPr>
              <a:t>DİSİPLİN HUKUKU SUNUMU</a:t>
            </a:r>
            <a:endParaRPr lang="tr-TR" sz="1800" i="1" dirty="0">
              <a:solidFill>
                <a:schemeClr val="bg1">
                  <a:lumMod val="95000"/>
                </a:schemeClr>
              </a:solidFill>
            </a:endParaRPr>
          </a:p>
        </p:txBody>
      </p:sp>
      <p:sp>
        <p:nvSpPr>
          <p:cNvPr id="6146" name="Başlık 2"/>
          <p:cNvSpPr>
            <a:spLocks noGrp="1"/>
          </p:cNvSpPr>
          <p:nvPr>
            <p:ph type="ctrTitle" idx="4294967295"/>
          </p:nvPr>
        </p:nvSpPr>
        <p:spPr>
          <a:xfrm>
            <a:off x="1042988" y="44450"/>
            <a:ext cx="4824412" cy="3024188"/>
          </a:xfrm>
        </p:spPr>
        <p:txBody>
          <a:bodyPr anchor="ctr"/>
          <a:lstStyle/>
          <a:p>
            <a:pPr eaLnBrk="1" hangingPunct="1"/>
            <a:r>
              <a:rPr lang="tr-TR" altLang="en-US" sz="4400" smtClean="0">
                <a:solidFill>
                  <a:srgbClr val="F2F2F2"/>
                </a:solidFill>
              </a:rPr>
              <a:t>İskenderun</a:t>
            </a:r>
            <a:br>
              <a:rPr lang="tr-TR" altLang="en-US" sz="4400" smtClean="0">
                <a:solidFill>
                  <a:srgbClr val="F2F2F2"/>
                </a:solidFill>
              </a:rPr>
            </a:br>
            <a:r>
              <a:rPr lang="tr-TR" altLang="en-US" sz="4400" smtClean="0">
                <a:solidFill>
                  <a:srgbClr val="F2F2F2"/>
                </a:solidFill>
              </a:rPr>
              <a:t>Teknik</a:t>
            </a:r>
            <a:br>
              <a:rPr lang="tr-TR" altLang="en-US" sz="4400" smtClean="0">
                <a:solidFill>
                  <a:srgbClr val="F2F2F2"/>
                </a:solidFill>
              </a:rPr>
            </a:br>
            <a:r>
              <a:rPr lang="tr-TR" altLang="en-US" sz="4400" smtClean="0">
                <a:solidFill>
                  <a:srgbClr val="F2F2F2"/>
                </a:solidFill>
              </a:rPr>
              <a:t>Üniversitesi</a:t>
            </a:r>
            <a:endParaRPr lang="tr-TR" altLang="en-US" sz="4400" smtClean="0"/>
          </a:p>
        </p:txBody>
      </p:sp>
      <p:sp>
        <p:nvSpPr>
          <p:cNvPr id="5" name="Alt Başlık 2"/>
          <p:cNvSpPr txBox="1">
            <a:spLocks/>
          </p:cNvSpPr>
          <p:nvPr/>
        </p:nvSpPr>
        <p:spPr>
          <a:xfrm>
            <a:off x="6443663" y="3789363"/>
            <a:ext cx="1800225" cy="1800225"/>
          </a:xfrm>
          <a:prstGeom prst="rect">
            <a:avLst/>
          </a:prstGeom>
        </p:spPr>
        <p:txBody>
          <a:bodyPr anchor="ctr"/>
          <a:lstStyle>
            <a:lvl1pPr marL="0" indent="0" algn="l" defTabSz="914400" rtl="0" eaLnBrk="1" latinLnBrk="0" hangingPunct="1">
              <a:spcBef>
                <a:spcPct val="20000"/>
              </a:spcBef>
              <a:buClr>
                <a:schemeClr val="accent1"/>
              </a:buClr>
              <a:buFont typeface="Arial" pitchFamily="34" charset="0"/>
              <a:buNone/>
              <a:defRPr sz="2800" kern="1200">
                <a:solidFill>
                  <a:schemeClr val="tx2"/>
                </a:solidFill>
                <a:latin typeface="+mn-lt"/>
                <a:ea typeface="+mn-ea"/>
                <a:cs typeface="+mn-cs"/>
              </a:defRPr>
            </a:lvl1pPr>
            <a:lvl2pPr marL="457200" indent="0" algn="ctr" defTabSz="914400" rtl="0" eaLnBrk="1" latinLnBrk="0" hangingPunct="1">
              <a:spcBef>
                <a:spcPct val="20000"/>
              </a:spcBef>
              <a:buClr>
                <a:schemeClr val="accent1"/>
              </a:buClr>
              <a:buFont typeface="Arial" pitchFamily="34" charset="0"/>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Font typeface="Arial"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Font typeface="Arial" pitchFamily="34" charset="0"/>
              <a:buNone/>
              <a:defRPr sz="18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9pPr>
          </a:lstStyle>
          <a:p>
            <a:pPr algn="ctr">
              <a:defRPr/>
            </a:pPr>
            <a:endParaRPr lang="tr-TR" sz="5400" b="1" i="1" dirty="0" smtClean="0">
              <a:solidFill>
                <a:schemeClr val="bg1">
                  <a:lumMod val="95000"/>
                </a:schemeClr>
              </a:solidFill>
            </a:endParaRPr>
          </a:p>
        </p:txBody>
      </p:sp>
    </p:spTree>
    <p:extLst>
      <p:ext uri="{BB962C8B-B14F-4D97-AF65-F5344CB8AC3E}">
        <p14:creationId xmlns:p14="http://schemas.microsoft.com/office/powerpoint/2010/main" val="26958398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62000" y="457200"/>
            <a:ext cx="7543800" cy="5638800"/>
          </a:xfrm>
        </p:spPr>
        <p:txBody>
          <a:bodyPr/>
          <a:lstStyle/>
          <a:p>
            <a:pPr marL="0" indent="0">
              <a:buNone/>
            </a:pPr>
            <a:r>
              <a:rPr lang="tr-TR" sz="1400" b="1" dirty="0"/>
              <a:t> </a:t>
            </a:r>
            <a:endParaRPr lang="tr-TR" sz="1400" dirty="0"/>
          </a:p>
          <a:p>
            <a:pPr marL="0" indent="0">
              <a:buNone/>
            </a:pPr>
            <a:r>
              <a:rPr lang="tr-TR" sz="1400" b="1" dirty="0" smtClean="0"/>
              <a:t>                                 </a:t>
            </a:r>
          </a:p>
          <a:p>
            <a:pPr marL="0" lvl="0" indent="0">
              <a:buClr>
                <a:srgbClr val="CD2147"/>
              </a:buClr>
              <a:buNone/>
            </a:pPr>
            <a:r>
              <a:rPr lang="tr-TR" sz="1400" b="1" dirty="0" smtClean="0">
                <a:solidFill>
                  <a:srgbClr val="FF0000"/>
                </a:solidFill>
              </a:rPr>
              <a:t>                                                                               </a:t>
            </a:r>
            <a:r>
              <a:rPr lang="tr-TR" sz="1400" b="1" u="sng" dirty="0" smtClean="0">
                <a:solidFill>
                  <a:srgbClr val="FF0000"/>
                </a:solidFill>
              </a:rPr>
              <a:t>GİZLİ</a:t>
            </a:r>
            <a:endParaRPr lang="tr-TR" sz="1400" dirty="0">
              <a:solidFill>
                <a:srgbClr val="FF0000"/>
              </a:solidFill>
            </a:endParaRPr>
          </a:p>
          <a:p>
            <a:pPr marL="0" indent="0">
              <a:buNone/>
            </a:pPr>
            <a:endParaRPr lang="tr-TR" sz="1400" b="1" dirty="0"/>
          </a:p>
          <a:p>
            <a:pPr marL="0" indent="0">
              <a:buNone/>
            </a:pPr>
            <a:r>
              <a:rPr lang="tr-TR" sz="1400" b="1" dirty="0" smtClean="0"/>
              <a:t>                                </a:t>
            </a:r>
            <a:r>
              <a:rPr lang="tr-TR" sz="1400" b="1" u="sng" dirty="0" smtClean="0"/>
              <a:t>SORUŞTURMACI </a:t>
            </a:r>
            <a:r>
              <a:rPr lang="tr-TR" sz="1400" b="1" u="sng" dirty="0"/>
              <a:t>GÖREVLENDİRME YAZISI ÖRNEĞİ</a:t>
            </a:r>
            <a:endParaRPr lang="tr-TR" sz="1400" dirty="0"/>
          </a:p>
          <a:p>
            <a:pPr marL="0" indent="0">
              <a:buNone/>
            </a:pPr>
            <a:r>
              <a:rPr lang="tr-TR" sz="1400" b="1" dirty="0"/>
              <a:t>Sayı 	:</a:t>
            </a:r>
            <a:r>
              <a:rPr lang="tr-TR" sz="1400" dirty="0"/>
              <a:t> 		           </a:t>
            </a:r>
            <a:r>
              <a:rPr lang="tr-TR" sz="1400" dirty="0" smtClean="0"/>
              <a:t>                       </a:t>
            </a:r>
            <a:r>
              <a:rPr lang="tr-TR" sz="1400" dirty="0"/>
              <a:t>		       </a:t>
            </a:r>
            <a:r>
              <a:rPr lang="tr-TR" sz="1400" dirty="0" smtClean="0"/>
              <a:t>     </a:t>
            </a:r>
            <a:r>
              <a:rPr lang="tr-TR" sz="1400" dirty="0"/>
              <a:t>…/…/20..</a:t>
            </a:r>
          </a:p>
          <a:p>
            <a:pPr marL="0" indent="0">
              <a:buNone/>
            </a:pPr>
            <a:r>
              <a:rPr lang="tr-TR" sz="1400" b="1" dirty="0"/>
              <a:t>Konu 	: </a:t>
            </a:r>
            <a:r>
              <a:rPr lang="tr-TR" sz="1400" dirty="0"/>
              <a:t>Görevlendirme</a:t>
            </a:r>
          </a:p>
          <a:p>
            <a:pPr marL="0" indent="0">
              <a:buNone/>
            </a:pPr>
            <a:r>
              <a:rPr lang="tr-TR" sz="1400" dirty="0"/>
              <a:t> </a:t>
            </a:r>
          </a:p>
          <a:p>
            <a:pPr marL="0" indent="0">
              <a:buNone/>
            </a:pPr>
            <a:r>
              <a:rPr lang="tr-TR" sz="1400" dirty="0"/>
              <a:t>         		      </a:t>
            </a:r>
            <a:r>
              <a:rPr lang="tr-TR" sz="1400" dirty="0" smtClean="0"/>
              <a:t>  Sayın; ……………………..</a:t>
            </a:r>
            <a:endParaRPr lang="tr-TR" sz="1400" dirty="0"/>
          </a:p>
          <a:p>
            <a:pPr marL="0" indent="0" algn="just">
              <a:buNone/>
            </a:pPr>
            <a:r>
              <a:rPr lang="tr-TR" sz="1400" dirty="0">
                <a:solidFill>
                  <a:schemeClr val="tx1"/>
                </a:solidFill>
              </a:rPr>
              <a:t>    		</a:t>
            </a:r>
          </a:p>
          <a:p>
            <a:pPr marL="0" indent="0" algn="just">
              <a:buNone/>
            </a:pPr>
            <a:r>
              <a:rPr lang="tr-TR" sz="1400" dirty="0">
                <a:solidFill>
                  <a:schemeClr val="tx1"/>
                </a:solidFill>
              </a:rPr>
              <a:t>    </a:t>
            </a:r>
            <a:r>
              <a:rPr lang="tr-TR" sz="1400" dirty="0" smtClean="0">
                <a:solidFill>
                  <a:schemeClr val="tx1"/>
                </a:solidFill>
              </a:rPr>
              <a:t>       Üniversitemiz </a:t>
            </a:r>
            <a:r>
              <a:rPr lang="tr-TR" sz="1400" dirty="0">
                <a:solidFill>
                  <a:schemeClr val="tx1"/>
                </a:solidFill>
              </a:rPr>
              <a:t>……… Fakültesi/Daire Başkanlığı öğretim üyelerinden/personelinden  …………………. hakkında …………..eylemi/işlemi nedeniyle </a:t>
            </a:r>
            <a:r>
              <a:rPr lang="tr-TR" sz="1400" dirty="0" err="1">
                <a:solidFill>
                  <a:schemeClr val="tx1"/>
                </a:solidFill>
              </a:rPr>
              <a:t>re’sen</a:t>
            </a:r>
            <a:r>
              <a:rPr lang="tr-TR" sz="1400" dirty="0">
                <a:solidFill>
                  <a:schemeClr val="tx1"/>
                </a:solidFill>
              </a:rPr>
              <a:t>/müştekinin dilekçesine istinaden 2547 sayılı Yükseköğretim Kanunu’nun ilgili maddeleri uyarınca başlatılan disiplin soruşturmasını yürütmek üzere soruşturmacı olarak görevlendirilmiş bulunmaktasınız. </a:t>
            </a:r>
          </a:p>
          <a:p>
            <a:pPr marL="0" indent="0" algn="just">
              <a:buNone/>
            </a:pPr>
            <a:r>
              <a:rPr lang="tr-TR" sz="1400" dirty="0" smtClean="0">
                <a:solidFill>
                  <a:schemeClr val="tx1"/>
                </a:solidFill>
              </a:rPr>
              <a:t>           Gerekli </a:t>
            </a:r>
            <a:r>
              <a:rPr lang="tr-TR" sz="1400" dirty="0">
                <a:solidFill>
                  <a:schemeClr val="tx1"/>
                </a:solidFill>
              </a:rPr>
              <a:t>soruşturmayı yaparak düzenleyeceğiniz disiplin soruşturma raporu(2 nüsha) ile eki dosyanın yasal süresi içinde (2 ay) Rektörlüğümüze/Dekanlığımıza/Müdürlüğümüze teslim edilmesi  hususunda, gereğini rica ederim.</a:t>
            </a:r>
          </a:p>
          <a:p>
            <a:pPr marL="0" indent="0" algn="just">
              <a:buNone/>
            </a:pPr>
            <a:r>
              <a:rPr lang="tr-TR" sz="1400" dirty="0">
                <a:solidFill>
                  <a:schemeClr val="tx1"/>
                </a:solidFill>
              </a:rPr>
              <a:t> </a:t>
            </a:r>
            <a:r>
              <a:rPr lang="tr-TR" sz="1400" dirty="0" smtClean="0">
                <a:solidFill>
                  <a:schemeClr val="tx1"/>
                </a:solidFill>
              </a:rPr>
              <a:t>      </a:t>
            </a:r>
            <a:r>
              <a:rPr lang="tr-TR" sz="1400" dirty="0">
                <a:solidFill>
                  <a:schemeClr val="tx1"/>
                </a:solidFill>
              </a:rPr>
              <a:t>		</a:t>
            </a:r>
            <a:r>
              <a:rPr lang="tr-TR" sz="1400" dirty="0"/>
              <a:t>								</a:t>
            </a:r>
            <a:r>
              <a:rPr lang="tr-TR" sz="1400" dirty="0" smtClean="0"/>
              <a:t>                                                                                     </a:t>
            </a:r>
            <a:r>
              <a:rPr lang="tr-TR" sz="1400" b="1" dirty="0"/>
              <a:t>Disiplin </a:t>
            </a:r>
            <a:r>
              <a:rPr lang="tr-TR" sz="1400" b="1" dirty="0" smtClean="0"/>
              <a:t>Amiri</a:t>
            </a:r>
            <a:endParaRPr lang="tr-TR" sz="1400" dirty="0"/>
          </a:p>
          <a:p>
            <a:pPr marL="0" indent="0">
              <a:buNone/>
            </a:pPr>
            <a:r>
              <a:rPr lang="tr-TR" sz="1400" dirty="0"/>
              <a:t> </a:t>
            </a:r>
          </a:p>
          <a:p>
            <a:pPr marL="0" indent="0" algn="just">
              <a:lnSpc>
                <a:spcPct val="150000"/>
              </a:lnSpc>
              <a:spcAft>
                <a:spcPts val="0"/>
              </a:spcAft>
              <a:buNone/>
            </a:pPr>
            <a:r>
              <a:rPr lang="tr-TR" sz="1400" dirty="0"/>
              <a:t> </a:t>
            </a:r>
            <a:r>
              <a:rPr lang="tr-TR" sz="1400" b="1" dirty="0">
                <a:latin typeface="Times New Roman" panose="02020603050405020304" pitchFamily="18" charset="0"/>
                <a:ea typeface="Times New Roman" panose="02020603050405020304" pitchFamily="18" charset="0"/>
                <a:cs typeface="Times New Roman" panose="02020603050405020304" pitchFamily="18" charset="0"/>
              </a:rPr>
              <a:t>Ek: </a:t>
            </a:r>
            <a:r>
              <a:rPr lang="tr-TR" sz="1400" dirty="0">
                <a:latin typeface="Times New Roman" panose="02020603050405020304" pitchFamily="18" charset="0"/>
                <a:ea typeface="Times New Roman" panose="02020603050405020304" pitchFamily="18" charset="0"/>
                <a:cs typeface="Times New Roman" panose="02020603050405020304" pitchFamily="18" charset="0"/>
              </a:rPr>
              <a:t>Soruşturmaya konu evrak </a:t>
            </a:r>
            <a:endParaRPr lang="tr-TR" sz="1400" dirty="0">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tr-TR" sz="1400" dirty="0"/>
          </a:p>
          <a:p>
            <a:pPr marL="0" lvl="0" indent="0" algn="ctr" fontAlgn="auto">
              <a:lnSpc>
                <a:spcPct val="150000"/>
              </a:lnSpc>
              <a:spcBef>
                <a:spcPts val="0"/>
              </a:spcBef>
              <a:spcAft>
                <a:spcPts val="0"/>
              </a:spcAft>
              <a:buClrTx/>
              <a:buNone/>
              <a:tabLst>
                <a:tab pos="2320290" algn="l"/>
              </a:tabLst>
            </a:pPr>
            <a:r>
              <a:rPr lang="tr-TR" sz="1400" dirty="0"/>
              <a:t> </a:t>
            </a:r>
            <a:r>
              <a:rPr lang="tr-TR" sz="1400" b="1"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GİZLİ</a:t>
            </a:r>
            <a:endParaRPr lang="tr-TR" sz="1400" dirty="0">
              <a:solidFill>
                <a:prstClr val="black"/>
              </a:solidFill>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tr-TR" sz="1400" dirty="0"/>
          </a:p>
          <a:p>
            <a:pPr marL="0" indent="0">
              <a:buNone/>
            </a:pPr>
            <a:endParaRPr lang="tr-TR" sz="1400" dirty="0"/>
          </a:p>
        </p:txBody>
      </p:sp>
    </p:spTree>
    <p:extLst>
      <p:ext uri="{BB962C8B-B14F-4D97-AF65-F5344CB8AC3E}">
        <p14:creationId xmlns:p14="http://schemas.microsoft.com/office/powerpoint/2010/main" val="13966005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62000" y="685800"/>
            <a:ext cx="7543800" cy="5410200"/>
          </a:xfrm>
        </p:spPr>
        <p:txBody>
          <a:bodyPr/>
          <a:lstStyle/>
          <a:p>
            <a:pPr algn="just">
              <a:buFont typeface="Wingdings" panose="05000000000000000000" pitchFamily="2" charset="2"/>
              <a:buChar char="Ø"/>
            </a:pPr>
            <a:r>
              <a:rPr lang="tr-TR" dirty="0"/>
              <a:t>Disiplin suçu teşkil eden eylemden sonra şüphelinin statüsünün değişmesi ya da kurumdan </a:t>
            </a:r>
            <a:r>
              <a:rPr lang="tr-TR" dirty="0" smtClean="0"/>
              <a:t>ayrılması ya da emekli olması, </a:t>
            </a:r>
            <a:r>
              <a:rPr lang="tr-TR" dirty="0"/>
              <a:t>suç sırasında bağlı olduğu yükseköğretim kurumu </a:t>
            </a:r>
            <a:r>
              <a:rPr lang="tr-TR" dirty="0" smtClean="0"/>
              <a:t>tarafından </a:t>
            </a:r>
            <a:r>
              <a:rPr lang="tr-TR" dirty="0"/>
              <a:t>disiplin soruşturmasının başlatılmasına, başlamışsa tamamlanmasına ve gerektiğinde disiplin cezasının verilmesine engel olmaz. </a:t>
            </a:r>
          </a:p>
          <a:p>
            <a:pPr algn="just">
              <a:buFont typeface="Wingdings" panose="05000000000000000000" pitchFamily="2" charset="2"/>
              <a:buChar char="Ø"/>
            </a:pPr>
            <a:r>
              <a:rPr lang="tr-TR" dirty="0" smtClean="0"/>
              <a:t>Bu </a:t>
            </a:r>
            <a:r>
              <a:rPr lang="tr-TR" dirty="0"/>
              <a:t>durumda soruşturma sonunda verilen disiplin cezası, özlük dosyasında saklanır. </a:t>
            </a:r>
            <a:endParaRPr lang="tr-TR" dirty="0" smtClean="0"/>
          </a:p>
          <a:p>
            <a:pPr algn="just">
              <a:buFont typeface="Wingdings" panose="05000000000000000000" pitchFamily="2" charset="2"/>
              <a:buChar char="Ø"/>
            </a:pPr>
            <a:r>
              <a:rPr lang="tr-TR" dirty="0" smtClean="0"/>
              <a:t>Aylıktan </a:t>
            </a:r>
            <a:r>
              <a:rPr lang="tr-TR" dirty="0"/>
              <a:t>veya ücretten kesme ve kademe ilerlemesinin durdurulması veya birden fazla ücretten kesme cezaları ilgilinin kamu görevine dönmesi ya da bir vakıf yükseköğretim kurumunda göreve başlaması halinde uygulanır</a:t>
            </a:r>
            <a:r>
              <a:rPr lang="tr-TR" dirty="0" smtClean="0"/>
              <a:t>.</a:t>
            </a:r>
            <a:endParaRPr lang="tr-TR" dirty="0"/>
          </a:p>
        </p:txBody>
      </p:sp>
    </p:spTree>
    <p:extLst>
      <p:ext uri="{BB962C8B-B14F-4D97-AF65-F5344CB8AC3E}">
        <p14:creationId xmlns:p14="http://schemas.microsoft.com/office/powerpoint/2010/main" val="38630872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62000" y="685800"/>
            <a:ext cx="7543800" cy="5486400"/>
          </a:xfrm>
        </p:spPr>
        <p:txBody>
          <a:bodyPr/>
          <a:lstStyle/>
          <a:p>
            <a:pPr algn="just">
              <a:buFont typeface="Wingdings" panose="05000000000000000000" pitchFamily="2" charset="2"/>
              <a:buChar char="Ø"/>
            </a:pPr>
            <a:r>
              <a:rPr lang="tr-TR" dirty="0" smtClean="0"/>
              <a:t>Bir </a:t>
            </a:r>
            <a:r>
              <a:rPr lang="tr-TR" dirty="0"/>
              <a:t>fiilden dolayı ilgili hakkında ceza soruşturması veya kovuşturması yapılıyor olması, aynı fiilden dolayı disiplin soruşturması yapılmasına, ceza verilmesine ve bu cezanın yerine getirilmesine engel değildir. </a:t>
            </a:r>
            <a:endParaRPr lang="tr-TR" dirty="0" smtClean="0"/>
          </a:p>
          <a:p>
            <a:pPr algn="just">
              <a:buFont typeface="Wingdings" panose="05000000000000000000" pitchFamily="2" charset="2"/>
              <a:buChar char="Ø"/>
            </a:pPr>
            <a:r>
              <a:rPr lang="tr-TR" dirty="0" smtClean="0"/>
              <a:t>Gerektiğinde </a:t>
            </a:r>
            <a:r>
              <a:rPr lang="tr-TR" dirty="0"/>
              <a:t>ceza kovuşturması </a:t>
            </a:r>
            <a:r>
              <a:rPr lang="tr-TR" u="sng" dirty="0"/>
              <a:t>bekletici mesele </a:t>
            </a:r>
            <a:r>
              <a:rPr lang="tr-TR" dirty="0"/>
              <a:t>yapılabilir. Bu durumda disiplin soruşturmasına ilişkin zamanaşımı süreleri </a:t>
            </a:r>
            <a:r>
              <a:rPr lang="tr-TR" dirty="0" smtClean="0"/>
              <a:t>durur.</a:t>
            </a:r>
          </a:p>
          <a:p>
            <a:pPr algn="just">
              <a:buFont typeface="Wingdings" panose="05000000000000000000" pitchFamily="2" charset="2"/>
              <a:buChar char="Ø"/>
            </a:pPr>
            <a:r>
              <a:rPr lang="tr-TR" dirty="0" smtClean="0"/>
              <a:t>Bir </a:t>
            </a:r>
            <a:r>
              <a:rPr lang="tr-TR" dirty="0"/>
              <a:t>fiilin diğer kanunlar uyarınca idari yaptırıma bağlanmış olması, aynı fiile bu Kanun kapsamında disiplin cezası verilmesine engel teşkil etmez.</a:t>
            </a:r>
          </a:p>
          <a:p>
            <a:endParaRPr lang="tr-TR" dirty="0"/>
          </a:p>
        </p:txBody>
      </p:sp>
    </p:spTree>
    <p:extLst>
      <p:ext uri="{BB962C8B-B14F-4D97-AF65-F5344CB8AC3E}">
        <p14:creationId xmlns:p14="http://schemas.microsoft.com/office/powerpoint/2010/main" val="37259599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62000" y="685800"/>
            <a:ext cx="7543800" cy="5410200"/>
          </a:xfrm>
        </p:spPr>
        <p:txBody>
          <a:bodyPr/>
          <a:lstStyle/>
          <a:p>
            <a:pPr marL="0" indent="0" algn="just">
              <a:buNone/>
            </a:pPr>
            <a:r>
              <a:rPr lang="tr-TR" b="1" u="sng" dirty="0"/>
              <a:t>*Soruşturmacı Tarafından Yapılacak İşlemler:</a:t>
            </a:r>
            <a:endParaRPr lang="tr-TR" dirty="0"/>
          </a:p>
          <a:p>
            <a:pPr marL="0" indent="0" algn="just">
              <a:buNone/>
            </a:pPr>
            <a:r>
              <a:rPr lang="tr-TR" u="sng" dirty="0" smtClean="0"/>
              <a:t>1)Gerek </a:t>
            </a:r>
            <a:r>
              <a:rPr lang="tr-TR" u="sng" dirty="0"/>
              <a:t>duyulduğu </a:t>
            </a:r>
            <a:r>
              <a:rPr lang="tr-TR" u="sng" dirty="0" smtClean="0"/>
              <a:t>takdirde(zorunlu değil)</a:t>
            </a:r>
            <a:r>
              <a:rPr lang="tr-TR" dirty="0" smtClean="0"/>
              <a:t>, </a:t>
            </a:r>
            <a:r>
              <a:rPr lang="tr-TR" dirty="0"/>
              <a:t>soruşturmanın yazı işlerini yürütmek üzere yemin ettirilmek suretiyle kâtip atayabilir. </a:t>
            </a:r>
          </a:p>
          <a:p>
            <a:pPr marL="0" indent="0">
              <a:buNone/>
            </a:pPr>
            <a:endParaRPr lang="tr-TR" dirty="0"/>
          </a:p>
        </p:txBody>
      </p:sp>
    </p:spTree>
    <p:extLst>
      <p:ext uri="{BB962C8B-B14F-4D97-AF65-F5344CB8AC3E}">
        <p14:creationId xmlns:p14="http://schemas.microsoft.com/office/powerpoint/2010/main" val="18048209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62000" y="685800"/>
            <a:ext cx="7543800" cy="5410200"/>
          </a:xfrm>
        </p:spPr>
        <p:txBody>
          <a:bodyPr/>
          <a:lstStyle/>
          <a:p>
            <a:pPr marL="0" indent="0" algn="ctr">
              <a:buNone/>
            </a:pPr>
            <a:endParaRPr lang="tr-TR" sz="1600" dirty="0" smtClean="0"/>
          </a:p>
          <a:p>
            <a:pPr marL="0" indent="0" algn="ctr">
              <a:buNone/>
            </a:pPr>
            <a:endParaRPr lang="tr-TR" sz="1600" dirty="0"/>
          </a:p>
          <a:p>
            <a:pPr marL="0" indent="0" algn="ctr">
              <a:buNone/>
            </a:pPr>
            <a:endParaRPr lang="tr-TR" sz="1600" b="1" u="sng" dirty="0">
              <a:solidFill>
                <a:schemeClr val="accent1"/>
              </a:solidFill>
            </a:endParaRPr>
          </a:p>
          <a:p>
            <a:pPr marL="0" indent="0" algn="ctr">
              <a:buNone/>
            </a:pPr>
            <a:r>
              <a:rPr lang="tr-TR" sz="1600" b="1" u="sng" dirty="0" smtClean="0">
                <a:solidFill>
                  <a:srgbClr val="FF0000"/>
                </a:solidFill>
              </a:rPr>
              <a:t>GİZLİ</a:t>
            </a:r>
            <a:endParaRPr lang="tr-TR" sz="1600" dirty="0">
              <a:solidFill>
                <a:srgbClr val="FF0000"/>
              </a:solidFill>
            </a:endParaRPr>
          </a:p>
          <a:p>
            <a:pPr marL="0" indent="0">
              <a:buNone/>
            </a:pPr>
            <a:endParaRPr lang="tr-TR" sz="1600" dirty="0"/>
          </a:p>
          <a:p>
            <a:pPr marL="0" indent="0" algn="ctr">
              <a:buNone/>
            </a:pPr>
            <a:r>
              <a:rPr lang="tr-TR" sz="1600" dirty="0"/>
              <a:t> </a:t>
            </a:r>
          </a:p>
          <a:p>
            <a:pPr marL="0" indent="0" algn="ctr">
              <a:buNone/>
            </a:pPr>
            <a:r>
              <a:rPr lang="tr-TR" sz="1600" b="1" u="sng" dirty="0"/>
              <a:t>YEMİNLİ KÂTİP ATAMA TUTANAĞI ÖRNEĞİ</a:t>
            </a:r>
            <a:endParaRPr lang="tr-TR" sz="1600" dirty="0"/>
          </a:p>
          <a:p>
            <a:pPr marL="0" indent="0" algn="just">
              <a:buNone/>
            </a:pPr>
            <a:r>
              <a:rPr lang="tr-TR" sz="1600" b="1" dirty="0"/>
              <a:t> </a:t>
            </a:r>
            <a:endParaRPr lang="tr-TR" sz="1600" dirty="0"/>
          </a:p>
          <a:p>
            <a:pPr marL="0" indent="0" algn="just">
              <a:buNone/>
            </a:pPr>
            <a:r>
              <a:rPr lang="tr-TR" sz="1600" dirty="0"/>
              <a:t>        Rektörlük/Dekanlık/Müdürlük Makamının …/.../…. tarihli …/… sayılı soruşturma onayına istinaden tarafımca yürütülmekte olan soruşturmada ……………’da görev yapmakta olan............................(sıfat-ad-</a:t>
            </a:r>
            <a:r>
              <a:rPr lang="tr-TR" sz="1600" dirty="0" err="1"/>
              <a:t>soyad</a:t>
            </a:r>
            <a:r>
              <a:rPr lang="tr-TR" sz="1600" dirty="0"/>
              <a:t>) zabıt kâtibi olarak görevlendirilmiş olup  kendisine konu ile ilgili bilgi verilmek suretiyle ;</a:t>
            </a:r>
          </a:p>
          <a:p>
            <a:pPr marL="0" indent="0" algn="just">
              <a:buNone/>
            </a:pPr>
            <a:r>
              <a:rPr lang="tr-TR" sz="1600" i="1" dirty="0" smtClean="0"/>
              <a:t>	“</a:t>
            </a:r>
            <a:r>
              <a:rPr lang="tr-TR" sz="1600" i="1" dirty="0"/>
              <a:t>Yeminli katip olarak tarafıma yazmak üzere söylenenleri hiçbir şey katmadan ve çıkarmadan aynen yazacağıma ve görevle ilgili hiç kimseye bilgi vermeyeceğime namusum ve vicdanım üzerine yemin ederim...” </a:t>
            </a:r>
            <a:r>
              <a:rPr lang="tr-TR" sz="1600" dirty="0"/>
              <a:t>şeklinde yemin ettirilerek işbu durum tutanak altına alınmıştır. </a:t>
            </a:r>
            <a:r>
              <a:rPr lang="tr-TR" sz="1600" dirty="0" smtClean="0"/>
              <a:t>....../......./20..</a:t>
            </a:r>
          </a:p>
          <a:p>
            <a:pPr marL="0" indent="0" algn="just">
              <a:buNone/>
            </a:pPr>
            <a:endParaRPr lang="tr-TR" sz="1600" dirty="0"/>
          </a:p>
          <a:p>
            <a:pPr marL="0" indent="0" algn="just">
              <a:buNone/>
            </a:pPr>
            <a:endParaRPr lang="tr-TR" sz="1600" dirty="0"/>
          </a:p>
          <a:p>
            <a:pPr marL="0" indent="0" algn="just">
              <a:buNone/>
            </a:pPr>
            <a:r>
              <a:rPr lang="tr-TR" sz="1600" b="1" dirty="0"/>
              <a:t>                 Kâtip	</a:t>
            </a:r>
            <a:r>
              <a:rPr lang="tr-TR" sz="1600" b="1" dirty="0" smtClean="0"/>
              <a:t>                                                                     Soruşturmacı</a:t>
            </a:r>
          </a:p>
          <a:p>
            <a:pPr marL="0" indent="0" algn="just">
              <a:buNone/>
            </a:pPr>
            <a:endParaRPr lang="tr-TR" sz="1600" dirty="0"/>
          </a:p>
          <a:p>
            <a:pPr marL="0" lvl="0" indent="0">
              <a:buClr>
                <a:srgbClr val="CD2147"/>
              </a:buClr>
              <a:buNone/>
            </a:pPr>
            <a:r>
              <a:rPr lang="tr-TR" sz="1600" dirty="0"/>
              <a:t> </a:t>
            </a:r>
            <a:r>
              <a:rPr lang="tr-TR" sz="1600" dirty="0" smtClean="0">
                <a:solidFill>
                  <a:srgbClr val="FF0000"/>
                </a:solidFill>
              </a:rPr>
              <a:t>                                                                  </a:t>
            </a:r>
            <a:r>
              <a:rPr lang="tr-TR" sz="1600" b="1" u="sng" dirty="0" smtClean="0">
                <a:solidFill>
                  <a:srgbClr val="FF0000"/>
                </a:solidFill>
              </a:rPr>
              <a:t>GİZLİ</a:t>
            </a:r>
            <a:endParaRPr lang="tr-TR" sz="1600" dirty="0">
              <a:solidFill>
                <a:srgbClr val="FF0000"/>
              </a:solidFill>
            </a:endParaRPr>
          </a:p>
          <a:p>
            <a:pPr marL="0" indent="0">
              <a:buNone/>
            </a:pPr>
            <a:endParaRPr lang="tr-TR" sz="1600" dirty="0"/>
          </a:p>
          <a:p>
            <a:pPr marL="0" indent="0">
              <a:buNone/>
            </a:pPr>
            <a:r>
              <a:rPr lang="tr-TR" sz="1600" dirty="0"/>
              <a:t> </a:t>
            </a:r>
          </a:p>
          <a:p>
            <a:pPr marL="0" indent="0">
              <a:buNone/>
            </a:pPr>
            <a:endParaRPr lang="tr-TR" sz="1600" dirty="0"/>
          </a:p>
        </p:txBody>
      </p:sp>
    </p:spTree>
    <p:extLst>
      <p:ext uri="{BB962C8B-B14F-4D97-AF65-F5344CB8AC3E}">
        <p14:creationId xmlns:p14="http://schemas.microsoft.com/office/powerpoint/2010/main" val="34238675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62000" y="685800"/>
            <a:ext cx="7543800" cy="5334000"/>
          </a:xfrm>
        </p:spPr>
        <p:txBody>
          <a:bodyPr/>
          <a:lstStyle/>
          <a:p>
            <a:pPr marL="0" indent="0" algn="just">
              <a:buNone/>
            </a:pPr>
            <a:r>
              <a:rPr lang="tr-TR" dirty="0" smtClean="0"/>
              <a:t>2)Tüm yazışmalar:</a:t>
            </a:r>
          </a:p>
          <a:p>
            <a:pPr algn="just">
              <a:buFont typeface="Wingdings" panose="05000000000000000000" pitchFamily="2" charset="2"/>
              <a:buChar char="Ø"/>
            </a:pPr>
            <a:r>
              <a:rPr lang="tr-TR" dirty="0" smtClean="0"/>
              <a:t>Gizli </a:t>
            </a:r>
            <a:r>
              <a:rPr lang="tr-TR" dirty="0"/>
              <a:t>ibareli(soruşturmanın gizliliği esastır) ve kapalı zarfta gerçekleştirilerek tebliğ-tebellüğ belgesine bağlanır.</a:t>
            </a:r>
          </a:p>
          <a:p>
            <a:pPr algn="just">
              <a:buFont typeface="Wingdings" panose="05000000000000000000" pitchFamily="2" charset="2"/>
              <a:buChar char="Ø"/>
            </a:pPr>
            <a:r>
              <a:rPr lang="tr-TR" dirty="0" smtClean="0"/>
              <a:t>Tarih </a:t>
            </a:r>
            <a:r>
              <a:rPr lang="tr-TR" dirty="0"/>
              <a:t>yazılıp sayı verilerek dizi pusulasında dikkate </a:t>
            </a:r>
            <a:r>
              <a:rPr lang="tr-TR" dirty="0" smtClean="0"/>
              <a:t>alınacak sıralama yapılır.</a:t>
            </a:r>
            <a:endParaRPr lang="tr-TR" dirty="0"/>
          </a:p>
          <a:p>
            <a:pPr marL="0" indent="0">
              <a:buNone/>
            </a:pPr>
            <a:endParaRPr lang="tr-TR" dirty="0"/>
          </a:p>
        </p:txBody>
      </p:sp>
    </p:spTree>
    <p:extLst>
      <p:ext uri="{BB962C8B-B14F-4D97-AF65-F5344CB8AC3E}">
        <p14:creationId xmlns:p14="http://schemas.microsoft.com/office/powerpoint/2010/main" val="10454164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62000" y="685800"/>
            <a:ext cx="7543800" cy="5181600"/>
          </a:xfrm>
        </p:spPr>
        <p:txBody>
          <a:bodyPr/>
          <a:lstStyle/>
          <a:p>
            <a:pPr algn="just"/>
            <a:r>
              <a:rPr lang="tr-TR" dirty="0" smtClean="0"/>
              <a:t>3)Disiplin soruşturmasında yapılacak işlemlerin planlandığı hazırlık/tensip tutanağı düzenlenir.</a:t>
            </a:r>
            <a:endParaRPr lang="tr-TR" dirty="0"/>
          </a:p>
        </p:txBody>
      </p:sp>
    </p:spTree>
    <p:extLst>
      <p:ext uri="{BB962C8B-B14F-4D97-AF65-F5344CB8AC3E}">
        <p14:creationId xmlns:p14="http://schemas.microsoft.com/office/powerpoint/2010/main" val="37149938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28600" y="381000"/>
            <a:ext cx="8763000" cy="5791200"/>
          </a:xfrm>
        </p:spPr>
        <p:txBody>
          <a:bodyPr/>
          <a:lstStyle/>
          <a:p>
            <a:pPr marL="0" indent="0" algn="ctr">
              <a:lnSpc>
                <a:spcPct val="150000"/>
              </a:lnSpc>
              <a:spcAft>
                <a:spcPts val="0"/>
              </a:spcAft>
              <a:buNone/>
            </a:pPr>
            <a:r>
              <a:rPr lang="tr-TR" sz="1100" b="1" u="sng" dirty="0" smtClean="0">
                <a:highlight>
                  <a:srgbClr val="FFFF00"/>
                </a:highlight>
                <a:ea typeface="Times New Roman" panose="02020603050405020304" pitchFamily="18" charset="0"/>
                <a:cs typeface="Times New Roman" panose="02020603050405020304" pitchFamily="18" charset="0"/>
              </a:rPr>
              <a:t> </a:t>
            </a:r>
            <a:r>
              <a:rPr lang="tr-TR" sz="1100" b="1" u="sng" dirty="0" smtClean="0">
                <a:solidFill>
                  <a:srgbClr val="FF0000"/>
                </a:solidFill>
              </a:rPr>
              <a:t>GİZLİ</a:t>
            </a:r>
          </a:p>
          <a:p>
            <a:pPr marL="0" indent="0" algn="ctr">
              <a:lnSpc>
                <a:spcPct val="150000"/>
              </a:lnSpc>
              <a:spcAft>
                <a:spcPts val="0"/>
              </a:spcAft>
              <a:buNone/>
            </a:pPr>
            <a:endParaRPr lang="tr-TR" sz="1400" b="1" u="sng" dirty="0">
              <a:highlight>
                <a:srgbClr val="FFFF00"/>
              </a:highlight>
              <a:ea typeface="Times New Roman" panose="02020603050405020304" pitchFamily="18" charset="0"/>
              <a:cs typeface="Times New Roman" panose="02020603050405020304" pitchFamily="18" charset="0"/>
            </a:endParaRPr>
          </a:p>
          <a:p>
            <a:pPr marL="0" indent="0" algn="ctr">
              <a:lnSpc>
                <a:spcPct val="150000"/>
              </a:lnSpc>
              <a:spcAft>
                <a:spcPts val="0"/>
              </a:spcAft>
              <a:buNone/>
            </a:pPr>
            <a:r>
              <a:rPr lang="tr-TR" sz="1100" b="1" u="sng" dirty="0" smtClean="0">
                <a:highlight>
                  <a:srgbClr val="FFFF00"/>
                </a:highlight>
                <a:ea typeface="Times New Roman" panose="02020603050405020304" pitchFamily="18" charset="0"/>
                <a:cs typeface="Times New Roman" panose="02020603050405020304" pitchFamily="18" charset="0"/>
              </a:rPr>
              <a:t>DİSİPLİN SORUŞTURMASI HAZIRLIK/TENSİP TUTANAĞI</a:t>
            </a:r>
            <a:endParaRPr lang="tr-TR" sz="1100" dirty="0" smtClean="0">
              <a:ea typeface="Times New Roman" panose="02020603050405020304" pitchFamily="18" charset="0"/>
              <a:cs typeface="Times New Roman" panose="02020603050405020304" pitchFamily="18" charset="0"/>
            </a:endParaRPr>
          </a:p>
          <a:p>
            <a:pPr marL="0" indent="0" algn="just">
              <a:lnSpc>
                <a:spcPct val="150000"/>
              </a:lnSpc>
              <a:spcAft>
                <a:spcPts val="0"/>
              </a:spcAft>
              <a:buNone/>
            </a:pPr>
            <a:r>
              <a:rPr lang="tr-TR" sz="1100" dirty="0" smtClean="0">
                <a:ea typeface="Times New Roman" panose="02020603050405020304" pitchFamily="18" charset="0"/>
                <a:cs typeface="Times New Roman" panose="02020603050405020304" pitchFamily="18" charset="0"/>
              </a:rPr>
              <a:t>Rektörlük/Dekanlık/Müdürlük </a:t>
            </a:r>
            <a:r>
              <a:rPr lang="tr-TR" sz="1100" dirty="0">
                <a:ea typeface="Times New Roman" panose="02020603050405020304" pitchFamily="18" charset="0"/>
                <a:cs typeface="Times New Roman" panose="02020603050405020304" pitchFamily="18" charset="0"/>
              </a:rPr>
              <a:t>Makamının …./…./…… tarihli ve …/…. sayılı soruşturma  emri ile ………hakkında başlatılan disiplin soruşturmasında: </a:t>
            </a:r>
          </a:p>
          <a:p>
            <a:pPr marL="342900" lvl="0" indent="-342900" algn="just">
              <a:lnSpc>
                <a:spcPct val="150000"/>
              </a:lnSpc>
              <a:spcAft>
                <a:spcPts val="0"/>
              </a:spcAft>
              <a:buFont typeface="+mj-lt"/>
              <a:buAutoNum type="arabicPeriod"/>
            </a:pPr>
            <a:r>
              <a:rPr lang="tr-TR" sz="1100" dirty="0">
                <a:ea typeface="Times New Roman" panose="02020603050405020304" pitchFamily="18" charset="0"/>
                <a:cs typeface="Times New Roman" panose="02020603050405020304" pitchFamily="18" charset="0"/>
              </a:rPr>
              <a:t>Soruşturma kapsamında gerçekleştirilecek yazı işlerini yürütmek üzere yeminli kâtip görevlendirildi.</a:t>
            </a:r>
          </a:p>
          <a:p>
            <a:pPr marL="342900" lvl="0" indent="-342900" algn="just">
              <a:lnSpc>
                <a:spcPct val="150000"/>
              </a:lnSpc>
              <a:spcAft>
                <a:spcPts val="0"/>
              </a:spcAft>
              <a:buFont typeface="+mj-lt"/>
              <a:buAutoNum type="arabicPeriod"/>
            </a:pPr>
            <a:r>
              <a:rPr lang="tr-TR" sz="1100" dirty="0">
                <a:ea typeface="Times New Roman" panose="02020603050405020304" pitchFamily="18" charset="0"/>
                <a:cs typeface="Times New Roman" panose="02020603050405020304" pitchFamily="18" charset="0"/>
              </a:rPr>
              <a:t>Soruşturmaya konu edilen hususlara ilişkin zamanaşımı bulunup bulunmadığı öncelikle incelendi.</a:t>
            </a:r>
          </a:p>
          <a:p>
            <a:pPr marL="342900" lvl="0" indent="-342900" algn="just">
              <a:lnSpc>
                <a:spcPct val="150000"/>
              </a:lnSpc>
              <a:spcAft>
                <a:spcPts val="0"/>
              </a:spcAft>
              <a:buFont typeface="+mj-lt"/>
              <a:buAutoNum type="arabicPeriod"/>
            </a:pPr>
            <a:r>
              <a:rPr lang="tr-TR" sz="1100" b="1" dirty="0">
                <a:ea typeface="Times New Roman" panose="02020603050405020304" pitchFamily="18" charset="0"/>
                <a:cs typeface="Times New Roman" panose="02020603050405020304" pitchFamily="18" charset="0"/>
              </a:rPr>
              <a:t>..…..</a:t>
            </a:r>
            <a:r>
              <a:rPr lang="tr-TR" sz="1100" dirty="0">
                <a:ea typeface="Times New Roman" panose="02020603050405020304" pitchFamily="18" charset="0"/>
                <a:cs typeface="Times New Roman" panose="02020603050405020304" pitchFamily="18" charset="0"/>
              </a:rPr>
              <a:t>tarihli dilekçesinde belirtmiş olduğu</a:t>
            </a:r>
            <a:r>
              <a:rPr lang="tr-TR" sz="1100" b="1" dirty="0">
                <a:ea typeface="Times New Roman" panose="02020603050405020304" pitchFamily="18" charset="0"/>
                <a:cs typeface="Times New Roman" panose="02020603050405020304" pitchFamily="18" charset="0"/>
              </a:rPr>
              <a:t> </a:t>
            </a:r>
            <a:r>
              <a:rPr lang="tr-TR" sz="1100" dirty="0">
                <a:ea typeface="Times New Roman" panose="02020603050405020304" pitchFamily="18" charset="0"/>
                <a:cs typeface="Times New Roman" panose="02020603050405020304" pitchFamily="18" charset="0"/>
              </a:rPr>
              <a:t>iddialar hakkında beyanda bulunmak üzere şikâyetçiye davet yazısının tebliğine; </a:t>
            </a:r>
          </a:p>
          <a:p>
            <a:pPr marL="342900" lvl="0" indent="-342900" algn="just">
              <a:lnSpc>
                <a:spcPct val="150000"/>
              </a:lnSpc>
              <a:spcAft>
                <a:spcPts val="0"/>
              </a:spcAft>
              <a:buFont typeface="+mj-lt"/>
              <a:buAutoNum type="arabicPeriod"/>
            </a:pPr>
            <a:r>
              <a:rPr lang="tr-TR" sz="1100" dirty="0">
                <a:ea typeface="Times New Roman" panose="02020603050405020304" pitchFamily="18" charset="0"/>
                <a:cs typeface="Times New Roman" panose="02020603050405020304" pitchFamily="18" charset="0"/>
              </a:rPr>
              <a:t>İddia konusu olay/eyleme tanık olan …………adlı kişilerin bilgi veya görgüye dayalı bilgilerine başvurmak üzere ilgililere tanık davet yazısının tebliğine;</a:t>
            </a:r>
          </a:p>
          <a:p>
            <a:pPr marL="342900" lvl="0" indent="-342900" algn="just">
              <a:lnSpc>
                <a:spcPct val="150000"/>
              </a:lnSpc>
              <a:spcAft>
                <a:spcPts val="0"/>
              </a:spcAft>
              <a:buFont typeface="+mj-lt"/>
              <a:buAutoNum type="arabicPeriod"/>
            </a:pPr>
            <a:r>
              <a:rPr lang="tr-TR" sz="1100" dirty="0">
                <a:ea typeface="Times New Roman" panose="02020603050405020304" pitchFamily="18" charset="0"/>
                <a:cs typeface="Times New Roman" panose="02020603050405020304" pitchFamily="18" charset="0"/>
              </a:rPr>
              <a:t>2547 sayılı Yükseköğretim Kanunu’nun 53/D maddesinin 3. fıkrası kapsamında değerlendirme yapmak üzere, soruşturulanın geçmiş hizmetleri sırasındaki çalışmaları ile disiplin cezasının bulunup bulunmadığı hususlarında Personel Daire Başkanlığı’na yazı yazılmasına;</a:t>
            </a:r>
          </a:p>
          <a:p>
            <a:pPr marL="342900" lvl="0" indent="-342900" algn="just">
              <a:lnSpc>
                <a:spcPct val="150000"/>
              </a:lnSpc>
              <a:spcAft>
                <a:spcPts val="0"/>
              </a:spcAft>
              <a:buFont typeface="+mj-lt"/>
              <a:buAutoNum type="arabicPeriod"/>
            </a:pPr>
            <a:r>
              <a:rPr lang="tr-TR" sz="1100" dirty="0">
                <a:ea typeface="Times New Roman" panose="02020603050405020304" pitchFamily="18" charset="0"/>
                <a:cs typeface="Times New Roman" panose="02020603050405020304" pitchFamily="18" charset="0"/>
              </a:rPr>
              <a:t>Soruşturulanın sendika üyeliğinin bulunup bulunmadığı hususunun Personel Daire Başkanlığından sorulmasına;</a:t>
            </a:r>
          </a:p>
          <a:p>
            <a:pPr marL="342900" lvl="0" indent="-342900" algn="just">
              <a:lnSpc>
                <a:spcPct val="150000"/>
              </a:lnSpc>
              <a:spcAft>
                <a:spcPts val="0"/>
              </a:spcAft>
              <a:buFont typeface="+mj-lt"/>
              <a:buAutoNum type="arabicPeriod"/>
            </a:pPr>
            <a:r>
              <a:rPr lang="tr-TR" sz="1100" dirty="0">
                <a:ea typeface="Times New Roman" panose="02020603050405020304" pitchFamily="18" charset="0"/>
                <a:cs typeface="Times New Roman" panose="02020603050405020304" pitchFamily="18" charset="0"/>
              </a:rPr>
              <a:t>Bilgi maçlı ifadesine başvurmak üzere soruşturulana</a:t>
            </a:r>
            <a:r>
              <a:rPr lang="tr-TR" sz="1100" b="1" dirty="0">
                <a:ea typeface="Times New Roman" panose="02020603050405020304" pitchFamily="18" charset="0"/>
                <a:cs typeface="Times New Roman" panose="02020603050405020304" pitchFamily="18" charset="0"/>
              </a:rPr>
              <a:t> </a:t>
            </a:r>
            <a:r>
              <a:rPr lang="tr-TR" sz="1100" dirty="0">
                <a:ea typeface="Times New Roman" panose="02020603050405020304" pitchFamily="18" charset="0"/>
                <a:cs typeface="Times New Roman" panose="02020603050405020304" pitchFamily="18" charset="0"/>
              </a:rPr>
              <a:t>davet yazısının tebliğine; </a:t>
            </a:r>
          </a:p>
          <a:p>
            <a:pPr marL="342900" lvl="0" indent="-342900" algn="just">
              <a:lnSpc>
                <a:spcPts val="950"/>
              </a:lnSpc>
              <a:spcAft>
                <a:spcPts val="455"/>
              </a:spcAft>
              <a:buFont typeface="+mj-lt"/>
              <a:buAutoNum type="arabicPeriod"/>
              <a:tabLst>
                <a:tab pos="501015" algn="l"/>
                <a:tab pos="1504950" algn="l"/>
                <a:tab pos="2284730" algn="l"/>
              </a:tabLst>
            </a:pPr>
            <a:r>
              <a:rPr lang="tr-TR" sz="1100" dirty="0">
                <a:solidFill>
                  <a:srgbClr val="000000"/>
                </a:solidFill>
                <a:ea typeface="Times New Roman" panose="02020603050405020304" pitchFamily="18" charset="0"/>
                <a:cs typeface="Times New Roman" panose="02020603050405020304" pitchFamily="18" charset="0"/>
              </a:rPr>
              <a:t>Olayla ilgili	kayıtlarının	………den istenmesine;</a:t>
            </a:r>
            <a:endParaRPr lang="tr-TR" sz="1100" dirty="0">
              <a:ea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mj-lt"/>
              <a:buAutoNum type="arabicPeriod"/>
            </a:pPr>
            <a:r>
              <a:rPr lang="tr-TR" sz="1100" dirty="0">
                <a:ea typeface="Times New Roman" panose="02020603050405020304" pitchFamily="18" charset="0"/>
                <a:cs typeface="Times New Roman" panose="02020603050405020304" pitchFamily="18" charset="0"/>
              </a:rPr>
              <a:t>Sair işlemlerin daha sonra düşünülmesine karar verilerek işbu tensip tutanağı tanzim edilip imza altına alındı. …/…/20</a:t>
            </a:r>
            <a:r>
              <a:rPr lang="tr-TR" sz="1100" dirty="0" smtClean="0">
                <a:ea typeface="Times New Roman" panose="02020603050405020304" pitchFamily="18" charset="0"/>
                <a:cs typeface="Times New Roman" panose="02020603050405020304" pitchFamily="18" charset="0"/>
              </a:rPr>
              <a:t>..</a:t>
            </a:r>
          </a:p>
          <a:p>
            <a:pPr marL="342900" lvl="0" indent="-342900" algn="just">
              <a:lnSpc>
                <a:spcPct val="150000"/>
              </a:lnSpc>
              <a:spcAft>
                <a:spcPts val="0"/>
              </a:spcAft>
              <a:buFont typeface="+mj-lt"/>
              <a:buAutoNum type="arabicPeriod"/>
            </a:pPr>
            <a:endParaRPr lang="tr-TR" sz="1100" dirty="0">
              <a:ea typeface="Times New Roman" panose="02020603050405020304" pitchFamily="18" charset="0"/>
              <a:cs typeface="Times New Roman" panose="02020603050405020304" pitchFamily="18" charset="0"/>
            </a:endParaRPr>
          </a:p>
          <a:p>
            <a:pPr marL="0" indent="0" algn="just">
              <a:lnSpc>
                <a:spcPct val="150000"/>
              </a:lnSpc>
              <a:spcAft>
                <a:spcPts val="0"/>
              </a:spcAft>
              <a:buNone/>
            </a:pPr>
            <a:r>
              <a:rPr lang="tr-TR" sz="1100" dirty="0">
                <a:ea typeface="Times New Roman" panose="02020603050405020304" pitchFamily="18" charset="0"/>
                <a:cs typeface="Times New Roman" panose="02020603050405020304" pitchFamily="18" charset="0"/>
              </a:rPr>
              <a:t> </a:t>
            </a:r>
            <a:r>
              <a:rPr lang="tr-TR" sz="1100" b="1" dirty="0"/>
              <a:t> </a:t>
            </a:r>
            <a:r>
              <a:rPr lang="tr-TR" sz="1100" b="1" dirty="0" smtClean="0"/>
              <a:t>                        KÂTİP </a:t>
            </a:r>
            <a:r>
              <a:rPr lang="tr-TR" sz="1100" b="1" dirty="0"/>
              <a:t>			</a:t>
            </a:r>
            <a:r>
              <a:rPr lang="tr-TR" sz="1100" dirty="0" smtClean="0">
                <a:solidFill>
                  <a:srgbClr val="FF0000"/>
                </a:solidFill>
              </a:rPr>
              <a:t>                                                       </a:t>
            </a:r>
            <a:r>
              <a:rPr lang="tr-TR" sz="1100" b="1" dirty="0" smtClean="0"/>
              <a:t>SORUŞTURMACI</a:t>
            </a:r>
          </a:p>
          <a:p>
            <a:pPr marL="0" indent="0" algn="just">
              <a:lnSpc>
                <a:spcPct val="150000"/>
              </a:lnSpc>
              <a:spcAft>
                <a:spcPts val="0"/>
              </a:spcAft>
              <a:buNone/>
            </a:pPr>
            <a:endParaRPr lang="tr-TR" sz="1100" b="1" dirty="0">
              <a:effectLst/>
              <a:ea typeface="Times New Roman" panose="02020603050405020304" pitchFamily="18" charset="0"/>
              <a:cs typeface="Times New Roman" panose="02020603050405020304" pitchFamily="18" charset="0"/>
            </a:endParaRPr>
          </a:p>
          <a:p>
            <a:pPr marL="0" lvl="0" indent="0" algn="ctr">
              <a:lnSpc>
                <a:spcPct val="150000"/>
              </a:lnSpc>
              <a:spcAft>
                <a:spcPts val="0"/>
              </a:spcAft>
              <a:buClr>
                <a:srgbClr val="CD2147"/>
              </a:buClr>
              <a:buNone/>
            </a:pPr>
            <a:r>
              <a:rPr lang="tr-TR" sz="1000" b="1" u="sng" dirty="0">
                <a:solidFill>
                  <a:srgbClr val="FF0000"/>
                </a:solidFill>
              </a:rPr>
              <a:t>GİZLİ</a:t>
            </a:r>
            <a:endParaRPr lang="tr-TR" sz="1100" b="1" u="sng" dirty="0">
              <a:solidFill>
                <a:srgbClr val="303030"/>
              </a:solidFill>
              <a:highlight>
                <a:srgbClr val="FFFF00"/>
              </a:highlight>
              <a:ea typeface="Times New Roman" panose="02020603050405020304" pitchFamily="18" charset="0"/>
              <a:cs typeface="Times New Roman" panose="02020603050405020304" pitchFamily="18" charset="0"/>
            </a:endParaRPr>
          </a:p>
          <a:p>
            <a:pPr marL="0" indent="0" algn="just">
              <a:lnSpc>
                <a:spcPct val="150000"/>
              </a:lnSpc>
              <a:spcAft>
                <a:spcPts val="0"/>
              </a:spcAft>
              <a:buNone/>
            </a:pPr>
            <a:endParaRPr lang="tr-TR" sz="11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98289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62000" y="685800"/>
            <a:ext cx="7543800" cy="5334000"/>
          </a:xfrm>
        </p:spPr>
        <p:txBody>
          <a:bodyPr/>
          <a:lstStyle/>
          <a:p>
            <a:pPr marL="0" indent="0" algn="just">
              <a:buNone/>
            </a:pPr>
            <a:r>
              <a:rPr lang="tr-TR" dirty="0"/>
              <a:t>4</a:t>
            </a:r>
            <a:r>
              <a:rPr lang="tr-TR" dirty="0" smtClean="0"/>
              <a:t>) </a:t>
            </a:r>
            <a:r>
              <a:rPr lang="tr-TR" dirty="0"/>
              <a:t>Önce şikâyetçinin/ihbar edenin/tutanakta imzası olanların </a:t>
            </a:r>
            <a:r>
              <a:rPr lang="tr-TR" dirty="0" smtClean="0"/>
              <a:t>ifadelerine başvurmak </a:t>
            </a:r>
            <a:r>
              <a:rPr lang="tr-TR" dirty="0"/>
              <a:t>üzere davet eder. Alınan </a:t>
            </a:r>
            <a:r>
              <a:rPr lang="tr-TR" dirty="0" smtClean="0"/>
              <a:t>beyanlar </a:t>
            </a:r>
            <a:r>
              <a:rPr lang="tr-TR" dirty="0"/>
              <a:t>zapta geçirilerek birlikte imza altına alınır. </a:t>
            </a:r>
          </a:p>
          <a:p>
            <a:pPr marL="0" indent="0">
              <a:buNone/>
            </a:pPr>
            <a:endParaRPr lang="tr-TR" dirty="0"/>
          </a:p>
        </p:txBody>
      </p:sp>
    </p:spTree>
    <p:extLst>
      <p:ext uri="{BB962C8B-B14F-4D97-AF65-F5344CB8AC3E}">
        <p14:creationId xmlns:p14="http://schemas.microsoft.com/office/powerpoint/2010/main" val="23375710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609600"/>
            <a:ext cx="7543800" cy="5410200"/>
          </a:xfrm>
        </p:spPr>
        <p:txBody>
          <a:bodyPr/>
          <a:lstStyle/>
          <a:p>
            <a:pPr marL="0" indent="0" algn="ctr">
              <a:lnSpc>
                <a:spcPct val="150000"/>
              </a:lnSpc>
              <a:spcAft>
                <a:spcPts val="0"/>
              </a:spcAft>
              <a:buNone/>
              <a:tabLst>
                <a:tab pos="2320290" algn="l"/>
              </a:tabLst>
            </a:pPr>
            <a:r>
              <a:rPr lang="tr-TR" sz="1200" b="1" dirty="0" smtClean="0"/>
              <a:t> </a:t>
            </a:r>
            <a:r>
              <a:rPr lang="tr-TR" sz="1200" b="1"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GİZLİ</a:t>
            </a:r>
            <a:endParaRPr lang="tr-TR" sz="1100" dirty="0">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tr-TR" sz="1200" dirty="0"/>
          </a:p>
          <a:p>
            <a:pPr marL="0" indent="0" algn="ctr">
              <a:buNone/>
            </a:pPr>
            <a:r>
              <a:rPr lang="tr-TR" sz="1200" b="1" u="sng" dirty="0"/>
              <a:t>ŞİKÂYETÇİ İFADEYE DAVET YAZISI ÖRNEĞİ</a:t>
            </a:r>
            <a:endParaRPr lang="tr-TR" sz="1200" dirty="0"/>
          </a:p>
          <a:p>
            <a:pPr marL="0" indent="0" algn="ctr">
              <a:buNone/>
            </a:pPr>
            <a:r>
              <a:rPr lang="tr-TR" sz="1200" dirty="0"/>
              <a:t> </a:t>
            </a:r>
          </a:p>
          <a:p>
            <a:pPr marL="0" indent="0">
              <a:buNone/>
            </a:pPr>
            <a:r>
              <a:rPr lang="tr-TR" sz="1200" b="1" dirty="0" smtClean="0"/>
              <a:t>Sayı	:</a:t>
            </a:r>
            <a:r>
              <a:rPr lang="tr-TR" sz="1200" dirty="0" smtClean="0"/>
              <a:t> </a:t>
            </a:r>
            <a:r>
              <a:rPr lang="tr-TR" sz="1200" dirty="0"/>
              <a:t> </a:t>
            </a:r>
            <a:r>
              <a:rPr lang="tr-TR" sz="1200" dirty="0" smtClean="0"/>
              <a:t>                                                                                                                                             …/…/20… </a:t>
            </a:r>
            <a:r>
              <a:rPr lang="tr-TR" sz="1200" b="1" dirty="0" smtClean="0"/>
              <a:t>Konu</a:t>
            </a:r>
            <a:r>
              <a:rPr lang="tr-TR" sz="1200" b="1" dirty="0"/>
              <a:t>	:</a:t>
            </a:r>
            <a:r>
              <a:rPr lang="tr-TR" sz="1200" dirty="0"/>
              <a:t> Disiplin Soruşturması</a:t>
            </a:r>
          </a:p>
          <a:p>
            <a:pPr marL="0" indent="0">
              <a:buNone/>
            </a:pPr>
            <a:r>
              <a:rPr lang="tr-TR" sz="1200" dirty="0"/>
              <a:t> </a:t>
            </a:r>
            <a:endParaRPr lang="tr-TR" sz="1400" dirty="0"/>
          </a:p>
          <a:p>
            <a:pPr marL="0" indent="0">
              <a:buNone/>
            </a:pPr>
            <a:r>
              <a:rPr lang="tr-TR" sz="1400" dirty="0"/>
              <a:t>			Sayın;………………………..</a:t>
            </a:r>
          </a:p>
          <a:p>
            <a:pPr marL="0" indent="0" algn="just">
              <a:buNone/>
            </a:pPr>
            <a:r>
              <a:rPr lang="tr-TR" sz="1400" dirty="0"/>
              <a:t>						</a:t>
            </a:r>
          </a:p>
          <a:p>
            <a:pPr marL="0" indent="0" algn="just">
              <a:buNone/>
            </a:pPr>
            <a:r>
              <a:rPr lang="tr-TR" sz="1400" b="1" dirty="0"/>
              <a:t>İlgi 	:</a:t>
            </a:r>
            <a:r>
              <a:rPr lang="tr-TR" sz="1400" dirty="0"/>
              <a:t>Rektörlük/Dekanlık/Müdürlük Makamının …… tarih ve ….sayılı  soruşturma onayı.</a:t>
            </a:r>
          </a:p>
          <a:p>
            <a:pPr marL="0" indent="0" algn="just">
              <a:buNone/>
            </a:pPr>
            <a:r>
              <a:rPr lang="tr-TR" sz="1400" dirty="0"/>
              <a:t> </a:t>
            </a:r>
          </a:p>
          <a:p>
            <a:pPr marL="0" indent="0" algn="just">
              <a:buNone/>
            </a:pPr>
            <a:r>
              <a:rPr lang="tr-TR" sz="1200" dirty="0"/>
              <a:t>	</a:t>
            </a:r>
            <a:r>
              <a:rPr lang="tr-TR" sz="1400" dirty="0"/>
              <a:t>Rektörlük/Dekanlık/Müdürlük Makamının ilgi yazısına istinaden Üniversitemiz öğretim üyelerinden …... hakkında ileri sürülen iddialarla ilgili olarak, disiplin soruşturmasını yürütmek üzere soruşturmacı olarak görevlendirildim. Konu hakkında şikâyetçi sıfatıyla ifadenize başvurulacağından …/…/…    …..günü…saat: ….’de  … binanın ….numaralı odasında hazır bulunmanız hususunda gereğini rica ederim. </a:t>
            </a:r>
          </a:p>
          <a:p>
            <a:pPr marL="0" indent="0">
              <a:buNone/>
            </a:pPr>
            <a:endParaRPr lang="tr-TR" sz="1400" dirty="0"/>
          </a:p>
          <a:p>
            <a:pPr marL="0" indent="0">
              <a:buNone/>
            </a:pPr>
            <a:r>
              <a:rPr lang="tr-TR" sz="1200" dirty="0"/>
              <a:t> </a:t>
            </a:r>
          </a:p>
          <a:p>
            <a:pPr marL="0" indent="0">
              <a:buNone/>
            </a:pPr>
            <a:r>
              <a:rPr lang="tr-TR" sz="1200" b="1" dirty="0" smtClean="0"/>
              <a:t>                     KÂTİP</a:t>
            </a:r>
            <a:r>
              <a:rPr lang="tr-TR" sz="1200" b="1" dirty="0"/>
              <a:t>			</a:t>
            </a:r>
            <a:r>
              <a:rPr lang="tr-TR" sz="1200" b="1" dirty="0" smtClean="0"/>
              <a:t>                                   SORUŞTURMACI</a:t>
            </a:r>
            <a:endParaRPr lang="tr-TR" sz="1200" dirty="0"/>
          </a:p>
          <a:p>
            <a:pPr marL="0" indent="0" algn="ctr">
              <a:buNone/>
            </a:pPr>
            <a:r>
              <a:rPr lang="tr-TR" sz="1200" dirty="0"/>
              <a:t> </a:t>
            </a:r>
          </a:p>
          <a:p>
            <a:pPr marL="0" indent="0" algn="ctr">
              <a:buNone/>
            </a:pPr>
            <a:r>
              <a:rPr lang="tr-TR" sz="1200" dirty="0"/>
              <a:t> </a:t>
            </a:r>
            <a:r>
              <a:rPr lang="tr-TR" sz="1200" b="1" u="sng"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GİZLİ</a:t>
            </a:r>
            <a:endParaRPr lang="tr-TR" sz="1100" dirty="0">
              <a:latin typeface="Calibri" panose="020F0502020204030204" pitchFamily="34" charset="0"/>
              <a:ea typeface="Times New Roman" panose="02020603050405020304" pitchFamily="18" charset="0"/>
              <a:cs typeface="Times New Roman" panose="02020603050405020304" pitchFamily="18" charset="0"/>
            </a:endParaRPr>
          </a:p>
          <a:p>
            <a:pPr marL="0" indent="0" algn="ctr">
              <a:buNone/>
            </a:pPr>
            <a:r>
              <a:rPr lang="tr-TR" sz="1200" b="1" dirty="0">
                <a:ea typeface="Times New Roman" panose="02020603050405020304" pitchFamily="18" charset="0"/>
              </a:rPr>
              <a:t>		</a:t>
            </a:r>
            <a:endParaRPr lang="tr-TR" sz="1200" dirty="0"/>
          </a:p>
        </p:txBody>
      </p:sp>
    </p:spTree>
    <p:extLst>
      <p:ext uri="{BB962C8B-B14F-4D97-AF65-F5344CB8AC3E}">
        <p14:creationId xmlns:p14="http://schemas.microsoft.com/office/powerpoint/2010/main" val="444432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62000" y="685800"/>
            <a:ext cx="7543800" cy="5410200"/>
          </a:xfrm>
        </p:spPr>
        <p:txBody>
          <a:bodyPr/>
          <a:lstStyle/>
          <a:p>
            <a:pPr marL="0" indent="0">
              <a:buNone/>
            </a:pPr>
            <a:r>
              <a:rPr lang="tr-TR" dirty="0" smtClean="0"/>
              <a:t>                  DİSİPLİN SORUŞTURMA REHBERİ</a:t>
            </a:r>
            <a:endParaRPr lang="tr-TR" dirty="0"/>
          </a:p>
        </p:txBody>
      </p:sp>
    </p:spTree>
    <p:extLst>
      <p:ext uri="{BB962C8B-B14F-4D97-AF65-F5344CB8AC3E}">
        <p14:creationId xmlns:p14="http://schemas.microsoft.com/office/powerpoint/2010/main" val="33330701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62000" y="685800"/>
            <a:ext cx="7543800" cy="5410200"/>
          </a:xfrm>
        </p:spPr>
        <p:txBody>
          <a:bodyPr/>
          <a:lstStyle/>
          <a:p>
            <a:pPr marL="0" indent="0" algn="ctr">
              <a:lnSpc>
                <a:spcPct val="150000"/>
              </a:lnSpc>
              <a:spcAft>
                <a:spcPts val="0"/>
              </a:spcAft>
              <a:buNone/>
            </a:pPr>
            <a:r>
              <a:rPr lang="tr-TR" sz="1200" b="1"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GİZLİ</a:t>
            </a:r>
            <a:endParaRPr lang="tr-TR" sz="1200" dirty="0">
              <a:latin typeface="Calibri" panose="020F0502020204030204" pitchFamily="34" charset="0"/>
              <a:ea typeface="Times New Roman" panose="02020603050405020304" pitchFamily="18" charset="0"/>
              <a:cs typeface="Times New Roman" panose="02020603050405020304" pitchFamily="18" charset="0"/>
            </a:endParaRPr>
          </a:p>
          <a:p>
            <a:pPr marL="0" indent="0" algn="ctr">
              <a:buNone/>
            </a:pPr>
            <a:endParaRPr lang="tr-TR" sz="1400" b="1" u="sng" dirty="0" smtClean="0"/>
          </a:p>
          <a:p>
            <a:pPr marL="0" indent="0" algn="ctr">
              <a:buNone/>
            </a:pPr>
            <a:r>
              <a:rPr lang="tr-TR" sz="1400" b="1" u="sng" dirty="0" smtClean="0"/>
              <a:t>TANIK </a:t>
            </a:r>
            <a:r>
              <a:rPr lang="tr-TR" sz="1400" b="1" u="sng" dirty="0"/>
              <a:t>DAVET YAZISI ÖRNEĞİ</a:t>
            </a:r>
            <a:endParaRPr lang="tr-TR" sz="1400" dirty="0"/>
          </a:p>
          <a:p>
            <a:pPr marL="0" indent="0" algn="just">
              <a:buNone/>
            </a:pPr>
            <a:r>
              <a:rPr lang="tr-TR" sz="1400" dirty="0"/>
              <a:t> </a:t>
            </a:r>
          </a:p>
          <a:p>
            <a:pPr marL="0" indent="0" algn="just">
              <a:buNone/>
            </a:pPr>
            <a:r>
              <a:rPr lang="tr-TR" sz="1400" b="1" dirty="0"/>
              <a:t>Sayı	:</a:t>
            </a:r>
            <a:r>
              <a:rPr lang="tr-TR" sz="1400" dirty="0"/>
              <a:t> </a:t>
            </a:r>
            <a:r>
              <a:rPr lang="tr-TR" sz="1400" dirty="0" smtClean="0"/>
              <a:t>                                                                                                                      …/…/20…</a:t>
            </a:r>
            <a:endParaRPr lang="tr-TR" sz="1400" dirty="0"/>
          </a:p>
          <a:p>
            <a:pPr marL="0" indent="0" algn="just">
              <a:buNone/>
            </a:pPr>
            <a:r>
              <a:rPr lang="tr-TR" sz="1400" b="1" dirty="0"/>
              <a:t>Konu	:</a:t>
            </a:r>
            <a:r>
              <a:rPr lang="tr-TR" sz="1400" dirty="0"/>
              <a:t> Disiplin Soruşturması</a:t>
            </a:r>
          </a:p>
          <a:p>
            <a:pPr marL="0" indent="0" algn="just">
              <a:buNone/>
            </a:pPr>
            <a:r>
              <a:rPr lang="tr-TR" sz="1400" dirty="0"/>
              <a:t> </a:t>
            </a:r>
          </a:p>
          <a:p>
            <a:pPr marL="0" indent="0" algn="ctr">
              <a:buNone/>
            </a:pPr>
            <a:r>
              <a:rPr lang="tr-TR" sz="1400" dirty="0" smtClean="0"/>
              <a:t>                                                        Sayın;……………………</a:t>
            </a:r>
            <a:r>
              <a:rPr lang="tr-TR" sz="1400" dirty="0"/>
              <a:t>		</a:t>
            </a:r>
            <a:r>
              <a:rPr lang="tr-TR" sz="1400" dirty="0" smtClean="0"/>
              <a:t> </a:t>
            </a:r>
            <a:r>
              <a:rPr lang="tr-TR" sz="1400" dirty="0"/>
              <a:t>		</a:t>
            </a:r>
          </a:p>
          <a:p>
            <a:pPr marL="0" indent="0" algn="just">
              <a:buNone/>
            </a:pPr>
            <a:r>
              <a:rPr lang="tr-TR" sz="1400" dirty="0"/>
              <a:t> </a:t>
            </a:r>
          </a:p>
          <a:p>
            <a:pPr marL="0" indent="0" algn="just">
              <a:buNone/>
            </a:pPr>
            <a:r>
              <a:rPr lang="tr-TR" sz="1400" b="1" dirty="0"/>
              <a:t>İlgi 	:</a:t>
            </a:r>
            <a:r>
              <a:rPr lang="tr-TR" sz="1400" dirty="0"/>
              <a:t> Rektörlük/Dekanlık/Müdürlük Makamının …… tarih ve ….sayılı  soruşturma onayı.</a:t>
            </a:r>
          </a:p>
          <a:p>
            <a:pPr marL="0" indent="0" algn="just">
              <a:buNone/>
            </a:pPr>
            <a:r>
              <a:rPr lang="tr-TR" sz="1400" dirty="0"/>
              <a:t> </a:t>
            </a:r>
          </a:p>
          <a:p>
            <a:pPr marL="0" indent="0" algn="just">
              <a:buNone/>
            </a:pPr>
            <a:r>
              <a:rPr lang="tr-TR" sz="1400" dirty="0"/>
              <a:t> </a:t>
            </a:r>
            <a:r>
              <a:rPr lang="tr-TR" sz="1400" dirty="0" smtClean="0"/>
              <a:t>           Rektörlük/Dekanlık/Müdürlük </a:t>
            </a:r>
            <a:r>
              <a:rPr lang="tr-TR" sz="1400" dirty="0"/>
              <a:t>Makamının ilgi yazısı kapsamında Üniversitemiz öğretim üyelerinden …... hakkında ileri sürülen iddialarla ilgili olarak, disiplin soruşturmasını yürütmek üzere soruşturmacı olarak görevlendirilmiş bulunmaktayım. </a:t>
            </a:r>
          </a:p>
          <a:p>
            <a:pPr marL="0" indent="0" algn="just">
              <a:buNone/>
            </a:pPr>
            <a:r>
              <a:rPr lang="tr-TR" sz="1400" dirty="0" smtClean="0"/>
              <a:t>            Tanık </a:t>
            </a:r>
            <a:r>
              <a:rPr lang="tr-TR" sz="1400" dirty="0"/>
              <a:t>sıfatıyla bilginize başvurulacağından …/…/…   ……günü saat:…’de …..binası … numaralı odada hazır bulunmanız hususunda; gereğini rica ederim. </a:t>
            </a:r>
            <a:r>
              <a:rPr lang="tr-TR" sz="1400" dirty="0" smtClean="0"/>
              <a:t> </a:t>
            </a:r>
          </a:p>
          <a:p>
            <a:pPr marL="0" indent="0" algn="just">
              <a:buNone/>
            </a:pPr>
            <a:endParaRPr lang="tr-TR" sz="1400" dirty="0"/>
          </a:p>
          <a:p>
            <a:pPr marL="0" indent="0">
              <a:buNone/>
            </a:pPr>
            <a:r>
              <a:rPr lang="tr-TR" sz="1400" b="1" dirty="0" smtClean="0"/>
              <a:t>          KÂTİP</a:t>
            </a:r>
            <a:r>
              <a:rPr lang="tr-TR" sz="1400" b="1" dirty="0"/>
              <a:t>	</a:t>
            </a:r>
            <a:r>
              <a:rPr lang="tr-TR" sz="1400" b="1" dirty="0" smtClean="0"/>
              <a:t>                                                                         SORUŞTURMACI</a:t>
            </a:r>
          </a:p>
          <a:p>
            <a:pPr marL="0" indent="0">
              <a:buNone/>
            </a:pPr>
            <a:endParaRPr lang="tr-TR" sz="1400" b="1" dirty="0"/>
          </a:p>
          <a:p>
            <a:pPr marL="0" indent="0">
              <a:buNone/>
            </a:pPr>
            <a:endParaRPr lang="tr-TR" sz="1400" dirty="0"/>
          </a:p>
          <a:p>
            <a:pPr marL="0" indent="0" algn="ctr">
              <a:buNone/>
            </a:pPr>
            <a:r>
              <a:rPr lang="tr-TR" sz="1200" b="1" u="sng"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GİZLİ</a:t>
            </a:r>
            <a:endParaRPr lang="tr-TR" sz="1200" dirty="0">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tr-TR" sz="1400" dirty="0"/>
          </a:p>
        </p:txBody>
      </p:sp>
    </p:spTree>
    <p:extLst>
      <p:ext uri="{BB962C8B-B14F-4D97-AF65-F5344CB8AC3E}">
        <p14:creationId xmlns:p14="http://schemas.microsoft.com/office/powerpoint/2010/main" val="19588621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62000" y="685800"/>
            <a:ext cx="7543800" cy="5410200"/>
          </a:xfrm>
        </p:spPr>
        <p:txBody>
          <a:bodyPr/>
          <a:lstStyle/>
          <a:p>
            <a:pPr marL="0" indent="0" algn="ctr">
              <a:lnSpc>
                <a:spcPts val="950"/>
              </a:lnSpc>
              <a:spcAft>
                <a:spcPts val="815"/>
              </a:spcAft>
              <a:buNone/>
            </a:pPr>
            <a:endParaRPr lang="tr-TR" sz="1200" b="1" u="sng" dirty="0" smtClean="0">
              <a:solidFill>
                <a:srgbClr val="000000"/>
              </a:solidFill>
              <a:highlight>
                <a:srgbClr val="FFFF00"/>
              </a:highlight>
              <a:ea typeface="Arial" panose="020B0604020202020204" pitchFamily="34" charset="0"/>
              <a:cs typeface="Arial" panose="020B0604020202020204" pitchFamily="34" charset="0"/>
            </a:endParaRPr>
          </a:p>
          <a:p>
            <a:pPr marL="0" indent="0" algn="ctr">
              <a:lnSpc>
                <a:spcPts val="950"/>
              </a:lnSpc>
              <a:spcAft>
                <a:spcPts val="815"/>
              </a:spcAft>
              <a:buNone/>
            </a:pPr>
            <a:endParaRPr lang="tr-TR" sz="1000" b="1" u="sng" dirty="0">
              <a:solidFill>
                <a:srgbClr val="000000"/>
              </a:solidFill>
              <a:highlight>
                <a:srgbClr val="FFFF00"/>
              </a:highlight>
              <a:ea typeface="Arial" panose="020B0604020202020204" pitchFamily="34" charset="0"/>
              <a:cs typeface="Arial" panose="020B0604020202020204" pitchFamily="34" charset="0"/>
            </a:endParaRPr>
          </a:p>
          <a:p>
            <a:pPr marL="0" indent="0" algn="ctr">
              <a:lnSpc>
                <a:spcPts val="950"/>
              </a:lnSpc>
              <a:spcAft>
                <a:spcPts val="815"/>
              </a:spcAft>
              <a:buNone/>
            </a:pPr>
            <a:endParaRPr lang="tr-TR" sz="1000" b="1" u="sng" dirty="0" smtClean="0">
              <a:solidFill>
                <a:srgbClr val="000000"/>
              </a:solidFill>
              <a:highlight>
                <a:srgbClr val="FFFF00"/>
              </a:highlight>
              <a:ea typeface="Arial" panose="020B0604020202020204" pitchFamily="34" charset="0"/>
              <a:cs typeface="Arial" panose="020B0604020202020204" pitchFamily="34" charset="0"/>
            </a:endParaRPr>
          </a:p>
          <a:p>
            <a:pPr marL="0" indent="0" algn="ctr">
              <a:lnSpc>
                <a:spcPts val="950"/>
              </a:lnSpc>
              <a:spcAft>
                <a:spcPts val="815"/>
              </a:spcAft>
              <a:buNone/>
            </a:pPr>
            <a:endParaRPr lang="tr-TR" sz="1000" b="1" u="sng" dirty="0">
              <a:solidFill>
                <a:srgbClr val="000000"/>
              </a:solidFill>
              <a:highlight>
                <a:srgbClr val="FFFF00"/>
              </a:highlight>
              <a:ea typeface="Arial" panose="020B0604020202020204" pitchFamily="34" charset="0"/>
              <a:cs typeface="Arial" panose="020B0604020202020204" pitchFamily="34" charset="0"/>
            </a:endParaRPr>
          </a:p>
          <a:p>
            <a:pPr marL="0" indent="0" algn="ctr">
              <a:lnSpc>
                <a:spcPts val="950"/>
              </a:lnSpc>
              <a:spcAft>
                <a:spcPts val="815"/>
              </a:spcAft>
              <a:buNone/>
            </a:pPr>
            <a:endParaRPr lang="tr-TR" sz="1000" b="1" u="sng" dirty="0" smtClean="0">
              <a:solidFill>
                <a:srgbClr val="000000"/>
              </a:solidFill>
              <a:highlight>
                <a:srgbClr val="FFFF00"/>
              </a:highlight>
              <a:ea typeface="Arial" panose="020B0604020202020204" pitchFamily="34" charset="0"/>
              <a:cs typeface="Arial" panose="020B0604020202020204" pitchFamily="34" charset="0"/>
            </a:endParaRPr>
          </a:p>
          <a:p>
            <a:pPr marL="0" indent="0" algn="ctr">
              <a:lnSpc>
                <a:spcPts val="950"/>
              </a:lnSpc>
              <a:spcAft>
                <a:spcPts val="815"/>
              </a:spcAft>
              <a:buNone/>
            </a:pPr>
            <a:endParaRPr lang="tr-TR" sz="1400" b="1" u="sng" dirty="0">
              <a:solidFill>
                <a:srgbClr val="000000"/>
              </a:solidFill>
              <a:highlight>
                <a:srgbClr val="FFFF00"/>
              </a:highlight>
              <a:ea typeface="Arial" panose="020B0604020202020204" pitchFamily="34" charset="0"/>
              <a:cs typeface="Arial" panose="020B0604020202020204" pitchFamily="34" charset="0"/>
            </a:endParaRPr>
          </a:p>
          <a:p>
            <a:pPr marL="0" indent="0" algn="ctr">
              <a:lnSpc>
                <a:spcPts val="950"/>
              </a:lnSpc>
              <a:spcAft>
                <a:spcPts val="815"/>
              </a:spcAft>
              <a:buNone/>
            </a:pPr>
            <a:endParaRPr lang="tr-TR" sz="1400" b="1" u="sng" dirty="0" smtClean="0">
              <a:solidFill>
                <a:srgbClr val="000000"/>
              </a:solidFill>
              <a:highlight>
                <a:srgbClr val="FFFF00"/>
              </a:highlight>
              <a:ea typeface="Arial" panose="020B0604020202020204" pitchFamily="34" charset="0"/>
              <a:cs typeface="Arial" panose="020B0604020202020204" pitchFamily="34" charset="0"/>
            </a:endParaRPr>
          </a:p>
          <a:p>
            <a:pPr marL="0" indent="0" algn="ctr">
              <a:lnSpc>
                <a:spcPct val="150000"/>
              </a:lnSpc>
              <a:spcAft>
                <a:spcPts val="0"/>
              </a:spcAft>
              <a:buNone/>
              <a:tabLst>
                <a:tab pos="2320290" algn="l"/>
              </a:tabLst>
            </a:pPr>
            <a:endParaRPr lang="tr-TR" sz="1400" b="1" u="sng" dirty="0">
              <a:solidFill>
                <a:srgbClr val="000000"/>
              </a:solidFill>
              <a:highlight>
                <a:srgbClr val="FFFF00"/>
              </a:highlight>
              <a:latin typeface="Times New Roman" panose="02020603050405020304" pitchFamily="18" charset="0"/>
              <a:ea typeface="Times New Roman" panose="02020603050405020304" pitchFamily="18" charset="0"/>
              <a:cs typeface="Arial" panose="020B0604020202020204" pitchFamily="34" charset="0"/>
            </a:endParaRPr>
          </a:p>
          <a:p>
            <a:pPr marL="0" indent="0" algn="ctr">
              <a:lnSpc>
                <a:spcPct val="150000"/>
              </a:lnSpc>
              <a:spcAft>
                <a:spcPts val="0"/>
              </a:spcAft>
              <a:buNone/>
              <a:tabLst>
                <a:tab pos="2320290" algn="l"/>
              </a:tabLst>
            </a:pPr>
            <a:r>
              <a:rPr lang="tr-TR" sz="1400" b="1" u="sng" dirty="0" smtClean="0">
                <a:solidFill>
                  <a:srgbClr val="FF0000"/>
                </a:solidFill>
                <a:ea typeface="Times New Roman" panose="02020603050405020304" pitchFamily="18" charset="0"/>
                <a:cs typeface="Times New Roman" panose="02020603050405020304" pitchFamily="18" charset="0"/>
              </a:rPr>
              <a:t>GİZLİ</a:t>
            </a:r>
            <a:endParaRPr lang="tr-TR" sz="1400" b="1" u="sng" dirty="0" smtClean="0">
              <a:solidFill>
                <a:srgbClr val="000000"/>
              </a:solidFill>
              <a:highlight>
                <a:srgbClr val="FFFF00"/>
              </a:highlight>
              <a:ea typeface="Arial" panose="020B0604020202020204" pitchFamily="34" charset="0"/>
              <a:cs typeface="Arial" panose="020B0604020202020204" pitchFamily="34" charset="0"/>
            </a:endParaRPr>
          </a:p>
          <a:p>
            <a:pPr marL="0" indent="0" algn="ctr">
              <a:lnSpc>
                <a:spcPts val="950"/>
              </a:lnSpc>
              <a:spcAft>
                <a:spcPts val="815"/>
              </a:spcAft>
              <a:buNone/>
            </a:pPr>
            <a:endParaRPr lang="tr-TR" sz="1400" b="1" u="sng" dirty="0">
              <a:solidFill>
                <a:srgbClr val="000000"/>
              </a:solidFill>
              <a:highlight>
                <a:srgbClr val="FFFF00"/>
              </a:highlight>
              <a:ea typeface="Arial" panose="020B0604020202020204" pitchFamily="34" charset="0"/>
              <a:cs typeface="Arial" panose="020B0604020202020204" pitchFamily="34" charset="0"/>
            </a:endParaRPr>
          </a:p>
          <a:p>
            <a:pPr marL="0" indent="0" algn="ctr">
              <a:lnSpc>
                <a:spcPts val="950"/>
              </a:lnSpc>
              <a:spcAft>
                <a:spcPts val="815"/>
              </a:spcAft>
              <a:buNone/>
            </a:pPr>
            <a:r>
              <a:rPr lang="tr-TR" sz="1400" b="1" u="sng" dirty="0" smtClean="0">
                <a:solidFill>
                  <a:srgbClr val="000000"/>
                </a:solidFill>
                <a:highlight>
                  <a:srgbClr val="FFFF00"/>
                </a:highlight>
                <a:ea typeface="Arial" panose="020B0604020202020204" pitchFamily="34" charset="0"/>
                <a:cs typeface="Arial" panose="020B0604020202020204" pitchFamily="34" charset="0"/>
              </a:rPr>
              <a:t>SENDİKA </a:t>
            </a:r>
            <a:r>
              <a:rPr lang="tr-TR" sz="1400" b="1" u="sng" dirty="0">
                <a:solidFill>
                  <a:srgbClr val="000000"/>
                </a:solidFill>
                <a:highlight>
                  <a:srgbClr val="FFFF00"/>
                </a:highlight>
                <a:ea typeface="Arial" panose="020B0604020202020204" pitchFamily="34" charset="0"/>
                <a:cs typeface="Arial" panose="020B0604020202020204" pitchFamily="34" charset="0"/>
              </a:rPr>
              <a:t>ÜYELİĞİ, DİSİPLİN VE BAŞARI DURUMU ARAŞTIRMASI ÖRNEĞİ</a:t>
            </a:r>
            <a:r>
              <a:rPr lang="tr-TR" sz="1400" dirty="0">
                <a:ea typeface="Times New Roman" panose="02020603050405020304" pitchFamily="18" charset="0"/>
                <a:cs typeface="Times New Roman" panose="02020603050405020304" pitchFamily="18" charset="0"/>
              </a:rPr>
              <a:t>                                                    </a:t>
            </a:r>
          </a:p>
          <a:p>
            <a:pPr marL="0" indent="0" algn="just">
              <a:spcBef>
                <a:spcPts val="0"/>
              </a:spcBef>
              <a:spcAft>
                <a:spcPts val="0"/>
              </a:spcAft>
              <a:buNone/>
            </a:pPr>
            <a:r>
              <a:rPr lang="tr-TR" sz="1400" b="1" dirty="0">
                <a:ea typeface="Times New Roman" panose="02020603050405020304" pitchFamily="18" charset="0"/>
                <a:cs typeface="Times New Roman" panose="02020603050405020304" pitchFamily="18" charset="0"/>
              </a:rPr>
              <a:t>Sayı 	</a:t>
            </a:r>
            <a:r>
              <a:rPr lang="tr-TR" sz="1400" b="1" dirty="0" smtClean="0">
                <a:ea typeface="Times New Roman" panose="02020603050405020304" pitchFamily="18" charset="0"/>
                <a:cs typeface="Times New Roman" panose="02020603050405020304" pitchFamily="18" charset="0"/>
              </a:rPr>
              <a:t>:                                                                                                                       </a:t>
            </a:r>
            <a:r>
              <a:rPr lang="tr-TR" sz="1400" dirty="0" smtClean="0">
                <a:ea typeface="Times New Roman" panose="02020603050405020304" pitchFamily="18" charset="0"/>
                <a:cs typeface="Times New Roman" panose="02020603050405020304" pitchFamily="18" charset="0"/>
              </a:rPr>
              <a:t>…/…/20….</a:t>
            </a:r>
            <a:endParaRPr lang="tr-TR" sz="1400" dirty="0">
              <a:ea typeface="Times New Roman" panose="02020603050405020304" pitchFamily="18" charset="0"/>
              <a:cs typeface="Times New Roman" panose="02020603050405020304" pitchFamily="18" charset="0"/>
            </a:endParaRPr>
          </a:p>
          <a:p>
            <a:pPr marL="0" indent="0" algn="just">
              <a:spcBef>
                <a:spcPts val="0"/>
              </a:spcBef>
              <a:spcAft>
                <a:spcPts val="0"/>
              </a:spcAft>
              <a:buNone/>
            </a:pPr>
            <a:r>
              <a:rPr lang="tr-TR" sz="1400" b="1" dirty="0">
                <a:ea typeface="Times New Roman" panose="02020603050405020304" pitchFamily="18" charset="0"/>
                <a:cs typeface="Times New Roman" panose="02020603050405020304" pitchFamily="18" charset="0"/>
              </a:rPr>
              <a:t>Konu	: </a:t>
            </a:r>
            <a:r>
              <a:rPr lang="tr-TR" sz="1400" dirty="0">
                <a:ea typeface="Times New Roman" panose="02020603050405020304" pitchFamily="18" charset="0"/>
                <a:cs typeface="Times New Roman" panose="02020603050405020304" pitchFamily="18" charset="0"/>
              </a:rPr>
              <a:t>Disiplin </a:t>
            </a:r>
            <a:r>
              <a:rPr lang="tr-TR" sz="1400" dirty="0" smtClean="0">
                <a:ea typeface="Times New Roman" panose="02020603050405020304" pitchFamily="18" charset="0"/>
                <a:cs typeface="Times New Roman" panose="02020603050405020304" pitchFamily="18" charset="0"/>
              </a:rPr>
              <a:t>Soruşturması</a:t>
            </a:r>
          </a:p>
          <a:p>
            <a:pPr marL="0" indent="0" algn="just">
              <a:spcBef>
                <a:spcPts val="0"/>
              </a:spcBef>
              <a:spcAft>
                <a:spcPts val="0"/>
              </a:spcAft>
              <a:buNone/>
            </a:pPr>
            <a:endParaRPr lang="tr-TR" sz="1400" dirty="0">
              <a:ea typeface="Times New Roman" panose="02020603050405020304" pitchFamily="18" charset="0"/>
              <a:cs typeface="Times New Roman" panose="02020603050405020304" pitchFamily="18" charset="0"/>
            </a:endParaRPr>
          </a:p>
          <a:p>
            <a:pPr marL="0" indent="0" algn="just">
              <a:spcBef>
                <a:spcPts val="0"/>
              </a:spcBef>
              <a:spcAft>
                <a:spcPts val="0"/>
              </a:spcAft>
              <a:buNone/>
            </a:pPr>
            <a:r>
              <a:rPr lang="tr-TR" sz="1400" b="1" dirty="0">
                <a:ea typeface="Times New Roman" panose="02020603050405020304" pitchFamily="18" charset="0"/>
                <a:cs typeface="Times New Roman" panose="02020603050405020304" pitchFamily="18" charset="0"/>
              </a:rPr>
              <a:t> </a:t>
            </a:r>
            <a:endParaRPr lang="tr-TR" sz="1400" dirty="0">
              <a:ea typeface="Times New Roman" panose="02020603050405020304" pitchFamily="18" charset="0"/>
              <a:cs typeface="Times New Roman" panose="02020603050405020304" pitchFamily="18" charset="0"/>
            </a:endParaRPr>
          </a:p>
          <a:p>
            <a:pPr marL="0" indent="0" algn="ctr">
              <a:spcBef>
                <a:spcPts val="0"/>
              </a:spcBef>
              <a:spcAft>
                <a:spcPts val="0"/>
              </a:spcAft>
              <a:buNone/>
            </a:pPr>
            <a:r>
              <a:rPr lang="tr-TR" sz="1400" b="1" dirty="0">
                <a:ea typeface="Times New Roman" panose="02020603050405020304" pitchFamily="18" charset="0"/>
                <a:cs typeface="Times New Roman" panose="02020603050405020304" pitchFamily="18" charset="0"/>
              </a:rPr>
              <a:t>PERSONEL DAİRESİ BAŞKANLIĞINA</a:t>
            </a:r>
            <a:endParaRPr lang="tr-TR" sz="1400" dirty="0">
              <a:ea typeface="Times New Roman" panose="02020603050405020304" pitchFamily="18" charset="0"/>
              <a:cs typeface="Times New Roman" panose="02020603050405020304" pitchFamily="18" charset="0"/>
            </a:endParaRPr>
          </a:p>
          <a:p>
            <a:pPr marL="0" indent="0" algn="ctr">
              <a:spcBef>
                <a:spcPts val="0"/>
              </a:spcBef>
              <a:spcAft>
                <a:spcPts val="0"/>
              </a:spcAft>
              <a:buNone/>
            </a:pPr>
            <a:r>
              <a:rPr lang="tr-TR" sz="1400" b="1" dirty="0">
                <a:ea typeface="Times New Roman" panose="02020603050405020304" pitchFamily="18" charset="0"/>
                <a:cs typeface="Times New Roman" panose="02020603050405020304" pitchFamily="18" charset="0"/>
              </a:rPr>
              <a:t> </a:t>
            </a:r>
            <a:endParaRPr lang="tr-TR" sz="1400" dirty="0">
              <a:ea typeface="Times New Roman" panose="02020603050405020304" pitchFamily="18" charset="0"/>
              <a:cs typeface="Times New Roman" panose="02020603050405020304" pitchFamily="18" charset="0"/>
            </a:endParaRPr>
          </a:p>
          <a:p>
            <a:pPr marL="0" indent="0" algn="just">
              <a:spcBef>
                <a:spcPts val="0"/>
              </a:spcBef>
              <a:spcAft>
                <a:spcPts val="0"/>
              </a:spcAft>
              <a:buNone/>
            </a:pPr>
            <a:r>
              <a:rPr lang="tr-TR" sz="1400" b="1" dirty="0">
                <a:ea typeface="Times New Roman" panose="02020603050405020304" pitchFamily="18" charset="0"/>
                <a:cs typeface="Times New Roman" panose="02020603050405020304" pitchFamily="18" charset="0"/>
              </a:rPr>
              <a:t>İlgi 	:</a:t>
            </a:r>
            <a:r>
              <a:rPr lang="tr-TR" sz="1400" dirty="0">
                <a:ea typeface="Times New Roman" panose="02020603050405020304" pitchFamily="18" charset="0"/>
                <a:cs typeface="Times New Roman" panose="02020603050405020304" pitchFamily="18" charset="0"/>
              </a:rPr>
              <a:t> Rektörlük/Dekanlık/Müdürlük Makamının …… tarih ve ….sayılı  soruşturma onayı.</a:t>
            </a:r>
          </a:p>
          <a:p>
            <a:pPr marL="0" indent="0" algn="just">
              <a:spcBef>
                <a:spcPts val="0"/>
              </a:spcBef>
              <a:spcAft>
                <a:spcPts val="0"/>
              </a:spcAft>
              <a:buNone/>
            </a:pPr>
            <a:r>
              <a:rPr lang="tr-TR" sz="1400" dirty="0">
                <a:ea typeface="Times New Roman" panose="02020603050405020304" pitchFamily="18" charset="0"/>
                <a:cs typeface="Times New Roman" panose="02020603050405020304" pitchFamily="18" charset="0"/>
              </a:rPr>
              <a:t> </a:t>
            </a:r>
            <a:endParaRPr lang="tr-TR" sz="1400" dirty="0" smtClean="0">
              <a:ea typeface="Times New Roman" panose="02020603050405020304" pitchFamily="18" charset="0"/>
              <a:cs typeface="Times New Roman" panose="02020603050405020304" pitchFamily="18" charset="0"/>
            </a:endParaRPr>
          </a:p>
          <a:p>
            <a:pPr marL="0" indent="0" algn="just">
              <a:spcBef>
                <a:spcPts val="0"/>
              </a:spcBef>
              <a:spcAft>
                <a:spcPts val="0"/>
              </a:spcAft>
              <a:buNone/>
            </a:pPr>
            <a:r>
              <a:rPr lang="tr-TR" sz="1400" dirty="0">
                <a:ea typeface="Times New Roman" panose="02020603050405020304" pitchFamily="18" charset="0"/>
                <a:cs typeface="Times New Roman" panose="02020603050405020304" pitchFamily="18" charset="0"/>
              </a:rPr>
              <a:t>	</a:t>
            </a:r>
            <a:r>
              <a:rPr lang="tr-TR" sz="1400" dirty="0" smtClean="0">
                <a:ea typeface="Times New Roman" panose="02020603050405020304" pitchFamily="18" charset="0"/>
                <a:cs typeface="Times New Roman" panose="02020603050405020304" pitchFamily="18" charset="0"/>
              </a:rPr>
              <a:t>Rektörlük/Dekanlık/Müdürlük </a:t>
            </a:r>
            <a:r>
              <a:rPr lang="tr-TR" sz="1400" dirty="0">
                <a:ea typeface="Times New Roman" panose="02020603050405020304" pitchFamily="18" charset="0"/>
                <a:cs typeface="Times New Roman" panose="02020603050405020304" pitchFamily="18" charset="0"/>
              </a:rPr>
              <a:t>Makamının ….. tarih ve ….. sayılı soruşturma kararı uyarınca Üniversitemiz ….  biriminde görevli ………… hakkında başlatılan disiplin soruşturmasını yürütmek üzere soruşturmacı olarak görevlendirilmiş </a:t>
            </a:r>
            <a:r>
              <a:rPr lang="tr-TR" sz="1400" dirty="0" smtClean="0">
                <a:ea typeface="Times New Roman" panose="02020603050405020304" pitchFamily="18" charset="0"/>
                <a:cs typeface="Times New Roman" panose="02020603050405020304" pitchFamily="18" charset="0"/>
              </a:rPr>
              <a:t>bulunmaktayım.</a:t>
            </a:r>
          </a:p>
          <a:p>
            <a:pPr marL="0" indent="0" algn="just">
              <a:spcBef>
                <a:spcPts val="0"/>
              </a:spcBef>
              <a:spcAft>
                <a:spcPts val="0"/>
              </a:spcAft>
              <a:buNone/>
            </a:pPr>
            <a:r>
              <a:rPr lang="tr-TR" sz="1400" dirty="0">
                <a:ea typeface="Times New Roman" panose="02020603050405020304" pitchFamily="18" charset="0"/>
                <a:cs typeface="Times New Roman" panose="02020603050405020304" pitchFamily="18" charset="0"/>
              </a:rPr>
              <a:t>	</a:t>
            </a:r>
            <a:r>
              <a:rPr lang="tr-TR" sz="1400" dirty="0" smtClean="0">
                <a:ea typeface="Times New Roman" panose="02020603050405020304" pitchFamily="18" charset="0"/>
                <a:cs typeface="Times New Roman" panose="02020603050405020304" pitchFamily="18" charset="0"/>
              </a:rPr>
              <a:t>Adı </a:t>
            </a:r>
            <a:r>
              <a:rPr lang="tr-TR" sz="1400" dirty="0">
                <a:ea typeface="Times New Roman" panose="02020603050405020304" pitchFamily="18" charset="0"/>
                <a:cs typeface="Times New Roman" panose="02020603050405020304" pitchFamily="18" charset="0"/>
              </a:rPr>
              <a:t>geçenin geçmiş hizmetleri sırasındaki çalışmalarının olumlu olup olmadığı; </a:t>
            </a:r>
            <a:r>
              <a:rPr lang="tr-TR" sz="1400" dirty="0" smtClean="0">
                <a:ea typeface="Times New Roman" panose="02020603050405020304" pitchFamily="18" charset="0"/>
                <a:cs typeface="Times New Roman" panose="02020603050405020304" pitchFamily="18" charset="0"/>
              </a:rPr>
              <a:t>disiplin cezasının </a:t>
            </a:r>
            <a:r>
              <a:rPr lang="tr-TR" sz="1400" dirty="0">
                <a:ea typeface="Times New Roman" panose="02020603050405020304" pitchFamily="18" charset="0"/>
                <a:cs typeface="Times New Roman" panose="02020603050405020304" pitchFamily="18" charset="0"/>
              </a:rPr>
              <a:t>ve sendika üyeliğinin bulunup bulunmadığı hakkında tarafıma ivedilikle bilgi verilmesi hususunda gereğini arz/rica ederim. </a:t>
            </a:r>
            <a:endParaRPr lang="tr-TR" sz="1400" dirty="0" smtClean="0">
              <a:ea typeface="Times New Roman" panose="02020603050405020304" pitchFamily="18" charset="0"/>
              <a:cs typeface="Times New Roman" panose="02020603050405020304" pitchFamily="18" charset="0"/>
            </a:endParaRPr>
          </a:p>
          <a:p>
            <a:pPr indent="0" algn="just">
              <a:spcBef>
                <a:spcPts val="0"/>
              </a:spcBef>
              <a:spcAft>
                <a:spcPts val="0"/>
              </a:spcAft>
              <a:buNone/>
            </a:pPr>
            <a:endParaRPr lang="tr-TR" sz="1400" dirty="0">
              <a:ea typeface="Times New Roman" panose="02020603050405020304" pitchFamily="18" charset="0"/>
              <a:cs typeface="Times New Roman" panose="02020603050405020304" pitchFamily="18" charset="0"/>
            </a:endParaRPr>
          </a:p>
          <a:p>
            <a:pPr indent="0" algn="r">
              <a:lnSpc>
                <a:spcPct val="150000"/>
              </a:lnSpc>
              <a:spcAft>
                <a:spcPts val="0"/>
              </a:spcAft>
              <a:buNone/>
            </a:pPr>
            <a:r>
              <a:rPr lang="tr-TR" sz="1400" dirty="0">
                <a:ea typeface="Times New Roman" panose="02020603050405020304" pitchFamily="18" charset="0"/>
                <a:cs typeface="Times New Roman" panose="02020603050405020304" pitchFamily="18" charset="0"/>
              </a:rPr>
              <a:t> </a:t>
            </a:r>
            <a:r>
              <a:rPr lang="tr-TR" sz="1400" b="1" dirty="0">
                <a:ea typeface="Times New Roman" panose="02020603050405020304" pitchFamily="18" charset="0"/>
                <a:cs typeface="Times New Roman" panose="02020603050405020304" pitchFamily="18" charset="0"/>
              </a:rPr>
              <a:t>SORUŞTURMACI</a:t>
            </a:r>
            <a:endParaRPr lang="tr-TR" sz="1400" dirty="0">
              <a:ea typeface="Times New Roman" panose="02020603050405020304" pitchFamily="18" charset="0"/>
              <a:cs typeface="Times New Roman" panose="02020603050405020304" pitchFamily="18" charset="0"/>
            </a:endParaRPr>
          </a:p>
          <a:p>
            <a:pPr marL="0" lvl="0" indent="0" algn="ctr">
              <a:lnSpc>
                <a:spcPct val="150000"/>
              </a:lnSpc>
              <a:spcAft>
                <a:spcPts val="0"/>
              </a:spcAft>
              <a:buClr>
                <a:srgbClr val="CD2147"/>
              </a:buClr>
              <a:buNone/>
              <a:tabLst>
                <a:tab pos="2320290" algn="l"/>
              </a:tabLst>
            </a:pPr>
            <a:endParaRPr lang="tr-TR" sz="1400" dirty="0" smtClean="0">
              <a:ea typeface="Times New Roman" panose="02020603050405020304" pitchFamily="18" charset="0"/>
              <a:cs typeface="Times New Roman" panose="02020603050405020304" pitchFamily="18" charset="0"/>
            </a:endParaRPr>
          </a:p>
          <a:p>
            <a:pPr marL="0" lvl="0" indent="0" algn="ctr">
              <a:lnSpc>
                <a:spcPct val="150000"/>
              </a:lnSpc>
              <a:spcAft>
                <a:spcPts val="0"/>
              </a:spcAft>
              <a:buClr>
                <a:srgbClr val="CD2147"/>
              </a:buClr>
              <a:buNone/>
              <a:tabLst>
                <a:tab pos="2320290" algn="l"/>
              </a:tabLst>
            </a:pPr>
            <a:r>
              <a:rPr lang="tr-TR" sz="1400" dirty="0">
                <a:ea typeface="Times New Roman" panose="02020603050405020304" pitchFamily="18" charset="0"/>
                <a:cs typeface="Times New Roman" panose="02020603050405020304" pitchFamily="18" charset="0"/>
              </a:rPr>
              <a:t> </a:t>
            </a:r>
            <a:r>
              <a:rPr lang="tr-TR" sz="1400" b="1" u="sng" dirty="0">
                <a:solidFill>
                  <a:srgbClr val="FF0000"/>
                </a:solidFill>
                <a:ea typeface="Times New Roman" panose="02020603050405020304" pitchFamily="18" charset="0"/>
                <a:cs typeface="Times New Roman" panose="02020603050405020304" pitchFamily="18" charset="0"/>
              </a:rPr>
              <a:t>GİZLİ</a:t>
            </a:r>
            <a:endParaRPr lang="tr-TR" sz="1400" b="1" u="sng" dirty="0">
              <a:solidFill>
                <a:srgbClr val="000000"/>
              </a:solidFill>
              <a:highlight>
                <a:srgbClr val="FFFF00"/>
              </a:highlight>
              <a:ea typeface="Arial" panose="020B0604020202020204" pitchFamily="34" charset="0"/>
              <a:cs typeface="Arial" panose="020B0604020202020204" pitchFamily="34" charset="0"/>
            </a:endParaRPr>
          </a:p>
          <a:p>
            <a:pPr marL="0" indent="0" algn="just">
              <a:lnSpc>
                <a:spcPct val="150000"/>
              </a:lnSpc>
              <a:spcAft>
                <a:spcPts val="0"/>
              </a:spcAft>
              <a:buNone/>
            </a:pPr>
            <a:r>
              <a:rPr lang="tr-TR" sz="1400" dirty="0">
                <a:ea typeface="Times New Roman" panose="02020603050405020304" pitchFamily="18" charset="0"/>
                <a:cs typeface="Times New Roman" panose="02020603050405020304" pitchFamily="18" charset="0"/>
              </a:rPr>
              <a:t> </a:t>
            </a:r>
          </a:p>
          <a:p>
            <a:pPr indent="0" algn="just">
              <a:lnSpc>
                <a:spcPct val="150000"/>
              </a:lnSpc>
              <a:spcAft>
                <a:spcPts val="0"/>
              </a:spcAft>
              <a:buNone/>
            </a:pPr>
            <a:r>
              <a:rPr lang="tr-TR" sz="1000" b="1" dirty="0">
                <a:ea typeface="Times New Roman" panose="02020603050405020304" pitchFamily="18" charset="0"/>
                <a:cs typeface="Times New Roman" panose="02020603050405020304" pitchFamily="18" charset="0"/>
              </a:rPr>
              <a:t>								</a:t>
            </a:r>
            <a:r>
              <a:rPr lang="tr-TR" sz="1200" dirty="0">
                <a:ea typeface="Times New Roman" panose="02020603050405020304" pitchFamily="18" charset="0"/>
                <a:cs typeface="Times New Roman" panose="02020603050405020304" pitchFamily="18" charset="0"/>
              </a:rPr>
              <a:t> </a:t>
            </a:r>
          </a:p>
          <a:p>
            <a:pPr marL="0" indent="0" algn="just">
              <a:lnSpc>
                <a:spcPct val="150000"/>
              </a:lnSpc>
              <a:spcAft>
                <a:spcPts val="0"/>
              </a:spcAft>
              <a:buNone/>
            </a:pPr>
            <a:r>
              <a:rPr lang="tr-TR" sz="1200" dirty="0">
                <a:ea typeface="Times New Roman" panose="02020603050405020304" pitchFamily="18" charset="0"/>
                <a:cs typeface="Times New Roman" panose="02020603050405020304" pitchFamily="18" charset="0"/>
              </a:rPr>
              <a:t> </a:t>
            </a:r>
          </a:p>
          <a:p>
            <a:pPr marL="0" indent="0" algn="just">
              <a:lnSpc>
                <a:spcPct val="150000"/>
              </a:lnSpc>
              <a:spcAft>
                <a:spcPts val="0"/>
              </a:spcAft>
              <a:buNone/>
            </a:pPr>
            <a:r>
              <a:rPr lang="tr-TR" sz="1200" dirty="0">
                <a:ea typeface="Times New Roman" panose="02020603050405020304" pitchFamily="18" charset="0"/>
                <a:cs typeface="Times New Roman" panose="02020603050405020304" pitchFamily="18" charset="0"/>
              </a:rPr>
              <a:t> </a:t>
            </a:r>
          </a:p>
          <a:p>
            <a:pPr marL="0" indent="0" algn="just">
              <a:lnSpc>
                <a:spcPct val="150000"/>
              </a:lnSpc>
              <a:spcAft>
                <a:spcPts val="0"/>
              </a:spcAft>
              <a:buNone/>
            </a:pPr>
            <a:r>
              <a:rPr lang="tr-TR" sz="1200" dirty="0">
                <a:ea typeface="Times New Roman" panose="02020603050405020304" pitchFamily="18" charset="0"/>
                <a:cs typeface="Times New Roman" panose="02020603050405020304" pitchFamily="18" charset="0"/>
              </a:rPr>
              <a:t> </a:t>
            </a:r>
          </a:p>
          <a:p>
            <a:pPr marL="0" indent="0" algn="just">
              <a:lnSpc>
                <a:spcPct val="150000"/>
              </a:lnSpc>
              <a:spcAft>
                <a:spcPts val="0"/>
              </a:spcAft>
              <a:buNone/>
            </a:pPr>
            <a:r>
              <a:rPr lang="tr-TR" sz="1200" dirty="0">
                <a:ea typeface="Times New Roman" panose="02020603050405020304" pitchFamily="18" charset="0"/>
                <a:cs typeface="Times New Roman" panose="02020603050405020304" pitchFamily="18" charset="0"/>
              </a:rPr>
              <a:t> </a:t>
            </a:r>
          </a:p>
          <a:p>
            <a:pPr marL="0" indent="0">
              <a:buNone/>
            </a:pPr>
            <a:endParaRPr lang="tr-TR" sz="1200" dirty="0"/>
          </a:p>
        </p:txBody>
      </p:sp>
    </p:spTree>
    <p:extLst>
      <p:ext uri="{BB962C8B-B14F-4D97-AF65-F5344CB8AC3E}">
        <p14:creationId xmlns:p14="http://schemas.microsoft.com/office/powerpoint/2010/main" val="16572810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62000" y="685800"/>
            <a:ext cx="7543800" cy="5410200"/>
          </a:xfrm>
        </p:spPr>
        <p:txBody>
          <a:bodyPr/>
          <a:lstStyle/>
          <a:p>
            <a:pPr marL="0" indent="0" algn="just">
              <a:buNone/>
            </a:pPr>
            <a:r>
              <a:rPr lang="tr-TR" u="sng" dirty="0" smtClean="0"/>
              <a:t>5)Soruşturulana</a:t>
            </a:r>
            <a:r>
              <a:rPr lang="tr-TR" u="sng" dirty="0"/>
              <a:t>, hakkında isnat olunan fiiller açıkça belirtilmek suretiyle hazırlanan ifadeye davet yazısı içeriğinde:</a:t>
            </a:r>
          </a:p>
          <a:p>
            <a:pPr lvl="0" algn="just">
              <a:buFont typeface="Wingdings" panose="05000000000000000000" pitchFamily="2" charset="2"/>
              <a:buChar char="Ø"/>
            </a:pPr>
            <a:r>
              <a:rPr lang="tr-TR" dirty="0"/>
              <a:t>İ</a:t>
            </a:r>
            <a:r>
              <a:rPr lang="tr-TR" dirty="0" smtClean="0"/>
              <a:t>şbu </a:t>
            </a:r>
            <a:r>
              <a:rPr lang="tr-TR" dirty="0"/>
              <a:t>yazının tebliğini takip eden günden </a:t>
            </a:r>
            <a:r>
              <a:rPr lang="tr-TR" dirty="0" smtClean="0"/>
              <a:t>itibaren </a:t>
            </a:r>
            <a:r>
              <a:rPr lang="tr-TR" u="sng" dirty="0" smtClean="0"/>
              <a:t>7 günlük hazırlık </a:t>
            </a:r>
            <a:r>
              <a:rPr lang="tr-TR" u="sng" dirty="0"/>
              <a:t>süresi </a:t>
            </a:r>
            <a:r>
              <a:rPr lang="tr-TR" dirty="0"/>
              <a:t>bulunduğu, </a:t>
            </a:r>
          </a:p>
          <a:p>
            <a:pPr lvl="0" algn="just">
              <a:buFont typeface="Wingdings" panose="05000000000000000000" pitchFamily="2" charset="2"/>
              <a:buChar char="Ø"/>
            </a:pPr>
            <a:r>
              <a:rPr lang="tr-TR" dirty="0" smtClean="0"/>
              <a:t>Mazeret </a:t>
            </a:r>
            <a:r>
              <a:rPr lang="tr-TR" dirty="0"/>
              <a:t>bildirmeksizin belirtilen tarih ve saatte ifadeye gelmediği takdirde bu hakkı kullanmaktan vazgeçmiş sayılacağı ve </a:t>
            </a:r>
            <a:r>
              <a:rPr lang="tr-TR" dirty="0" smtClean="0"/>
              <a:t>dosyada </a:t>
            </a:r>
            <a:r>
              <a:rPr lang="tr-TR" dirty="0"/>
              <a:t>mevcut bilgi-belge doğrultusunda rapor tanzim </a:t>
            </a:r>
            <a:r>
              <a:rPr lang="tr-TR" dirty="0" smtClean="0"/>
              <a:t>edileceği, </a:t>
            </a:r>
          </a:p>
          <a:p>
            <a:pPr lvl="0" algn="just">
              <a:buFont typeface="Wingdings" panose="05000000000000000000" pitchFamily="2" charset="2"/>
              <a:buChar char="Ø"/>
            </a:pPr>
            <a:r>
              <a:rPr lang="tr-TR" dirty="0" smtClean="0"/>
              <a:t>İfade vermeye avukatıyla birlikte gelebileceği,</a:t>
            </a:r>
            <a:endParaRPr lang="tr-TR" dirty="0"/>
          </a:p>
          <a:p>
            <a:pPr marL="0" indent="0" algn="just">
              <a:buNone/>
            </a:pPr>
            <a:r>
              <a:rPr lang="tr-TR" dirty="0"/>
              <a:t>hususları ihtar </a:t>
            </a:r>
            <a:r>
              <a:rPr lang="tr-TR" dirty="0" smtClean="0"/>
              <a:t>olunur.</a:t>
            </a:r>
            <a:endParaRPr lang="tr-TR" dirty="0"/>
          </a:p>
        </p:txBody>
      </p:sp>
    </p:spTree>
    <p:extLst>
      <p:ext uri="{BB962C8B-B14F-4D97-AF65-F5344CB8AC3E}">
        <p14:creationId xmlns:p14="http://schemas.microsoft.com/office/powerpoint/2010/main" val="26999396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62000" y="685800"/>
            <a:ext cx="7543800" cy="5257800"/>
          </a:xfrm>
        </p:spPr>
        <p:txBody>
          <a:bodyPr/>
          <a:lstStyle/>
          <a:p>
            <a:pPr algn="just">
              <a:buFont typeface="Wingdings" panose="05000000000000000000" pitchFamily="2" charset="2"/>
              <a:buChar char="Ø"/>
            </a:pPr>
            <a:r>
              <a:rPr lang="tr-TR" sz="2000" dirty="0"/>
              <a:t>2547 sayılı Kanunun 53/A maddesinin 2. fıkrasında yer alan </a:t>
            </a:r>
            <a:r>
              <a:rPr lang="tr-TR" sz="2000" i="1" dirty="0" smtClean="0"/>
              <a:t>Savunma </a:t>
            </a:r>
            <a:r>
              <a:rPr lang="tr-TR" sz="2000" i="1" dirty="0"/>
              <a:t>hakkı kapsamında gözetilecek </a:t>
            </a:r>
            <a:r>
              <a:rPr lang="tr-TR" sz="2000" i="1" dirty="0" smtClean="0"/>
              <a:t>hususlar </a:t>
            </a:r>
            <a:r>
              <a:rPr lang="tr-TR" sz="2000" dirty="0" smtClean="0"/>
              <a:t>kapsamında</a:t>
            </a:r>
            <a:r>
              <a:rPr lang="tr-TR" sz="2000" i="1" dirty="0" smtClean="0"/>
              <a:t> </a:t>
            </a:r>
            <a:r>
              <a:rPr lang="tr-TR" sz="2000" dirty="0" smtClean="0"/>
              <a:t>yer alan (a-2. cümle ile b, c bentleri) </a:t>
            </a:r>
            <a:r>
              <a:rPr lang="tr-TR" sz="2000" dirty="0"/>
              <a:t>bentleri </a:t>
            </a:r>
            <a:r>
              <a:rPr lang="tr-TR" sz="2000" dirty="0" smtClean="0"/>
              <a:t>Anayasa </a:t>
            </a:r>
            <a:r>
              <a:rPr lang="tr-TR" sz="2000" dirty="0"/>
              <a:t>Mahkemesinin 13/10/2022 tarihli ve E.2022/87, K.2022/121 sayılı Kararı ile </a:t>
            </a:r>
            <a:r>
              <a:rPr lang="tr-TR" sz="2000" dirty="0" smtClean="0"/>
              <a:t>iptal edilmiş olup yeni bir düzenleme gerçekleştirilmemiştir.</a:t>
            </a:r>
          </a:p>
          <a:p>
            <a:pPr algn="just">
              <a:buFont typeface="Wingdings" panose="05000000000000000000" pitchFamily="2" charset="2"/>
              <a:buChar char="Ø"/>
            </a:pPr>
            <a:r>
              <a:rPr lang="tr-TR" sz="2000" dirty="0" smtClean="0"/>
              <a:t>Bu nedenle 2547 sayılı </a:t>
            </a:r>
            <a:r>
              <a:rPr lang="tr-TR" sz="2000" dirty="0"/>
              <a:t>özel </a:t>
            </a:r>
            <a:r>
              <a:rPr lang="tr-TR" sz="2000" dirty="0" smtClean="0"/>
              <a:t>nitelikli kanunda hüküm bulunmadığından genel </a:t>
            </a:r>
            <a:r>
              <a:rPr lang="tr-TR" sz="2000" dirty="0"/>
              <a:t>k</a:t>
            </a:r>
            <a:r>
              <a:rPr lang="tr-TR" sz="2000" dirty="0" smtClean="0"/>
              <a:t>anun niteliğindeki 657 </a:t>
            </a:r>
            <a:r>
              <a:rPr lang="tr-TR" sz="2000" dirty="0"/>
              <a:t>sayılı Devlet Memurları Kanunu’nun “</a:t>
            </a:r>
            <a:r>
              <a:rPr lang="tr-TR" sz="2000" i="1" dirty="0"/>
              <a:t>Savunma hakkı</a:t>
            </a:r>
            <a:r>
              <a:rPr lang="tr-TR" sz="2000" dirty="0"/>
              <a:t>” başlıklı 130. maddesi </a:t>
            </a:r>
            <a:r>
              <a:rPr lang="tr-TR" sz="2000" dirty="0" smtClean="0"/>
              <a:t>kapsamında ifadeye davet yazısının tebliğinin akabinde 7 günlük süre verilmek zorundadır.  </a:t>
            </a:r>
            <a:endParaRPr lang="tr-TR" sz="2000" dirty="0"/>
          </a:p>
        </p:txBody>
      </p:sp>
    </p:spTree>
    <p:extLst>
      <p:ext uri="{BB962C8B-B14F-4D97-AF65-F5344CB8AC3E}">
        <p14:creationId xmlns:p14="http://schemas.microsoft.com/office/powerpoint/2010/main" val="25286149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62000" y="685800"/>
            <a:ext cx="7543800" cy="5410200"/>
          </a:xfrm>
        </p:spPr>
        <p:txBody>
          <a:bodyPr/>
          <a:lstStyle/>
          <a:p>
            <a:r>
              <a:rPr lang="tr-TR" u="sng" dirty="0"/>
              <a:t>-Soruşturulana verilecek sürenin hesabında:</a:t>
            </a:r>
          </a:p>
          <a:p>
            <a:pPr lvl="0"/>
            <a:r>
              <a:rPr lang="tr-TR" dirty="0"/>
              <a:t>ÖRNEK:</a:t>
            </a:r>
          </a:p>
          <a:p>
            <a:pPr>
              <a:buFont typeface="Wingdings" panose="05000000000000000000" pitchFamily="2" charset="2"/>
              <a:buChar char="Ø"/>
            </a:pPr>
            <a:r>
              <a:rPr lang="tr-TR" dirty="0"/>
              <a:t>Davet yazısının tebliğ </a:t>
            </a:r>
            <a:r>
              <a:rPr lang="tr-TR" dirty="0" smtClean="0"/>
              <a:t>tarihi</a:t>
            </a:r>
            <a:r>
              <a:rPr lang="tr-TR" dirty="0"/>
              <a:t> </a:t>
            </a:r>
            <a:r>
              <a:rPr lang="tr-TR" dirty="0" smtClean="0"/>
              <a:t>        : 13.04.2026 </a:t>
            </a:r>
            <a:r>
              <a:rPr lang="tr-TR" dirty="0"/>
              <a:t>Pazartesi</a:t>
            </a:r>
          </a:p>
          <a:p>
            <a:pPr>
              <a:buFont typeface="Wingdings" panose="05000000000000000000" pitchFamily="2" charset="2"/>
              <a:buChar char="Ø"/>
            </a:pPr>
            <a:r>
              <a:rPr lang="tr-TR" dirty="0"/>
              <a:t>7 günlük sürenin başlangıç </a:t>
            </a:r>
            <a:r>
              <a:rPr lang="tr-TR" dirty="0" smtClean="0"/>
              <a:t>tarihi</a:t>
            </a:r>
            <a:r>
              <a:rPr lang="tr-TR" dirty="0"/>
              <a:t> </a:t>
            </a:r>
            <a:r>
              <a:rPr lang="tr-TR" dirty="0" smtClean="0"/>
              <a:t>: 14.04.2026 </a:t>
            </a:r>
            <a:r>
              <a:rPr lang="tr-TR" dirty="0"/>
              <a:t>Salı</a:t>
            </a:r>
          </a:p>
          <a:p>
            <a:pPr>
              <a:buFont typeface="Wingdings" panose="05000000000000000000" pitchFamily="2" charset="2"/>
              <a:buChar char="Ø"/>
            </a:pPr>
            <a:r>
              <a:rPr lang="tr-TR" dirty="0"/>
              <a:t>7 günlük sürenin bitiş tarihi	 </a:t>
            </a:r>
            <a:r>
              <a:rPr lang="tr-TR" dirty="0" smtClean="0"/>
              <a:t>        : 20.04.2026 Pazartesi</a:t>
            </a:r>
            <a:endParaRPr lang="tr-TR" dirty="0"/>
          </a:p>
          <a:p>
            <a:pPr>
              <a:buFont typeface="Wingdings" panose="05000000000000000000" pitchFamily="2" charset="2"/>
              <a:buChar char="Ø"/>
            </a:pPr>
            <a:r>
              <a:rPr lang="tr-TR" dirty="0"/>
              <a:t>İfadeye </a:t>
            </a:r>
            <a:r>
              <a:rPr lang="tr-TR" dirty="0" smtClean="0"/>
              <a:t>başvurulabilecek ilk tarih: 21.04.2026 Salı</a:t>
            </a:r>
            <a:endParaRPr lang="tr-TR" dirty="0"/>
          </a:p>
          <a:p>
            <a:pPr marL="0" indent="0">
              <a:buNone/>
            </a:pPr>
            <a:endParaRPr lang="tr-TR" dirty="0"/>
          </a:p>
        </p:txBody>
      </p:sp>
    </p:spTree>
    <p:extLst>
      <p:ext uri="{BB962C8B-B14F-4D97-AF65-F5344CB8AC3E}">
        <p14:creationId xmlns:p14="http://schemas.microsoft.com/office/powerpoint/2010/main" val="26877811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62000" y="685800"/>
            <a:ext cx="7543800" cy="5410200"/>
          </a:xfrm>
        </p:spPr>
        <p:txBody>
          <a:bodyPr/>
          <a:lstStyle/>
          <a:p>
            <a:pPr marL="0" indent="0" algn="ctr">
              <a:buNone/>
            </a:pPr>
            <a:r>
              <a:rPr lang="tr-TR" sz="1100" b="1" u="sng" dirty="0" smtClean="0">
                <a:solidFill>
                  <a:srgbClr val="FF0000"/>
                </a:solidFill>
              </a:rPr>
              <a:t>GİZLİ</a:t>
            </a:r>
            <a:endParaRPr lang="tr-TR" sz="1200" b="1" u="sng" dirty="0" smtClean="0"/>
          </a:p>
          <a:p>
            <a:pPr marL="0" indent="0" algn="ctr">
              <a:buNone/>
            </a:pPr>
            <a:r>
              <a:rPr lang="tr-TR" sz="1200" b="1" u="sng" dirty="0" smtClean="0">
                <a:solidFill>
                  <a:schemeClr val="tx1"/>
                </a:solidFill>
              </a:rPr>
              <a:t>SORUŞTURULAN </a:t>
            </a:r>
            <a:r>
              <a:rPr lang="tr-TR" sz="1200" b="1" u="sng" dirty="0">
                <a:solidFill>
                  <a:schemeClr val="tx1"/>
                </a:solidFill>
              </a:rPr>
              <a:t>İFADEYE DAVET YAZISI ÖRNEĞİ</a:t>
            </a:r>
            <a:endParaRPr lang="tr-TR" sz="1200" dirty="0">
              <a:solidFill>
                <a:schemeClr val="tx1"/>
              </a:solidFill>
            </a:endParaRPr>
          </a:p>
          <a:p>
            <a:pPr marL="0" indent="0">
              <a:buNone/>
            </a:pPr>
            <a:r>
              <a:rPr lang="tr-TR" sz="1200" dirty="0">
                <a:solidFill>
                  <a:schemeClr val="tx1"/>
                </a:solidFill>
              </a:rPr>
              <a:t> </a:t>
            </a:r>
          </a:p>
          <a:p>
            <a:pPr marL="0" indent="0">
              <a:buNone/>
            </a:pPr>
            <a:r>
              <a:rPr lang="tr-TR" sz="1400" b="1" dirty="0"/>
              <a:t>Sayı	:</a:t>
            </a:r>
            <a:r>
              <a:rPr lang="tr-TR" sz="1400" dirty="0"/>
              <a:t> 				</a:t>
            </a:r>
            <a:r>
              <a:rPr lang="tr-TR" sz="1400" dirty="0" smtClean="0"/>
              <a:t>                        </a:t>
            </a:r>
            <a:r>
              <a:rPr lang="tr-TR" sz="1400" dirty="0"/>
              <a:t>	</a:t>
            </a:r>
            <a:r>
              <a:rPr lang="tr-TR" sz="1400" dirty="0" smtClean="0"/>
              <a:t>…/…/20…</a:t>
            </a:r>
          </a:p>
          <a:p>
            <a:pPr marL="0" indent="0">
              <a:buNone/>
            </a:pPr>
            <a:r>
              <a:rPr lang="tr-TR" sz="1400" b="1" dirty="0" smtClean="0"/>
              <a:t>Konu</a:t>
            </a:r>
            <a:r>
              <a:rPr lang="tr-TR" sz="1400" b="1" dirty="0"/>
              <a:t>	:</a:t>
            </a:r>
            <a:r>
              <a:rPr lang="tr-TR" sz="1400" dirty="0"/>
              <a:t> Disiplin Soruşturması</a:t>
            </a:r>
          </a:p>
          <a:p>
            <a:pPr marL="0" indent="0">
              <a:buNone/>
            </a:pPr>
            <a:r>
              <a:rPr lang="tr-TR" sz="1400" dirty="0"/>
              <a:t> </a:t>
            </a:r>
          </a:p>
          <a:p>
            <a:pPr marL="0" indent="0">
              <a:buNone/>
            </a:pPr>
            <a:r>
              <a:rPr lang="tr-TR" sz="1400" dirty="0"/>
              <a:t>			</a:t>
            </a:r>
            <a:r>
              <a:rPr lang="tr-TR" sz="1400" dirty="0" smtClean="0"/>
              <a:t>       Sayın;………</a:t>
            </a:r>
            <a:endParaRPr lang="tr-TR" sz="1400" dirty="0"/>
          </a:p>
          <a:p>
            <a:pPr marL="0" indent="0">
              <a:buNone/>
            </a:pPr>
            <a:r>
              <a:rPr lang="tr-TR" sz="1400" dirty="0"/>
              <a:t>						</a:t>
            </a:r>
            <a:endParaRPr lang="tr-TR" sz="1400" dirty="0" smtClean="0"/>
          </a:p>
          <a:p>
            <a:pPr marL="0" indent="0">
              <a:buNone/>
            </a:pPr>
            <a:r>
              <a:rPr lang="tr-TR" sz="1400" b="1" dirty="0" smtClean="0"/>
              <a:t>İlgi </a:t>
            </a:r>
            <a:r>
              <a:rPr lang="tr-TR" sz="1400" b="1" dirty="0"/>
              <a:t>	: </a:t>
            </a:r>
            <a:r>
              <a:rPr lang="tr-TR" sz="1400" dirty="0"/>
              <a:t>Rektörlük/Dekanlık/Müdürlük Makamının …… tarih ve ….sayılı  soruşturma onayı.</a:t>
            </a:r>
          </a:p>
          <a:p>
            <a:pPr marL="0" indent="0" algn="just">
              <a:buNone/>
            </a:pPr>
            <a:r>
              <a:rPr lang="tr-TR" sz="1400" dirty="0"/>
              <a:t> </a:t>
            </a:r>
          </a:p>
          <a:p>
            <a:pPr marL="0" indent="0" algn="just">
              <a:buNone/>
            </a:pPr>
            <a:r>
              <a:rPr lang="tr-TR" sz="1400" dirty="0"/>
              <a:t>	İlgide kayıtlı soruşturma emri uyarınca hakkınızda başlatılan disiplin soruşturmasını yürütmek üzere soruşturmacı olarak görevlendirilmiş bulunmaktayım. İşbu kapsamında soruşturmaya konu ………………(eylem/işlem belirtilmelidir) iddialarına ilişkin olarak bilgi amaçlı ifadenize başvurulacağından …/…/… tarihinde …binasında yer alan …. numaralı odada hazır </a:t>
            </a:r>
            <a:r>
              <a:rPr lang="tr-TR" sz="1400" dirty="0" smtClean="0"/>
              <a:t>bulunmanız </a:t>
            </a:r>
            <a:r>
              <a:rPr lang="tr-TR" sz="1400" dirty="0"/>
              <a:t>gerekmektedir. Geçerli bir mazeret olmaksızın gelmediğiniz takdirde ifade verme hakkından vazgeçmiş sayılacağınız ve dosyada mevcut bilgi-belgeye göre rapor tanzim </a:t>
            </a:r>
            <a:r>
              <a:rPr lang="tr-TR" sz="1400" dirty="0" smtClean="0"/>
              <a:t>edileceği; avukatınızın hukuki yardımından yararlanabileceğiniz hususlarını </a:t>
            </a:r>
            <a:r>
              <a:rPr lang="tr-TR" sz="1400" dirty="0"/>
              <a:t>tarafınıza ihtar eder, gereğini rica ederim. </a:t>
            </a:r>
            <a:endParaRPr lang="tr-TR" sz="1400" dirty="0" smtClean="0"/>
          </a:p>
          <a:p>
            <a:pPr marL="0" indent="0">
              <a:buNone/>
            </a:pPr>
            <a:endParaRPr lang="tr-TR" sz="1200" dirty="0" smtClean="0"/>
          </a:p>
          <a:p>
            <a:pPr marL="0" indent="0">
              <a:buNone/>
            </a:pPr>
            <a:endParaRPr lang="tr-TR" sz="1200" dirty="0"/>
          </a:p>
          <a:p>
            <a:pPr marL="0" indent="0">
              <a:buNone/>
            </a:pPr>
            <a:r>
              <a:rPr lang="tr-TR" sz="1200" b="1" dirty="0" smtClean="0">
                <a:latin typeface="Times New Roman" panose="02020603050405020304" pitchFamily="18" charset="0"/>
                <a:ea typeface="Times New Roman" panose="02020603050405020304" pitchFamily="18" charset="0"/>
              </a:rPr>
              <a:t>                   KÂTİP</a:t>
            </a:r>
            <a:r>
              <a:rPr lang="tr-TR" sz="1200" b="1" dirty="0">
                <a:latin typeface="Times New Roman" panose="02020603050405020304" pitchFamily="18" charset="0"/>
                <a:ea typeface="Times New Roman" panose="02020603050405020304" pitchFamily="18" charset="0"/>
              </a:rPr>
              <a:t>			</a:t>
            </a:r>
            <a:r>
              <a:rPr lang="tr-TR" sz="1200" b="1" dirty="0" smtClean="0">
                <a:latin typeface="Times New Roman" panose="02020603050405020304" pitchFamily="18" charset="0"/>
                <a:ea typeface="Times New Roman" panose="02020603050405020304" pitchFamily="18" charset="0"/>
              </a:rPr>
              <a:t>                                     SORUŞTURMACI</a:t>
            </a:r>
            <a:endParaRPr lang="tr-TR" sz="1200" b="1" dirty="0">
              <a:latin typeface="Times New Roman" panose="02020603050405020304" pitchFamily="18" charset="0"/>
            </a:endParaRPr>
          </a:p>
          <a:p>
            <a:pPr marL="0" indent="0">
              <a:buNone/>
            </a:pPr>
            <a:endParaRPr lang="tr-TR" sz="1200" b="1" dirty="0" smtClean="0">
              <a:latin typeface="Times New Roman" panose="02020603050405020304" pitchFamily="18" charset="0"/>
            </a:endParaRPr>
          </a:p>
          <a:p>
            <a:pPr marL="0" lvl="0" indent="0" algn="ctr">
              <a:buClr>
                <a:srgbClr val="CD2147"/>
              </a:buClr>
              <a:buNone/>
            </a:pPr>
            <a:r>
              <a:rPr lang="tr-TR" sz="1200" b="1" u="sng" dirty="0">
                <a:solidFill>
                  <a:srgbClr val="FF0000"/>
                </a:solidFill>
              </a:rPr>
              <a:t>GİZLİ</a:t>
            </a:r>
            <a:endParaRPr lang="tr-TR" sz="1200" dirty="0">
              <a:solidFill>
                <a:srgbClr val="FF0000"/>
              </a:solidFill>
            </a:endParaRPr>
          </a:p>
          <a:p>
            <a:pPr marL="0" indent="0">
              <a:buNone/>
            </a:pPr>
            <a:endParaRPr lang="tr-TR" sz="1200" dirty="0"/>
          </a:p>
        </p:txBody>
      </p:sp>
    </p:spTree>
    <p:extLst>
      <p:ext uri="{BB962C8B-B14F-4D97-AF65-F5344CB8AC3E}">
        <p14:creationId xmlns:p14="http://schemas.microsoft.com/office/powerpoint/2010/main" val="30753680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62000" y="685800"/>
            <a:ext cx="7543800" cy="5410200"/>
          </a:xfrm>
        </p:spPr>
        <p:txBody>
          <a:bodyPr/>
          <a:lstStyle/>
          <a:p>
            <a:pPr algn="just"/>
            <a:r>
              <a:rPr lang="tr-TR" sz="2000" b="1" u="sng" dirty="0" smtClean="0"/>
              <a:t>SORUŞTURULANIN İFADE VERMEYE GELİP DE EK SÜRE TALEP ETMESİ HALİNDE:</a:t>
            </a:r>
          </a:p>
          <a:p>
            <a:pPr marL="0" indent="0" algn="just">
              <a:buNone/>
            </a:pPr>
            <a:endParaRPr lang="tr-TR" sz="2000" b="1" u="sng" dirty="0" smtClean="0"/>
          </a:p>
          <a:p>
            <a:pPr algn="just">
              <a:buFont typeface="Wingdings" panose="05000000000000000000" pitchFamily="2" charset="2"/>
              <a:buChar char="Ø"/>
            </a:pPr>
            <a:r>
              <a:rPr lang="tr-TR" sz="2000" dirty="0" smtClean="0"/>
              <a:t>Makul </a:t>
            </a:r>
            <a:r>
              <a:rPr lang="tr-TR" sz="2000" dirty="0"/>
              <a:t>bir süre verilir ve işbu durum tutanak altına alınarak birlikte imzalanır. </a:t>
            </a:r>
          </a:p>
        </p:txBody>
      </p:sp>
    </p:spTree>
    <p:extLst>
      <p:ext uri="{BB962C8B-B14F-4D97-AF65-F5344CB8AC3E}">
        <p14:creationId xmlns:p14="http://schemas.microsoft.com/office/powerpoint/2010/main" val="14024775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62000" y="685800"/>
            <a:ext cx="7543800" cy="5410200"/>
          </a:xfrm>
        </p:spPr>
        <p:txBody>
          <a:bodyPr/>
          <a:lstStyle/>
          <a:p>
            <a:pPr>
              <a:buFont typeface="Wingdings" panose="05000000000000000000" pitchFamily="2" charset="2"/>
              <a:buChar char="v"/>
            </a:pPr>
            <a:r>
              <a:rPr lang="tr-TR" b="1" u="sng" dirty="0" smtClean="0"/>
              <a:t>SORUŞTURMACININ YETKİLERİ:</a:t>
            </a:r>
          </a:p>
          <a:p>
            <a:pPr lvl="0">
              <a:buFont typeface="Wingdings" panose="05000000000000000000" pitchFamily="2" charset="2"/>
              <a:buChar char="Ø"/>
            </a:pPr>
            <a:r>
              <a:rPr lang="tr-TR" dirty="0" smtClean="0"/>
              <a:t>Disiplin </a:t>
            </a:r>
            <a:r>
              <a:rPr lang="tr-TR" dirty="0"/>
              <a:t>soruşturması ile ilgili bilgi-belge toplama,</a:t>
            </a:r>
          </a:p>
          <a:p>
            <a:pPr lvl="0">
              <a:buFont typeface="Wingdings" panose="05000000000000000000" pitchFamily="2" charset="2"/>
              <a:buChar char="Ø"/>
            </a:pPr>
            <a:r>
              <a:rPr lang="tr-TR" dirty="0"/>
              <a:t>İfade alma, tanık </a:t>
            </a:r>
            <a:r>
              <a:rPr lang="tr-TR" dirty="0" smtClean="0"/>
              <a:t>dinleme</a:t>
            </a:r>
          </a:p>
          <a:p>
            <a:pPr lvl="0">
              <a:buFont typeface="Wingdings" panose="05000000000000000000" pitchFamily="2" charset="2"/>
              <a:buChar char="Ø"/>
            </a:pPr>
            <a:r>
              <a:rPr lang="tr-TR" dirty="0" smtClean="0"/>
              <a:t>Gerekirse istinabe yoluna başvurmaya</a:t>
            </a:r>
          </a:p>
          <a:p>
            <a:pPr lvl="0">
              <a:buFont typeface="Wingdings" panose="05000000000000000000" pitchFamily="2" charset="2"/>
              <a:buChar char="Ø"/>
            </a:pPr>
            <a:r>
              <a:rPr lang="tr-TR" dirty="0" smtClean="0"/>
              <a:t>Keşif </a:t>
            </a:r>
            <a:r>
              <a:rPr lang="tr-TR" dirty="0"/>
              <a:t>yapma,  inceleme yapma</a:t>
            </a:r>
          </a:p>
          <a:p>
            <a:pPr lvl="0">
              <a:buFont typeface="Wingdings" panose="05000000000000000000" pitchFamily="2" charset="2"/>
              <a:buChar char="Ø"/>
            </a:pPr>
            <a:r>
              <a:rPr lang="tr-TR" dirty="0"/>
              <a:t>İlgili makamlarla yazışma</a:t>
            </a:r>
          </a:p>
          <a:p>
            <a:pPr marL="0" indent="0">
              <a:buNone/>
            </a:pPr>
            <a:r>
              <a:rPr lang="tr-TR" dirty="0" smtClean="0"/>
              <a:t>    yetkilerini </a:t>
            </a:r>
            <a:r>
              <a:rPr lang="tr-TR" dirty="0"/>
              <a:t>haizdir. </a:t>
            </a:r>
          </a:p>
        </p:txBody>
      </p:sp>
    </p:spTree>
    <p:extLst>
      <p:ext uri="{BB962C8B-B14F-4D97-AF65-F5344CB8AC3E}">
        <p14:creationId xmlns:p14="http://schemas.microsoft.com/office/powerpoint/2010/main" val="19546324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62000" y="685800"/>
            <a:ext cx="7543800" cy="5410200"/>
          </a:xfrm>
        </p:spPr>
        <p:txBody>
          <a:bodyPr/>
          <a:lstStyle/>
          <a:p>
            <a:pPr algn="just">
              <a:buFont typeface="Wingdings" panose="05000000000000000000" pitchFamily="2" charset="2"/>
              <a:buChar char="Ø"/>
            </a:pPr>
            <a:r>
              <a:rPr lang="tr-TR" b="1" u="sng" dirty="0" smtClean="0"/>
              <a:t>SORUŞTURMA SÜRESİ:</a:t>
            </a:r>
          </a:p>
          <a:p>
            <a:pPr algn="just">
              <a:buFont typeface="Wingdings" panose="05000000000000000000" pitchFamily="2" charset="2"/>
              <a:buChar char="ü"/>
            </a:pPr>
            <a:r>
              <a:rPr lang="tr-TR" dirty="0" smtClean="0"/>
              <a:t>Soruşturmacı </a:t>
            </a:r>
            <a:r>
              <a:rPr lang="tr-TR" dirty="0"/>
              <a:t>, soruşturmayı 2 ay içerinde tamamlamak durumundadır. </a:t>
            </a:r>
            <a:endParaRPr lang="tr-TR" dirty="0" smtClean="0"/>
          </a:p>
          <a:p>
            <a:pPr algn="just">
              <a:buFont typeface="Wingdings" panose="05000000000000000000" pitchFamily="2" charset="2"/>
              <a:buChar char="ü"/>
            </a:pPr>
            <a:r>
              <a:rPr lang="tr-TR" dirty="0" smtClean="0"/>
              <a:t>Ancak</a:t>
            </a:r>
            <a:r>
              <a:rPr lang="tr-TR" dirty="0"/>
              <a:t>, gerekçeli olarak ek süre talep edebilir. </a:t>
            </a:r>
            <a:endParaRPr lang="tr-TR" dirty="0" smtClean="0"/>
          </a:p>
          <a:p>
            <a:pPr marL="0" indent="0" algn="just">
              <a:buNone/>
            </a:pPr>
            <a:endParaRPr lang="tr-TR" dirty="0" smtClean="0"/>
          </a:p>
          <a:p>
            <a:pPr marL="0" indent="0" algn="just">
              <a:buNone/>
            </a:pPr>
            <a:endParaRPr lang="tr-TR" dirty="0"/>
          </a:p>
          <a:p>
            <a:pPr marL="0" indent="0">
              <a:buNone/>
            </a:pPr>
            <a:endParaRPr lang="tr-TR" dirty="0"/>
          </a:p>
        </p:txBody>
      </p:sp>
    </p:spTree>
    <p:extLst>
      <p:ext uri="{BB962C8B-B14F-4D97-AF65-F5344CB8AC3E}">
        <p14:creationId xmlns:p14="http://schemas.microsoft.com/office/powerpoint/2010/main" val="28839638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62000" y="685800"/>
            <a:ext cx="7543800" cy="5410200"/>
          </a:xfrm>
        </p:spPr>
        <p:txBody>
          <a:bodyPr/>
          <a:lstStyle/>
          <a:p>
            <a:pPr marL="0" indent="0" algn="ctr">
              <a:lnSpc>
                <a:spcPct val="150000"/>
              </a:lnSpc>
              <a:spcAft>
                <a:spcPts val="0"/>
              </a:spcAft>
              <a:buNone/>
              <a:tabLst>
                <a:tab pos="2320290" algn="l"/>
              </a:tabLst>
            </a:pPr>
            <a:r>
              <a:rPr lang="tr-TR" sz="1400" b="1" u="sng"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GİZLİ</a:t>
            </a:r>
            <a:endParaRPr lang="tr-TR" sz="1400" b="1" u="sng" dirty="0" smtClean="0">
              <a:highlight>
                <a:srgbClr val="FFFF00"/>
              </a:highlight>
              <a:ea typeface="Times New Roman" panose="02020603050405020304" pitchFamily="18" charset="0"/>
              <a:cs typeface="Times New Roman" panose="02020603050405020304" pitchFamily="18" charset="0"/>
            </a:endParaRPr>
          </a:p>
          <a:p>
            <a:pPr marL="0" indent="0" algn="ctr">
              <a:lnSpc>
                <a:spcPct val="150000"/>
              </a:lnSpc>
              <a:spcAft>
                <a:spcPts val="0"/>
              </a:spcAft>
              <a:buNone/>
            </a:pPr>
            <a:r>
              <a:rPr lang="tr-TR" sz="1400" b="1" u="sng" dirty="0" smtClean="0">
                <a:highlight>
                  <a:srgbClr val="FFFF00"/>
                </a:highlight>
                <a:ea typeface="Times New Roman" panose="02020603050405020304" pitchFamily="18" charset="0"/>
                <a:cs typeface="Times New Roman" panose="02020603050405020304" pitchFamily="18" charset="0"/>
              </a:rPr>
              <a:t>EK </a:t>
            </a:r>
            <a:r>
              <a:rPr lang="tr-TR" sz="1400" b="1" u="sng" dirty="0">
                <a:highlight>
                  <a:srgbClr val="FFFF00"/>
                </a:highlight>
                <a:ea typeface="Times New Roman" panose="02020603050405020304" pitchFamily="18" charset="0"/>
                <a:cs typeface="Times New Roman" panose="02020603050405020304" pitchFamily="18" charset="0"/>
              </a:rPr>
              <a:t>SÜRE İZİN TALEP YAZISI ÖRNEĞİ</a:t>
            </a:r>
            <a:endParaRPr lang="tr-TR" sz="1400" dirty="0">
              <a:ea typeface="Times New Roman" panose="02020603050405020304" pitchFamily="18" charset="0"/>
              <a:cs typeface="Times New Roman" panose="02020603050405020304" pitchFamily="18" charset="0"/>
            </a:endParaRPr>
          </a:p>
          <a:p>
            <a:pPr marL="0" indent="0" algn="just">
              <a:lnSpc>
                <a:spcPct val="115000"/>
              </a:lnSpc>
              <a:spcAft>
                <a:spcPts val="0"/>
              </a:spcAft>
              <a:buNone/>
            </a:pPr>
            <a:r>
              <a:rPr lang="tr-TR" sz="1400" b="1" dirty="0">
                <a:ea typeface="Times New Roman" panose="02020603050405020304" pitchFamily="18" charset="0"/>
                <a:cs typeface="Times New Roman" panose="02020603050405020304" pitchFamily="18" charset="0"/>
              </a:rPr>
              <a:t> </a:t>
            </a:r>
            <a:endParaRPr lang="tr-TR" sz="1400" dirty="0">
              <a:ea typeface="Times New Roman" panose="02020603050405020304" pitchFamily="18" charset="0"/>
              <a:cs typeface="Times New Roman" panose="02020603050405020304" pitchFamily="18" charset="0"/>
            </a:endParaRPr>
          </a:p>
          <a:p>
            <a:pPr marL="0" indent="0" algn="just">
              <a:lnSpc>
                <a:spcPct val="115000"/>
              </a:lnSpc>
              <a:spcAft>
                <a:spcPts val="0"/>
              </a:spcAft>
              <a:buNone/>
            </a:pPr>
            <a:r>
              <a:rPr lang="tr-TR" sz="1400" b="1" dirty="0">
                <a:ea typeface="Times New Roman" panose="02020603050405020304" pitchFamily="18" charset="0"/>
                <a:cs typeface="Times New Roman" panose="02020603050405020304" pitchFamily="18" charset="0"/>
              </a:rPr>
              <a:t>Sayı </a:t>
            </a:r>
            <a:r>
              <a:rPr lang="tr-TR" sz="1400" b="1" dirty="0" smtClean="0">
                <a:ea typeface="Times New Roman" panose="02020603050405020304" pitchFamily="18" charset="0"/>
                <a:cs typeface="Times New Roman" panose="02020603050405020304" pitchFamily="18" charset="0"/>
              </a:rPr>
              <a:t>:                                                                                                                                   ...</a:t>
            </a:r>
            <a:r>
              <a:rPr lang="tr-TR" sz="1400" b="1" dirty="0" smtClean="0"/>
              <a:t>./…/</a:t>
            </a:r>
            <a:r>
              <a:rPr lang="tr-TR" sz="1400" b="1" dirty="0"/>
              <a:t>20…</a:t>
            </a:r>
            <a:endParaRPr lang="tr-TR" sz="1400" dirty="0">
              <a:ea typeface="Times New Roman" panose="02020603050405020304" pitchFamily="18" charset="0"/>
              <a:cs typeface="Times New Roman" panose="02020603050405020304" pitchFamily="18" charset="0"/>
            </a:endParaRPr>
          </a:p>
          <a:p>
            <a:pPr marL="0" indent="0" algn="just">
              <a:lnSpc>
                <a:spcPct val="115000"/>
              </a:lnSpc>
              <a:spcAft>
                <a:spcPts val="0"/>
              </a:spcAft>
              <a:buNone/>
            </a:pPr>
            <a:r>
              <a:rPr lang="tr-TR" sz="1400" b="1" dirty="0">
                <a:ea typeface="Times New Roman" panose="02020603050405020304" pitchFamily="18" charset="0"/>
                <a:cs typeface="Times New Roman" panose="02020603050405020304" pitchFamily="18" charset="0"/>
              </a:rPr>
              <a:t>Konu:</a:t>
            </a:r>
            <a:r>
              <a:rPr lang="tr-TR" sz="1400" dirty="0">
                <a:ea typeface="Times New Roman" panose="02020603050405020304" pitchFamily="18" charset="0"/>
                <a:cs typeface="Times New Roman" panose="02020603050405020304" pitchFamily="18" charset="0"/>
              </a:rPr>
              <a:t> Ek Süre Talebi				</a:t>
            </a:r>
          </a:p>
          <a:p>
            <a:pPr marL="0" indent="0" algn="just">
              <a:lnSpc>
                <a:spcPct val="150000"/>
              </a:lnSpc>
              <a:spcAft>
                <a:spcPts val="0"/>
              </a:spcAft>
              <a:buNone/>
            </a:pPr>
            <a:r>
              <a:rPr lang="tr-TR" sz="1400" dirty="0">
                <a:ea typeface="Times New Roman" panose="02020603050405020304" pitchFamily="18" charset="0"/>
                <a:cs typeface="Times New Roman" panose="02020603050405020304" pitchFamily="18" charset="0"/>
              </a:rPr>
              <a:t> </a:t>
            </a:r>
          </a:p>
          <a:p>
            <a:pPr marL="0" indent="0" algn="ctr">
              <a:lnSpc>
                <a:spcPct val="150000"/>
              </a:lnSpc>
              <a:spcAft>
                <a:spcPts val="0"/>
              </a:spcAft>
              <a:buNone/>
            </a:pPr>
            <a:r>
              <a:rPr lang="tr-TR" sz="1400" b="1" dirty="0">
                <a:ea typeface="Times New Roman" panose="02020603050405020304" pitchFamily="18" charset="0"/>
                <a:cs typeface="Times New Roman" panose="02020603050405020304" pitchFamily="18" charset="0"/>
              </a:rPr>
              <a:t>REKTÖRLÜK/DEKANLIK/MÜDÜRLÜK </a:t>
            </a:r>
            <a:r>
              <a:rPr lang="tr-TR" sz="1400" b="1" dirty="0" smtClean="0">
                <a:ea typeface="Times New Roman" panose="02020603050405020304" pitchFamily="18" charset="0"/>
                <a:cs typeface="Times New Roman" panose="02020603050405020304" pitchFamily="18" charset="0"/>
              </a:rPr>
              <a:t>MAKAMINA</a:t>
            </a:r>
            <a:endParaRPr lang="tr-TR" sz="1400" dirty="0">
              <a:ea typeface="Times New Roman" panose="02020603050405020304" pitchFamily="18" charset="0"/>
              <a:cs typeface="Times New Roman" panose="02020603050405020304" pitchFamily="18" charset="0"/>
            </a:endParaRPr>
          </a:p>
          <a:p>
            <a:pPr marL="0" indent="0" algn="just">
              <a:lnSpc>
                <a:spcPct val="150000"/>
              </a:lnSpc>
              <a:spcAft>
                <a:spcPts val="0"/>
              </a:spcAft>
              <a:buNone/>
            </a:pPr>
            <a:r>
              <a:rPr lang="tr-TR" sz="1400" dirty="0">
                <a:ea typeface="Times New Roman" panose="02020603050405020304" pitchFamily="18" charset="0"/>
                <a:cs typeface="Times New Roman" panose="02020603050405020304" pitchFamily="18" charset="0"/>
              </a:rPr>
              <a:t>	…./…./20… tarih ve………… sayılı soruşturma onayı gereğince ..…. hakkında yürütülmekte olan disiplin soruşturmasında, dinlenmesi gereken yeni tanıkların bulunması; ….</a:t>
            </a:r>
            <a:r>
              <a:rPr lang="tr-TR" sz="1400" dirty="0" smtClean="0">
                <a:ea typeface="Times New Roman" panose="02020603050405020304" pitchFamily="18" charset="0"/>
                <a:cs typeface="Times New Roman" panose="02020603050405020304" pitchFamily="18" charset="0"/>
              </a:rPr>
              <a:t>ya   </a:t>
            </a:r>
            <a:r>
              <a:rPr lang="tr-TR" sz="1400" dirty="0">
                <a:ea typeface="Times New Roman" panose="02020603050405020304" pitchFamily="18" charset="0"/>
                <a:cs typeface="Times New Roman" panose="02020603050405020304" pitchFamily="18" charset="0"/>
              </a:rPr>
              <a:t>gönderilen ……………. tarih ve … sayılı yazıya henüz cevap gelmemiş olması.,…….nedenleriyle soruşturmanın tamamlanabilmesi için …./…./… tarihinden itibaren ….gün ek süre verilmesi </a:t>
            </a:r>
            <a:r>
              <a:rPr lang="tr-TR" sz="1400" dirty="0" smtClean="0">
                <a:ea typeface="Times New Roman" panose="02020603050405020304" pitchFamily="18" charset="0"/>
                <a:cs typeface="Times New Roman" panose="02020603050405020304" pitchFamily="18" charset="0"/>
              </a:rPr>
              <a:t>hususunda; gereğini </a:t>
            </a:r>
            <a:r>
              <a:rPr lang="tr-TR" sz="1400" dirty="0">
                <a:ea typeface="Times New Roman" panose="02020603050405020304" pitchFamily="18" charset="0"/>
                <a:cs typeface="Times New Roman" panose="02020603050405020304" pitchFamily="18" charset="0"/>
              </a:rPr>
              <a:t>takdirlerinize arz ederim.</a:t>
            </a:r>
          </a:p>
          <a:p>
            <a:pPr marL="0" indent="0" algn="just">
              <a:lnSpc>
                <a:spcPct val="150000"/>
              </a:lnSpc>
              <a:spcAft>
                <a:spcPts val="0"/>
              </a:spcAft>
              <a:buNone/>
            </a:pPr>
            <a:r>
              <a:rPr lang="tr-TR" sz="1400" dirty="0">
                <a:ea typeface="Times New Roman" panose="02020603050405020304" pitchFamily="18" charset="0"/>
                <a:cs typeface="Times New Roman" panose="02020603050405020304" pitchFamily="18" charset="0"/>
              </a:rPr>
              <a:t> </a:t>
            </a:r>
          </a:p>
          <a:p>
            <a:pPr marL="0" indent="0">
              <a:buNone/>
            </a:pPr>
            <a:r>
              <a:rPr lang="tr-TR" sz="1400" dirty="0">
                <a:ea typeface="Times New Roman" panose="02020603050405020304" pitchFamily="18" charset="0"/>
                <a:cs typeface="Times New Roman" panose="02020603050405020304" pitchFamily="18" charset="0"/>
              </a:rPr>
              <a:t> </a:t>
            </a:r>
            <a:r>
              <a:rPr lang="tr-TR" sz="1400" dirty="0" smtClean="0">
                <a:ea typeface="Times New Roman" panose="02020603050405020304" pitchFamily="18" charset="0"/>
                <a:cs typeface="Times New Roman" panose="02020603050405020304" pitchFamily="18" charset="0"/>
              </a:rPr>
              <a:t>        </a:t>
            </a:r>
            <a:r>
              <a:rPr lang="tr-TR" sz="1400" b="1" dirty="0" smtClean="0"/>
              <a:t> </a:t>
            </a:r>
            <a:r>
              <a:rPr lang="tr-TR" sz="1400" b="1" dirty="0"/>
              <a:t>KÂTİP	</a:t>
            </a:r>
            <a:r>
              <a:rPr lang="tr-TR" sz="1400" b="1" dirty="0" smtClean="0"/>
              <a:t>                                                                              SORUŞTURMACI</a:t>
            </a:r>
          </a:p>
          <a:p>
            <a:pPr marL="0" indent="0">
              <a:buNone/>
            </a:pPr>
            <a:endParaRPr lang="tr-TR" sz="1400" b="1" dirty="0" smtClean="0"/>
          </a:p>
          <a:p>
            <a:pPr marL="0" indent="0" algn="ctr">
              <a:lnSpc>
                <a:spcPct val="150000"/>
              </a:lnSpc>
              <a:spcAft>
                <a:spcPts val="0"/>
              </a:spcAft>
              <a:buNone/>
              <a:tabLst>
                <a:tab pos="2320290" algn="l"/>
              </a:tabLst>
            </a:pPr>
            <a:r>
              <a:rPr lang="tr-TR" sz="1400" b="1" u="sng"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GİZLİ</a:t>
            </a:r>
            <a:endParaRPr lang="tr-TR" sz="1200" dirty="0">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tr-TR" sz="1400" dirty="0"/>
          </a:p>
        </p:txBody>
      </p:sp>
    </p:spTree>
    <p:extLst>
      <p:ext uri="{BB962C8B-B14F-4D97-AF65-F5344CB8AC3E}">
        <p14:creationId xmlns:p14="http://schemas.microsoft.com/office/powerpoint/2010/main" val="25893645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62000" y="685800"/>
            <a:ext cx="7543800" cy="5334000"/>
          </a:xfrm>
        </p:spPr>
        <p:txBody>
          <a:bodyPr/>
          <a:lstStyle/>
          <a:p>
            <a:pPr algn="just">
              <a:buFont typeface="Wingdings" panose="05000000000000000000" pitchFamily="2" charset="2"/>
              <a:buChar char="Ø"/>
            </a:pPr>
            <a:r>
              <a:rPr lang="tr-TR" dirty="0"/>
              <a:t>Disiplin soruşturması, soruşturma açmaya yetkili disiplin amirinin </a:t>
            </a:r>
            <a:r>
              <a:rPr lang="tr-TR" u="sng" dirty="0"/>
              <a:t>yazılı onayıyla </a:t>
            </a:r>
            <a:r>
              <a:rPr lang="tr-TR" dirty="0" smtClean="0"/>
              <a:t>başlar.</a:t>
            </a:r>
          </a:p>
          <a:p>
            <a:pPr algn="just">
              <a:buFont typeface="Wingdings" panose="05000000000000000000" pitchFamily="2" charset="2"/>
              <a:buChar char="Ø"/>
            </a:pPr>
            <a:r>
              <a:rPr lang="tr-TR" dirty="0"/>
              <a:t>Soruşturma onayı; bir </a:t>
            </a:r>
            <a:r>
              <a:rPr lang="tr-TR" u="sng" dirty="0"/>
              <a:t>şikâyet</a:t>
            </a:r>
            <a:r>
              <a:rPr lang="tr-TR" dirty="0"/>
              <a:t> veya </a:t>
            </a:r>
            <a:r>
              <a:rPr lang="tr-TR" u="sng" dirty="0"/>
              <a:t>ihbar</a:t>
            </a:r>
            <a:r>
              <a:rPr lang="tr-TR" dirty="0"/>
              <a:t> üzerine olabileceği </a:t>
            </a:r>
            <a:r>
              <a:rPr lang="tr-TR" dirty="0" smtClean="0"/>
              <a:t>gibi </a:t>
            </a:r>
            <a:r>
              <a:rPr lang="tr-TR" dirty="0"/>
              <a:t>disiplin amirinin bizzat suçu öğrenmesi üzerine </a:t>
            </a:r>
            <a:r>
              <a:rPr lang="tr-TR" u="sng" dirty="0" err="1"/>
              <a:t>re'sen</a:t>
            </a:r>
            <a:r>
              <a:rPr lang="tr-TR" dirty="0"/>
              <a:t> de verilebilir. </a:t>
            </a:r>
            <a:endParaRPr lang="tr-TR" dirty="0" smtClean="0"/>
          </a:p>
          <a:p>
            <a:pPr algn="just">
              <a:buFont typeface="Wingdings" panose="05000000000000000000" pitchFamily="2" charset="2"/>
              <a:buChar char="Ø"/>
            </a:pPr>
            <a:r>
              <a:rPr lang="tr-TR" dirty="0"/>
              <a:t>Somut olgulara dayanmayan, soyut nitelikteki şikâyetlerde </a:t>
            </a:r>
            <a:r>
              <a:rPr lang="tr-TR" dirty="0" smtClean="0"/>
              <a:t>ya da failin tespit edilmesi gereken durumlarda doğrudan </a:t>
            </a:r>
            <a:r>
              <a:rPr lang="tr-TR" dirty="0"/>
              <a:t>soruşturma açmak yerine önce </a:t>
            </a:r>
            <a:r>
              <a:rPr lang="tr-TR" b="1" u="sng" dirty="0" smtClean="0"/>
              <a:t>inceleme </a:t>
            </a:r>
            <a:r>
              <a:rPr lang="tr-TR" dirty="0"/>
              <a:t>yaptırılması </a:t>
            </a:r>
            <a:r>
              <a:rPr lang="tr-TR" dirty="0" smtClean="0"/>
              <a:t>gerekmektedir.</a:t>
            </a:r>
          </a:p>
          <a:p>
            <a:pPr algn="just">
              <a:buFont typeface="Wingdings" panose="05000000000000000000" pitchFamily="2" charset="2"/>
              <a:buChar char="Ø"/>
            </a:pPr>
            <a:r>
              <a:rPr lang="tr-TR" dirty="0"/>
              <a:t>Bu inceleme neticesinde disiplin suçu oluşturan bir eylem tespit </a:t>
            </a:r>
            <a:r>
              <a:rPr lang="tr-TR" dirty="0" smtClean="0"/>
              <a:t>edildiği takdirde, </a:t>
            </a:r>
            <a:r>
              <a:rPr lang="tr-TR" dirty="0"/>
              <a:t>zamanaşımı süresi inceleme raporunun yetkili makama sunulduğu tarihten itibaren işlemeye </a:t>
            </a:r>
            <a:r>
              <a:rPr lang="tr-TR" dirty="0" smtClean="0"/>
              <a:t>başlayacaktır. </a:t>
            </a:r>
            <a:endParaRPr lang="tr-TR" dirty="0"/>
          </a:p>
        </p:txBody>
      </p:sp>
    </p:spTree>
    <p:extLst>
      <p:ext uri="{BB962C8B-B14F-4D97-AF65-F5344CB8AC3E}">
        <p14:creationId xmlns:p14="http://schemas.microsoft.com/office/powerpoint/2010/main" val="10077307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62000" y="685800"/>
            <a:ext cx="7543800" cy="5410200"/>
          </a:xfrm>
        </p:spPr>
        <p:txBody>
          <a:bodyPr/>
          <a:lstStyle/>
          <a:p>
            <a:pPr algn="just">
              <a:buFont typeface="Wingdings" panose="05000000000000000000" pitchFamily="2" charset="2"/>
              <a:buChar char="Ø"/>
            </a:pPr>
            <a:r>
              <a:rPr lang="tr-TR" dirty="0"/>
              <a:t>Soruşturma kapsamında </a:t>
            </a:r>
            <a:r>
              <a:rPr lang="tr-TR" dirty="0" smtClean="0"/>
              <a:t>gerçekleştirilen yazışmalar </a:t>
            </a:r>
            <a:r>
              <a:rPr lang="tr-TR" dirty="0"/>
              <a:t>iadeli taahhütlü olarak yapılır. </a:t>
            </a:r>
            <a:endParaRPr lang="tr-TR" dirty="0" smtClean="0"/>
          </a:p>
          <a:p>
            <a:pPr algn="just">
              <a:buFont typeface="Wingdings" panose="05000000000000000000" pitchFamily="2" charset="2"/>
              <a:buChar char="Ø"/>
            </a:pPr>
            <a:r>
              <a:rPr lang="tr-TR" dirty="0" smtClean="0"/>
              <a:t>Evrakın </a:t>
            </a:r>
            <a:r>
              <a:rPr lang="tr-TR" dirty="0"/>
              <a:t>elden verilmesi halinde </a:t>
            </a:r>
            <a:r>
              <a:rPr lang="tr-TR" dirty="0" smtClean="0"/>
              <a:t>imzalanan tebliğ-tebellüğ belgesi dosyada </a:t>
            </a:r>
            <a:r>
              <a:rPr lang="tr-TR" dirty="0"/>
              <a:t>muhafaza edilir</a:t>
            </a:r>
            <a:r>
              <a:rPr lang="tr-TR" dirty="0" smtClean="0"/>
              <a:t>.</a:t>
            </a:r>
          </a:p>
          <a:p>
            <a:pPr algn="just">
              <a:buFont typeface="Wingdings" panose="05000000000000000000" pitchFamily="2" charset="2"/>
              <a:buChar char="Ø"/>
            </a:pPr>
            <a:r>
              <a:rPr lang="tr-TR" dirty="0" smtClean="0"/>
              <a:t>Diğer </a:t>
            </a:r>
            <a:r>
              <a:rPr lang="tr-TR" dirty="0"/>
              <a:t>hususlarda 7201 sayılı Tebligat Kanunu hükümleri uygulanır.</a:t>
            </a:r>
          </a:p>
          <a:p>
            <a:endParaRPr lang="tr-TR" dirty="0"/>
          </a:p>
        </p:txBody>
      </p:sp>
    </p:spTree>
    <p:extLst>
      <p:ext uri="{BB962C8B-B14F-4D97-AF65-F5344CB8AC3E}">
        <p14:creationId xmlns:p14="http://schemas.microsoft.com/office/powerpoint/2010/main" val="29400066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62000" y="685800"/>
            <a:ext cx="7543800" cy="5486400"/>
          </a:xfrm>
        </p:spPr>
        <p:txBody>
          <a:bodyPr/>
          <a:lstStyle/>
          <a:p>
            <a:pPr marL="0" indent="0" algn="ctr">
              <a:lnSpc>
                <a:spcPct val="150000"/>
              </a:lnSpc>
              <a:spcAft>
                <a:spcPts val="0"/>
              </a:spcAft>
              <a:buNone/>
              <a:tabLst>
                <a:tab pos="2320290" algn="l"/>
              </a:tabLst>
            </a:pPr>
            <a:endParaRPr lang="tr-TR" sz="1200" b="1" u="sng"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0" indent="0" algn="ctr">
              <a:lnSpc>
                <a:spcPct val="150000"/>
              </a:lnSpc>
              <a:spcAft>
                <a:spcPts val="0"/>
              </a:spcAft>
              <a:buNone/>
              <a:tabLst>
                <a:tab pos="2320290" algn="l"/>
              </a:tabLst>
            </a:pPr>
            <a:endParaRPr lang="tr-TR" sz="1200" b="1"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0" indent="0" algn="ctr">
              <a:lnSpc>
                <a:spcPct val="150000"/>
              </a:lnSpc>
              <a:spcAft>
                <a:spcPts val="0"/>
              </a:spcAft>
              <a:buNone/>
              <a:tabLst>
                <a:tab pos="2320290" algn="l"/>
              </a:tabLst>
            </a:pPr>
            <a:r>
              <a:rPr lang="tr-TR" sz="1200" b="1" u="sng"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GİZLİ</a:t>
            </a:r>
            <a:endParaRPr lang="tr-TR" sz="1100" dirty="0" smtClean="0">
              <a:latin typeface="Calibri" panose="020F0502020204030204" pitchFamily="34" charset="0"/>
              <a:ea typeface="Times New Roman" panose="02020603050405020304" pitchFamily="18" charset="0"/>
              <a:cs typeface="Times New Roman" panose="02020603050405020304" pitchFamily="18" charset="0"/>
            </a:endParaRPr>
          </a:p>
          <a:p>
            <a:pPr marL="0" indent="0" algn="ctr">
              <a:lnSpc>
                <a:spcPct val="150000"/>
              </a:lnSpc>
              <a:spcAft>
                <a:spcPts val="0"/>
              </a:spcAft>
              <a:buNone/>
              <a:tabLst>
                <a:tab pos="2320290" algn="l"/>
              </a:tabLst>
            </a:pPr>
            <a:endParaRPr lang="tr-TR" sz="1200" b="1" u="sng" dirty="0">
              <a:highlight>
                <a:srgbClr val="FFFF00"/>
              </a:highlight>
              <a:ea typeface="Times New Roman" panose="02020603050405020304" pitchFamily="18" charset="0"/>
              <a:cs typeface="Times New Roman" panose="02020603050405020304" pitchFamily="18" charset="0"/>
            </a:endParaRPr>
          </a:p>
          <a:p>
            <a:pPr marL="0" indent="0" algn="ctr">
              <a:lnSpc>
                <a:spcPct val="150000"/>
              </a:lnSpc>
              <a:spcAft>
                <a:spcPts val="0"/>
              </a:spcAft>
              <a:buNone/>
            </a:pPr>
            <a:r>
              <a:rPr lang="tr-TR" sz="1200" b="1" u="sng" dirty="0" smtClean="0">
                <a:highlight>
                  <a:srgbClr val="FFFF00"/>
                </a:highlight>
                <a:ea typeface="Times New Roman" panose="02020603050405020304" pitchFamily="18" charset="0"/>
                <a:cs typeface="Times New Roman" panose="02020603050405020304" pitchFamily="18" charset="0"/>
              </a:rPr>
              <a:t>TEBLİĞ-TEBELLÜĞ </a:t>
            </a:r>
            <a:r>
              <a:rPr lang="tr-TR" sz="1200" b="1" u="sng" dirty="0">
                <a:highlight>
                  <a:srgbClr val="FFFF00"/>
                </a:highlight>
                <a:ea typeface="Times New Roman" panose="02020603050405020304" pitchFamily="18" charset="0"/>
                <a:cs typeface="Times New Roman" panose="02020603050405020304" pitchFamily="18" charset="0"/>
              </a:rPr>
              <a:t>BELGESİ </a:t>
            </a:r>
            <a:r>
              <a:rPr lang="tr-TR" sz="1200" b="1" u="sng" dirty="0" smtClean="0">
                <a:highlight>
                  <a:srgbClr val="FFFF00"/>
                </a:highlight>
                <a:ea typeface="Times New Roman" panose="02020603050405020304" pitchFamily="18" charset="0"/>
                <a:cs typeface="Times New Roman" panose="02020603050405020304" pitchFamily="18" charset="0"/>
              </a:rPr>
              <a:t>ÖRNEĞİ</a:t>
            </a:r>
            <a:endParaRPr lang="tr-TR" sz="1200" dirty="0">
              <a:ea typeface="Times New Roman" panose="02020603050405020304" pitchFamily="18" charset="0"/>
              <a:cs typeface="Times New Roman" panose="02020603050405020304" pitchFamily="18" charset="0"/>
            </a:endParaRPr>
          </a:p>
          <a:p>
            <a:pPr marL="0" indent="0" algn="just">
              <a:lnSpc>
                <a:spcPct val="150000"/>
              </a:lnSpc>
              <a:spcAft>
                <a:spcPts val="0"/>
              </a:spcAft>
              <a:buNone/>
            </a:pPr>
            <a:r>
              <a:rPr lang="tr-TR" sz="1200" dirty="0">
                <a:ea typeface="Times New Roman" panose="02020603050405020304" pitchFamily="18" charset="0"/>
                <a:cs typeface="Times New Roman" panose="02020603050405020304" pitchFamily="18" charset="0"/>
              </a:rPr>
              <a:t>Tebliğ edilen yazının kime ait olduğu	: </a:t>
            </a:r>
          </a:p>
          <a:p>
            <a:pPr marL="0" indent="0" algn="just">
              <a:lnSpc>
                <a:spcPct val="150000"/>
              </a:lnSpc>
              <a:spcAft>
                <a:spcPts val="0"/>
              </a:spcAft>
              <a:buNone/>
            </a:pPr>
            <a:r>
              <a:rPr lang="tr-TR" sz="1200" dirty="0">
                <a:ea typeface="Times New Roman" panose="02020603050405020304" pitchFamily="18" charset="0"/>
                <a:cs typeface="Times New Roman" panose="02020603050405020304" pitchFamily="18" charset="0"/>
              </a:rPr>
              <a:t>Tebliğ tarihindeki görev yeri ve </a:t>
            </a:r>
            <a:r>
              <a:rPr lang="tr-TR" sz="1200" dirty="0" err="1">
                <a:ea typeface="Times New Roman" panose="02020603050405020304" pitchFamily="18" charset="0"/>
                <a:cs typeface="Times New Roman" panose="02020603050405020304" pitchFamily="18" charset="0"/>
              </a:rPr>
              <a:t>ünvanı</a:t>
            </a:r>
            <a:r>
              <a:rPr lang="tr-TR" sz="1200" dirty="0">
                <a:ea typeface="Times New Roman" panose="02020603050405020304" pitchFamily="18" charset="0"/>
                <a:cs typeface="Times New Roman" panose="02020603050405020304" pitchFamily="18" charset="0"/>
              </a:rPr>
              <a:t>	: </a:t>
            </a:r>
          </a:p>
          <a:p>
            <a:pPr marL="0" indent="0" algn="just">
              <a:lnSpc>
                <a:spcPct val="150000"/>
              </a:lnSpc>
              <a:spcAft>
                <a:spcPts val="0"/>
              </a:spcAft>
              <a:buNone/>
            </a:pPr>
            <a:r>
              <a:rPr lang="tr-TR" sz="1200" dirty="0">
                <a:ea typeface="Times New Roman" panose="02020603050405020304" pitchFamily="18" charset="0"/>
                <a:cs typeface="Times New Roman" panose="02020603050405020304" pitchFamily="18" charset="0"/>
              </a:rPr>
              <a:t>Tebliğ edilen yazının tarih ve sayısı	</a:t>
            </a:r>
            <a:r>
              <a:rPr lang="tr-TR" sz="1200" dirty="0" smtClean="0">
                <a:ea typeface="Times New Roman" panose="02020603050405020304" pitchFamily="18" charset="0"/>
                <a:cs typeface="Times New Roman" panose="02020603050405020304" pitchFamily="18" charset="0"/>
              </a:rPr>
              <a:t>: </a:t>
            </a:r>
            <a:endParaRPr lang="tr-TR" sz="1200" dirty="0">
              <a:ea typeface="Times New Roman" panose="02020603050405020304" pitchFamily="18" charset="0"/>
              <a:cs typeface="Times New Roman" panose="02020603050405020304" pitchFamily="18" charset="0"/>
            </a:endParaRPr>
          </a:p>
          <a:p>
            <a:pPr marL="0" indent="0" algn="just">
              <a:lnSpc>
                <a:spcPct val="150000"/>
              </a:lnSpc>
              <a:spcAft>
                <a:spcPts val="0"/>
              </a:spcAft>
              <a:buNone/>
            </a:pPr>
            <a:r>
              <a:rPr lang="tr-TR" sz="1200" dirty="0">
                <a:ea typeface="Times New Roman" panose="02020603050405020304" pitchFamily="18" charset="0"/>
                <a:cs typeface="Times New Roman" panose="02020603050405020304" pitchFamily="18" charset="0"/>
              </a:rPr>
              <a:t>Tebligatın </a:t>
            </a:r>
            <a:r>
              <a:rPr lang="tr-TR" sz="1200" dirty="0" smtClean="0">
                <a:ea typeface="Times New Roman" panose="02020603050405020304" pitchFamily="18" charset="0"/>
                <a:cs typeface="Times New Roman" panose="02020603050405020304" pitchFamily="18" charset="0"/>
              </a:rPr>
              <a:t>konusu</a:t>
            </a:r>
            <a:r>
              <a:rPr lang="tr-TR" sz="1200" dirty="0">
                <a:ea typeface="Times New Roman" panose="02020603050405020304" pitchFamily="18" charset="0"/>
                <a:cs typeface="Times New Roman" panose="02020603050405020304" pitchFamily="18" charset="0"/>
              </a:rPr>
              <a:t>		: </a:t>
            </a:r>
          </a:p>
          <a:p>
            <a:pPr marL="0" indent="0" algn="just">
              <a:lnSpc>
                <a:spcPct val="150000"/>
              </a:lnSpc>
              <a:spcAft>
                <a:spcPts val="0"/>
              </a:spcAft>
              <a:buNone/>
            </a:pPr>
            <a:r>
              <a:rPr lang="tr-TR" sz="1200" dirty="0">
                <a:ea typeface="Times New Roman" panose="02020603050405020304" pitchFamily="18" charset="0"/>
                <a:cs typeface="Times New Roman" panose="02020603050405020304" pitchFamily="18" charset="0"/>
              </a:rPr>
              <a:t>Tebligatın yapıldığı tarih 		</a:t>
            </a:r>
            <a:r>
              <a:rPr lang="tr-TR" sz="1200" dirty="0" smtClean="0">
                <a:ea typeface="Times New Roman" panose="02020603050405020304" pitchFamily="18" charset="0"/>
                <a:cs typeface="Times New Roman" panose="02020603050405020304" pitchFamily="18" charset="0"/>
              </a:rPr>
              <a:t>: </a:t>
            </a:r>
            <a:endParaRPr lang="tr-TR" sz="1200" dirty="0">
              <a:ea typeface="Times New Roman" panose="02020603050405020304" pitchFamily="18" charset="0"/>
              <a:cs typeface="Times New Roman" panose="02020603050405020304" pitchFamily="18" charset="0"/>
            </a:endParaRPr>
          </a:p>
          <a:p>
            <a:pPr marL="0" indent="0" algn="just">
              <a:lnSpc>
                <a:spcPct val="150000"/>
              </a:lnSpc>
              <a:spcAft>
                <a:spcPts val="0"/>
              </a:spcAft>
              <a:buNone/>
            </a:pPr>
            <a:endParaRPr lang="tr-TR" sz="1200" dirty="0">
              <a:ea typeface="Times New Roman" panose="02020603050405020304" pitchFamily="18" charset="0"/>
              <a:cs typeface="Times New Roman" panose="02020603050405020304" pitchFamily="18" charset="0"/>
            </a:endParaRPr>
          </a:p>
          <a:p>
            <a:pPr marL="0" indent="0" algn="just">
              <a:lnSpc>
                <a:spcPct val="150000"/>
              </a:lnSpc>
              <a:spcAft>
                <a:spcPts val="0"/>
              </a:spcAft>
              <a:buNone/>
            </a:pPr>
            <a:r>
              <a:rPr lang="tr-TR" sz="1200" dirty="0">
                <a:ea typeface="Times New Roman" panose="02020603050405020304" pitchFamily="18" charset="0"/>
                <a:cs typeface="Times New Roman" panose="02020603050405020304" pitchFamily="18" charset="0"/>
              </a:rPr>
              <a:t>…… biriminin yukarıda tarihi, sayısı ve konusu belirtilen yazısını kapalı zarf içinde teslim aldım</a:t>
            </a:r>
            <a:r>
              <a:rPr lang="tr-TR" sz="1200" dirty="0" smtClean="0">
                <a:ea typeface="Times New Roman" panose="02020603050405020304" pitchFamily="18" charset="0"/>
                <a:cs typeface="Times New Roman" panose="02020603050405020304" pitchFamily="18" charset="0"/>
              </a:rPr>
              <a:t>.</a:t>
            </a:r>
            <a:endParaRPr lang="tr-TR" sz="1200" dirty="0">
              <a:ea typeface="Times New Roman" panose="02020603050405020304" pitchFamily="18" charset="0"/>
              <a:cs typeface="Times New Roman" panose="02020603050405020304" pitchFamily="18" charset="0"/>
            </a:endParaRPr>
          </a:p>
          <a:p>
            <a:pPr marL="0" indent="0" algn="just">
              <a:lnSpc>
                <a:spcPct val="150000"/>
              </a:lnSpc>
              <a:spcAft>
                <a:spcPts val="0"/>
              </a:spcAft>
              <a:buNone/>
            </a:pPr>
            <a:r>
              <a:rPr lang="tr-TR" sz="1200" b="1" dirty="0">
                <a:ea typeface="Times New Roman" panose="02020603050405020304" pitchFamily="18" charset="0"/>
                <a:cs typeface="Times New Roman" panose="02020603050405020304" pitchFamily="18" charset="0"/>
              </a:rPr>
              <a:t> </a:t>
            </a:r>
            <a:endParaRPr lang="tr-TR" sz="1200" dirty="0">
              <a:ea typeface="Times New Roman" panose="02020603050405020304" pitchFamily="18" charset="0"/>
              <a:cs typeface="Times New Roman" panose="02020603050405020304" pitchFamily="18" charset="0"/>
            </a:endParaRPr>
          </a:p>
          <a:p>
            <a:pPr marL="0" indent="0" algn="just">
              <a:lnSpc>
                <a:spcPct val="150000"/>
              </a:lnSpc>
              <a:spcAft>
                <a:spcPts val="0"/>
              </a:spcAft>
              <a:buNone/>
            </a:pPr>
            <a:r>
              <a:rPr lang="tr-TR" sz="1200" b="1" dirty="0">
                <a:ea typeface="Times New Roman" panose="02020603050405020304" pitchFamily="18" charset="0"/>
                <a:cs typeface="Times New Roman" panose="02020603050405020304" pitchFamily="18" charset="0"/>
              </a:rPr>
              <a:t>TEBLİĞ EDEN:				</a:t>
            </a:r>
            <a:r>
              <a:rPr lang="tr-TR" sz="1200" b="1" dirty="0" smtClean="0">
                <a:ea typeface="Times New Roman" panose="02020603050405020304" pitchFamily="18" charset="0"/>
                <a:cs typeface="Times New Roman" panose="02020603050405020304" pitchFamily="18" charset="0"/>
              </a:rPr>
              <a:t>      TEBELLÜĞ EDEN:</a:t>
            </a:r>
            <a:r>
              <a:rPr lang="tr-TR" sz="1200" b="1" dirty="0">
                <a:ea typeface="Times New Roman" panose="02020603050405020304" pitchFamily="18" charset="0"/>
                <a:cs typeface="Times New Roman" panose="02020603050405020304" pitchFamily="18" charset="0"/>
              </a:rPr>
              <a:t>		</a:t>
            </a:r>
            <a:endParaRPr lang="tr-TR" sz="1200" dirty="0">
              <a:ea typeface="Times New Roman" panose="02020603050405020304" pitchFamily="18" charset="0"/>
              <a:cs typeface="Times New Roman" panose="02020603050405020304" pitchFamily="18" charset="0"/>
            </a:endParaRPr>
          </a:p>
          <a:p>
            <a:pPr marL="0" indent="0" algn="just">
              <a:lnSpc>
                <a:spcPct val="150000"/>
              </a:lnSpc>
              <a:spcAft>
                <a:spcPts val="0"/>
              </a:spcAft>
              <a:buNone/>
            </a:pPr>
            <a:r>
              <a:rPr lang="tr-TR" sz="1200" b="1" dirty="0" smtClean="0">
                <a:ea typeface="Times New Roman" panose="02020603050405020304" pitchFamily="18" charset="0"/>
                <a:cs typeface="Times New Roman" panose="02020603050405020304" pitchFamily="18" charset="0"/>
              </a:rPr>
              <a:t>İmzası	:</a:t>
            </a:r>
            <a:r>
              <a:rPr lang="tr-TR" sz="1200" b="1" dirty="0">
                <a:ea typeface="Times New Roman" panose="02020603050405020304" pitchFamily="18" charset="0"/>
                <a:cs typeface="Times New Roman" panose="02020603050405020304" pitchFamily="18" charset="0"/>
              </a:rPr>
              <a:t>		  </a:t>
            </a:r>
            <a:r>
              <a:rPr lang="tr-TR" sz="1200" b="1" dirty="0" smtClean="0">
                <a:ea typeface="Times New Roman" panose="02020603050405020304" pitchFamily="18" charset="0"/>
                <a:cs typeface="Times New Roman" panose="02020603050405020304" pitchFamily="18" charset="0"/>
              </a:rPr>
              <a:t>                                                     İmzası</a:t>
            </a:r>
            <a:r>
              <a:rPr lang="tr-TR" sz="1200" b="1" dirty="0">
                <a:ea typeface="Times New Roman" panose="02020603050405020304" pitchFamily="18" charset="0"/>
                <a:cs typeface="Times New Roman" panose="02020603050405020304" pitchFamily="18" charset="0"/>
              </a:rPr>
              <a:t>	</a:t>
            </a:r>
            <a:r>
              <a:rPr lang="tr-TR" sz="1200" b="1" dirty="0" smtClean="0">
                <a:ea typeface="Times New Roman" panose="02020603050405020304" pitchFamily="18" charset="0"/>
                <a:cs typeface="Times New Roman" panose="02020603050405020304" pitchFamily="18" charset="0"/>
              </a:rPr>
              <a:t>     :</a:t>
            </a:r>
          </a:p>
          <a:p>
            <a:pPr marL="0" indent="0" algn="just">
              <a:lnSpc>
                <a:spcPct val="150000"/>
              </a:lnSpc>
              <a:spcAft>
                <a:spcPts val="0"/>
              </a:spcAft>
              <a:buNone/>
            </a:pPr>
            <a:r>
              <a:rPr lang="tr-TR" sz="1200" b="1" dirty="0" smtClean="0">
                <a:ea typeface="Times New Roman" panose="02020603050405020304" pitchFamily="18" charset="0"/>
                <a:cs typeface="Times New Roman" panose="02020603050405020304" pitchFamily="18" charset="0"/>
              </a:rPr>
              <a:t>Adı </a:t>
            </a:r>
            <a:r>
              <a:rPr lang="tr-TR" sz="1200" b="1" dirty="0">
                <a:ea typeface="Times New Roman" panose="02020603050405020304" pitchFamily="18" charset="0"/>
                <a:cs typeface="Times New Roman" panose="02020603050405020304" pitchFamily="18" charset="0"/>
              </a:rPr>
              <a:t>ve Soyadı	 :				      </a:t>
            </a:r>
            <a:r>
              <a:rPr lang="tr-TR" sz="1200" b="1" dirty="0" smtClean="0">
                <a:ea typeface="Times New Roman" panose="02020603050405020304" pitchFamily="18" charset="0"/>
                <a:cs typeface="Times New Roman" panose="02020603050405020304" pitchFamily="18" charset="0"/>
              </a:rPr>
              <a:t>Adı </a:t>
            </a:r>
            <a:r>
              <a:rPr lang="tr-TR" sz="1200" b="1" dirty="0">
                <a:ea typeface="Times New Roman" panose="02020603050405020304" pitchFamily="18" charset="0"/>
                <a:cs typeface="Times New Roman" panose="02020603050405020304" pitchFamily="18" charset="0"/>
              </a:rPr>
              <a:t>ve </a:t>
            </a:r>
            <a:r>
              <a:rPr lang="tr-TR" sz="1200" b="1" dirty="0" smtClean="0">
                <a:ea typeface="Times New Roman" panose="02020603050405020304" pitchFamily="18" charset="0"/>
                <a:cs typeface="Times New Roman" panose="02020603050405020304" pitchFamily="18" charset="0"/>
              </a:rPr>
              <a:t>Soyadı:</a:t>
            </a:r>
            <a:endParaRPr lang="tr-TR" sz="1200" dirty="0">
              <a:ea typeface="Times New Roman" panose="02020603050405020304" pitchFamily="18" charset="0"/>
              <a:cs typeface="Times New Roman" panose="02020603050405020304" pitchFamily="18" charset="0"/>
            </a:endParaRPr>
          </a:p>
          <a:p>
            <a:pPr marL="0" indent="0" algn="just">
              <a:lnSpc>
                <a:spcPct val="150000"/>
              </a:lnSpc>
              <a:spcAft>
                <a:spcPts val="0"/>
              </a:spcAft>
              <a:buNone/>
            </a:pPr>
            <a:r>
              <a:rPr lang="tr-TR" sz="1200" b="1" dirty="0" err="1">
                <a:ea typeface="Times New Roman" panose="02020603050405020304" pitchFamily="18" charset="0"/>
                <a:cs typeface="Times New Roman" panose="02020603050405020304" pitchFamily="18" charset="0"/>
              </a:rPr>
              <a:t>Ünvanı</a:t>
            </a:r>
            <a:r>
              <a:rPr lang="tr-TR" sz="1200" b="1" dirty="0">
                <a:ea typeface="Times New Roman" panose="02020603050405020304" pitchFamily="18" charset="0"/>
                <a:cs typeface="Times New Roman" panose="02020603050405020304" pitchFamily="18" charset="0"/>
              </a:rPr>
              <a:t>	 :				      </a:t>
            </a:r>
            <a:r>
              <a:rPr lang="tr-TR" sz="1200" b="1" dirty="0" err="1" smtClean="0">
                <a:ea typeface="Times New Roman" panose="02020603050405020304" pitchFamily="18" charset="0"/>
                <a:cs typeface="Times New Roman" panose="02020603050405020304" pitchFamily="18" charset="0"/>
              </a:rPr>
              <a:t>Ünvanı</a:t>
            </a:r>
            <a:r>
              <a:rPr lang="tr-TR" sz="1200" b="1" dirty="0">
                <a:ea typeface="Times New Roman" panose="02020603050405020304" pitchFamily="18" charset="0"/>
                <a:cs typeface="Times New Roman" panose="02020603050405020304" pitchFamily="18" charset="0"/>
              </a:rPr>
              <a:t>	  </a:t>
            </a:r>
            <a:r>
              <a:rPr lang="tr-TR" sz="1200" b="1" dirty="0" smtClean="0">
                <a:ea typeface="Times New Roman" panose="02020603050405020304" pitchFamily="18" charset="0"/>
                <a:cs typeface="Times New Roman" panose="02020603050405020304" pitchFamily="18" charset="0"/>
              </a:rPr>
              <a:t>    :</a:t>
            </a:r>
            <a:endParaRPr lang="tr-TR" sz="1200" b="1" u="sng"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0" indent="0" algn="ctr">
              <a:lnSpc>
                <a:spcPct val="150000"/>
              </a:lnSpc>
              <a:spcAft>
                <a:spcPts val="0"/>
              </a:spcAft>
              <a:buNone/>
              <a:tabLst>
                <a:tab pos="2320290" algn="l"/>
              </a:tabLst>
            </a:pPr>
            <a:r>
              <a:rPr lang="tr-TR" sz="1200" b="1" u="sng"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GİZLİ</a:t>
            </a:r>
            <a:endParaRPr lang="tr-TR" sz="1100" dirty="0">
              <a:latin typeface="Calibri" panose="020F0502020204030204" pitchFamily="34" charset="0"/>
              <a:ea typeface="Times New Roman" panose="02020603050405020304" pitchFamily="18" charset="0"/>
              <a:cs typeface="Times New Roman" panose="02020603050405020304" pitchFamily="18" charset="0"/>
            </a:endParaRPr>
          </a:p>
          <a:p>
            <a:pPr marL="0" indent="0" algn="just">
              <a:lnSpc>
                <a:spcPct val="150000"/>
              </a:lnSpc>
              <a:spcAft>
                <a:spcPts val="0"/>
              </a:spcAft>
              <a:buNone/>
            </a:pPr>
            <a:endParaRPr lang="tr-TR" sz="1200" dirty="0">
              <a:ea typeface="Times New Roman" panose="02020603050405020304" pitchFamily="18" charset="0"/>
              <a:cs typeface="Times New Roman" panose="02020603050405020304" pitchFamily="18" charset="0"/>
            </a:endParaRPr>
          </a:p>
          <a:p>
            <a:pPr marL="0" indent="0">
              <a:buNone/>
            </a:pPr>
            <a:endParaRPr lang="tr-TR" sz="1200" dirty="0"/>
          </a:p>
        </p:txBody>
      </p:sp>
    </p:spTree>
    <p:extLst>
      <p:ext uri="{BB962C8B-B14F-4D97-AF65-F5344CB8AC3E}">
        <p14:creationId xmlns:p14="http://schemas.microsoft.com/office/powerpoint/2010/main" val="11616916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62000" y="685800"/>
            <a:ext cx="7543800" cy="5410200"/>
          </a:xfrm>
        </p:spPr>
        <p:txBody>
          <a:bodyPr/>
          <a:lstStyle/>
          <a:p>
            <a:pPr algn="just">
              <a:buFont typeface="Wingdings" panose="05000000000000000000" pitchFamily="2" charset="2"/>
              <a:buChar char="Ø"/>
            </a:pPr>
            <a:endParaRPr lang="tr-TR" dirty="0" smtClean="0"/>
          </a:p>
          <a:p>
            <a:pPr algn="just">
              <a:buFont typeface="Wingdings" panose="05000000000000000000" pitchFamily="2" charset="2"/>
              <a:buChar char="Ø"/>
            </a:pPr>
            <a:r>
              <a:rPr lang="tr-TR" dirty="0" smtClean="0"/>
              <a:t>Soruşturmanın </a:t>
            </a:r>
            <a:r>
              <a:rPr lang="tr-TR" b="1" u="sng" dirty="0"/>
              <a:t>gizliliği </a:t>
            </a:r>
            <a:r>
              <a:rPr lang="tr-TR" b="1" u="sng" dirty="0" smtClean="0"/>
              <a:t>esastır!</a:t>
            </a:r>
          </a:p>
          <a:p>
            <a:pPr algn="just">
              <a:buFont typeface="Wingdings" panose="05000000000000000000" pitchFamily="2" charset="2"/>
              <a:buChar char="Ø"/>
            </a:pPr>
            <a:r>
              <a:rPr lang="tr-TR" dirty="0"/>
              <a:t>Soruşturma gizli </a:t>
            </a:r>
            <a:r>
              <a:rPr lang="tr-TR" dirty="0" smtClean="0"/>
              <a:t>yürütülmek zorunda olduğu için </a:t>
            </a:r>
            <a:r>
              <a:rPr lang="tr-TR" dirty="0"/>
              <a:t>ifade sırasında, soruşturmacı ya da soruşturma komisyonu üyeleri, kâtip, ifade sahibi dışında kimse bulunamaz</a:t>
            </a:r>
            <a:r>
              <a:rPr lang="tr-TR" dirty="0" smtClean="0"/>
              <a:t>.</a:t>
            </a:r>
            <a:endParaRPr lang="tr-TR" b="1" u="sng" dirty="0" smtClean="0"/>
          </a:p>
          <a:p>
            <a:pPr algn="just">
              <a:buFont typeface="Wingdings" panose="05000000000000000000" pitchFamily="2" charset="2"/>
              <a:buChar char="Ø"/>
            </a:pPr>
            <a:r>
              <a:rPr lang="tr-TR" dirty="0" smtClean="0"/>
              <a:t>Her </a:t>
            </a:r>
            <a:r>
              <a:rPr lang="tr-TR" dirty="0"/>
              <a:t>soruşturma işlemi bir </a:t>
            </a:r>
            <a:r>
              <a:rPr lang="tr-TR" b="1" u="sng" dirty="0"/>
              <a:t>tutanakla tespit </a:t>
            </a:r>
            <a:r>
              <a:rPr lang="tr-TR" dirty="0"/>
              <a:t>edilir. </a:t>
            </a:r>
          </a:p>
          <a:p>
            <a:pPr algn="just">
              <a:buFont typeface="Wingdings" panose="05000000000000000000" pitchFamily="2" charset="2"/>
              <a:buChar char="Ø"/>
            </a:pPr>
            <a:r>
              <a:rPr lang="tr-TR" dirty="0" smtClean="0"/>
              <a:t>Tutanak</a:t>
            </a:r>
            <a:r>
              <a:rPr lang="tr-TR" dirty="0"/>
              <a:t>, işlemin nerede ve ne zaman yapıldığı, işlemin mahiyeti, kimlerin katıldığı, ifade alınmış ise soruları ve cevapları belirtecek şekilde düzenlenir. </a:t>
            </a:r>
          </a:p>
          <a:p>
            <a:pPr algn="just">
              <a:buFont typeface="Wingdings" panose="05000000000000000000" pitchFamily="2" charset="2"/>
              <a:buChar char="Ø"/>
            </a:pPr>
            <a:r>
              <a:rPr lang="tr-TR" dirty="0" smtClean="0"/>
              <a:t>Tutanak </a:t>
            </a:r>
            <a:r>
              <a:rPr lang="tr-TR" dirty="0"/>
              <a:t>soruşturmacı, kâtip, ifade sahibi veya belge sorumluları ile keşif yapılmışsa hazır bulunanlar tarafından imzalanır. </a:t>
            </a:r>
            <a:endParaRPr lang="tr-TR" dirty="0" smtClean="0"/>
          </a:p>
          <a:p>
            <a:pPr algn="just">
              <a:buFont typeface="Wingdings" panose="05000000000000000000" pitchFamily="2" charset="2"/>
              <a:buChar char="Ø"/>
            </a:pPr>
            <a:r>
              <a:rPr lang="tr-TR" u="sng" dirty="0"/>
              <a:t>Şüphelinin ve varsa şikayetçinin </a:t>
            </a:r>
            <a:r>
              <a:rPr lang="tr-TR" dirty="0"/>
              <a:t>ifadesi ya da savunması alınırken </a:t>
            </a:r>
            <a:r>
              <a:rPr lang="tr-TR" u="sng" dirty="0"/>
              <a:t>yemin </a:t>
            </a:r>
            <a:r>
              <a:rPr lang="tr-TR" u="sng" dirty="0" smtClean="0"/>
              <a:t>ettirilmemelidir</a:t>
            </a:r>
            <a:r>
              <a:rPr lang="tr-TR" u="sng" dirty="0"/>
              <a:t>.</a:t>
            </a:r>
            <a:endParaRPr lang="tr-TR" dirty="0" smtClean="0"/>
          </a:p>
          <a:p>
            <a:pPr marL="0" indent="0" algn="just">
              <a:buNone/>
            </a:pPr>
            <a:endParaRPr lang="tr-TR" dirty="0"/>
          </a:p>
        </p:txBody>
      </p:sp>
    </p:spTree>
    <p:extLst>
      <p:ext uri="{BB962C8B-B14F-4D97-AF65-F5344CB8AC3E}">
        <p14:creationId xmlns:p14="http://schemas.microsoft.com/office/powerpoint/2010/main" val="5714917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62000" y="685800"/>
            <a:ext cx="7543800" cy="5334000"/>
          </a:xfrm>
        </p:spPr>
        <p:txBody>
          <a:bodyPr/>
          <a:lstStyle/>
          <a:p>
            <a:pPr algn="just">
              <a:buFont typeface="Wingdings" panose="05000000000000000000" pitchFamily="2" charset="2"/>
              <a:buChar char="Ø"/>
            </a:pPr>
            <a:r>
              <a:rPr lang="tr-TR" dirty="0"/>
              <a:t>İfadenin </a:t>
            </a:r>
            <a:r>
              <a:rPr lang="tr-TR" b="1" u="sng" dirty="0" smtClean="0"/>
              <a:t>istinabe</a:t>
            </a:r>
            <a:r>
              <a:rPr lang="tr-TR" dirty="0" smtClean="0"/>
              <a:t>(ifadesine </a:t>
            </a:r>
            <a:r>
              <a:rPr lang="tr-TR" dirty="0"/>
              <a:t>başvurulacak kişinin </a:t>
            </a:r>
            <a:r>
              <a:rPr lang="tr-TR" dirty="0" smtClean="0"/>
              <a:t>Hatay </a:t>
            </a:r>
            <a:r>
              <a:rPr lang="tr-TR" dirty="0"/>
              <a:t>dışında olması veya askerlik, tutukluluk gibi nedenlerle ifade vermeye gelemeyecek durumda olması halinde ifadesinin, bağlı olduğu mülki ya da idari amir ya da tutukluk halinde cezaevi savcısı tarafından alınmasının talep edilmesi)</a:t>
            </a:r>
            <a:r>
              <a:rPr lang="tr-TR" dirty="0" smtClean="0"/>
              <a:t> </a:t>
            </a:r>
            <a:r>
              <a:rPr lang="tr-TR" dirty="0"/>
              <a:t>suretiyle alınması </a:t>
            </a:r>
            <a:r>
              <a:rPr lang="tr-TR" dirty="0" smtClean="0"/>
              <a:t>halinde </a:t>
            </a:r>
            <a:r>
              <a:rPr lang="tr-TR" dirty="0"/>
              <a:t>istinabe </a:t>
            </a:r>
            <a:r>
              <a:rPr lang="tr-TR" dirty="0" smtClean="0"/>
              <a:t>talimatında:</a:t>
            </a:r>
          </a:p>
          <a:p>
            <a:pPr algn="just">
              <a:buFont typeface="Wingdings" panose="05000000000000000000" pitchFamily="2" charset="2"/>
              <a:buChar char="ü"/>
            </a:pPr>
            <a:r>
              <a:rPr lang="tr-TR" dirty="0" smtClean="0"/>
              <a:t>İfade </a:t>
            </a:r>
            <a:r>
              <a:rPr lang="tr-TR" dirty="0"/>
              <a:t>sahibinin hüviyeti, adresi ve benzeri bilgiler ile sorulacak sorular ayrıntılı olarak belirtilir. </a:t>
            </a:r>
            <a:endParaRPr lang="tr-TR" dirty="0" smtClean="0"/>
          </a:p>
          <a:p>
            <a:pPr algn="just">
              <a:buFont typeface="Wingdings" panose="05000000000000000000" pitchFamily="2" charset="2"/>
              <a:buChar char="ü"/>
            </a:pPr>
            <a:r>
              <a:rPr lang="tr-TR" dirty="0" smtClean="0"/>
              <a:t>İfadesi </a:t>
            </a:r>
            <a:r>
              <a:rPr lang="tr-TR" dirty="0"/>
              <a:t>alınacak kişi şahit ise yemin ettirilmesi ve yaptırılacak yemin şekli de yazılır. </a:t>
            </a:r>
          </a:p>
        </p:txBody>
      </p:sp>
    </p:spTree>
    <p:extLst>
      <p:ext uri="{BB962C8B-B14F-4D97-AF65-F5344CB8AC3E}">
        <p14:creationId xmlns:p14="http://schemas.microsoft.com/office/powerpoint/2010/main" val="40712865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62000" y="685800"/>
            <a:ext cx="7543800" cy="5334000"/>
          </a:xfrm>
        </p:spPr>
        <p:txBody>
          <a:bodyPr/>
          <a:lstStyle/>
          <a:p>
            <a:pPr algn="just">
              <a:buFont typeface="Wingdings" panose="05000000000000000000" pitchFamily="2" charset="2"/>
              <a:buChar char="Ø"/>
            </a:pPr>
            <a:r>
              <a:rPr lang="tr-TR" dirty="0"/>
              <a:t>Soruşturmacının, görevlendirme kapsamında talep ettiği bilgi ve </a:t>
            </a:r>
            <a:r>
              <a:rPr lang="tr-TR" dirty="0" smtClean="0"/>
              <a:t>belgeler kanun gereği </a:t>
            </a:r>
            <a:r>
              <a:rPr lang="tr-TR" dirty="0"/>
              <a:t>gecikmeksizin kendisine </a:t>
            </a:r>
            <a:r>
              <a:rPr lang="tr-TR" dirty="0" smtClean="0"/>
              <a:t>verilir.</a:t>
            </a:r>
          </a:p>
          <a:p>
            <a:pPr algn="just">
              <a:buFont typeface="Wingdings" panose="05000000000000000000" pitchFamily="2" charset="2"/>
              <a:buChar char="Ø"/>
            </a:pPr>
            <a:r>
              <a:rPr lang="tr-TR" dirty="0" smtClean="0"/>
              <a:t>Soruşturma </a:t>
            </a:r>
            <a:r>
              <a:rPr lang="tr-TR" dirty="0"/>
              <a:t>devam </a:t>
            </a:r>
            <a:r>
              <a:rPr lang="tr-TR" dirty="0" smtClean="0"/>
              <a:t>ederken soruşturma onayında </a:t>
            </a:r>
            <a:r>
              <a:rPr lang="tr-TR" dirty="0"/>
              <a:t>belirtilen kişi ve fiillerden başka sorumlu ya da fiillerin varlığının tespiti halinde, bu kişi ya da fiillerin de soruşturmaya dahil edilmesi soruşturmayı açan makamdan istenir. Bu durumda soruşturmayı açan makam, konuyu değerlendirerek bu fiil ya da kişilerin de soruşturmaya dahil edildiğine ilişkin ek bir onay alarak soruşturmacıya bildirir ya da gerek görürse bu fiil ve kişiler hakkında yeni bir soruşturma açabilir.</a:t>
            </a:r>
          </a:p>
          <a:p>
            <a:pPr algn="just"/>
            <a:endParaRPr lang="tr-TR" dirty="0"/>
          </a:p>
        </p:txBody>
      </p:sp>
    </p:spTree>
    <p:extLst>
      <p:ext uri="{BB962C8B-B14F-4D97-AF65-F5344CB8AC3E}">
        <p14:creationId xmlns:p14="http://schemas.microsoft.com/office/powerpoint/2010/main" val="14264531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62000" y="685800"/>
            <a:ext cx="7543800" cy="5410200"/>
          </a:xfrm>
        </p:spPr>
        <p:txBody>
          <a:bodyPr/>
          <a:lstStyle/>
          <a:p>
            <a:endParaRPr lang="tr-TR" sz="1800" dirty="0" smtClean="0"/>
          </a:p>
          <a:p>
            <a:pPr algn="just">
              <a:buFont typeface="Wingdings" panose="05000000000000000000" pitchFamily="2" charset="2"/>
              <a:buChar char="v"/>
            </a:pPr>
            <a:r>
              <a:rPr lang="tr-TR" sz="1800" b="1" u="sng" dirty="0" smtClean="0"/>
              <a:t>SORUŞTURMA TAMAMLANDIĞINDA TANZİM EDİLECEK OLAN SORUŞTURMA RAPORUNDA YER ALMASI GEREKEN HUSUSLAR:</a:t>
            </a:r>
          </a:p>
          <a:p>
            <a:pPr lvl="0" algn="just">
              <a:buFont typeface="Wingdings" panose="05000000000000000000" pitchFamily="2" charset="2"/>
              <a:buChar char="Ø"/>
            </a:pPr>
            <a:r>
              <a:rPr lang="tr-TR" sz="1800" dirty="0" smtClean="0"/>
              <a:t>Soruşturma </a:t>
            </a:r>
            <a:r>
              <a:rPr lang="tr-TR" sz="1800" dirty="0"/>
              <a:t>emri veren makam </a:t>
            </a:r>
            <a:endParaRPr lang="tr-TR" sz="1800" dirty="0" smtClean="0"/>
          </a:p>
          <a:p>
            <a:pPr lvl="0" algn="just">
              <a:buFont typeface="Wingdings" panose="05000000000000000000" pitchFamily="2" charset="2"/>
              <a:buChar char="Ø"/>
            </a:pPr>
            <a:r>
              <a:rPr lang="tr-TR" sz="1800" dirty="0" smtClean="0"/>
              <a:t>Soruşturma </a:t>
            </a:r>
            <a:r>
              <a:rPr lang="tr-TR" sz="1800" dirty="0"/>
              <a:t>emrinin tarih ve </a:t>
            </a:r>
            <a:r>
              <a:rPr lang="tr-TR" sz="1800" dirty="0" smtClean="0"/>
              <a:t>sayısı</a:t>
            </a:r>
          </a:p>
          <a:p>
            <a:pPr lvl="0" algn="just">
              <a:buFont typeface="Wingdings" panose="05000000000000000000" pitchFamily="2" charset="2"/>
              <a:buChar char="Ø"/>
            </a:pPr>
            <a:r>
              <a:rPr lang="tr-TR" sz="1800" dirty="0" smtClean="0"/>
              <a:t>Soruşturulanın </a:t>
            </a:r>
            <a:r>
              <a:rPr lang="tr-TR" sz="1800" dirty="0"/>
              <a:t>kimlik bilgileri ve </a:t>
            </a:r>
            <a:r>
              <a:rPr lang="tr-TR" sz="1800" dirty="0" smtClean="0"/>
              <a:t>sıfatı</a:t>
            </a:r>
          </a:p>
          <a:p>
            <a:pPr lvl="0" algn="just">
              <a:buFont typeface="Wingdings" panose="05000000000000000000" pitchFamily="2" charset="2"/>
              <a:buChar char="Ø"/>
            </a:pPr>
            <a:r>
              <a:rPr lang="tr-TR" sz="1800" dirty="0" smtClean="0"/>
              <a:t>Soruşturmanın konusu</a:t>
            </a:r>
          </a:p>
          <a:p>
            <a:pPr lvl="0" algn="just">
              <a:buFont typeface="Wingdings" panose="05000000000000000000" pitchFamily="2" charset="2"/>
              <a:buChar char="Ø"/>
            </a:pPr>
            <a:r>
              <a:rPr lang="tr-TR" sz="1800" dirty="0" smtClean="0"/>
              <a:t>Suç </a:t>
            </a:r>
            <a:r>
              <a:rPr lang="tr-TR" sz="1800" dirty="0"/>
              <a:t>tarihi ve </a:t>
            </a:r>
            <a:r>
              <a:rPr lang="tr-TR" sz="1800" dirty="0" smtClean="0"/>
              <a:t>yeri</a:t>
            </a:r>
          </a:p>
          <a:p>
            <a:pPr lvl="0" algn="just">
              <a:buFont typeface="Wingdings" panose="05000000000000000000" pitchFamily="2" charset="2"/>
              <a:buChar char="Ø"/>
            </a:pPr>
            <a:r>
              <a:rPr lang="tr-TR" sz="1800" dirty="0"/>
              <a:t>Soruşturmanın aşamaları</a:t>
            </a:r>
          </a:p>
          <a:p>
            <a:pPr lvl="0" algn="just">
              <a:buFont typeface="Wingdings" panose="05000000000000000000" pitchFamily="2" charset="2"/>
              <a:buChar char="Ø"/>
            </a:pPr>
            <a:r>
              <a:rPr lang="tr-TR" sz="1800" dirty="0"/>
              <a:t>Alınan beyanların özetleri</a:t>
            </a:r>
          </a:p>
          <a:p>
            <a:pPr lvl="0" algn="just">
              <a:buFont typeface="Wingdings" panose="05000000000000000000" pitchFamily="2" charset="2"/>
              <a:buChar char="Ø"/>
            </a:pPr>
            <a:r>
              <a:rPr lang="tr-TR" sz="1800" dirty="0"/>
              <a:t>Toplanan deliller</a:t>
            </a:r>
          </a:p>
          <a:p>
            <a:pPr lvl="0" algn="just">
              <a:buFont typeface="Wingdings" panose="05000000000000000000" pitchFamily="2" charset="2"/>
              <a:buChar char="Ø"/>
            </a:pPr>
            <a:r>
              <a:rPr lang="tr-TR" sz="1800" dirty="0"/>
              <a:t>Neden-sonuç ilişkisine bağlanan teklif</a:t>
            </a:r>
          </a:p>
          <a:p>
            <a:pPr lvl="0" algn="just">
              <a:buFont typeface="Wingdings" panose="05000000000000000000" pitchFamily="2" charset="2"/>
              <a:buChar char="Ø"/>
            </a:pPr>
            <a:r>
              <a:rPr lang="tr-TR" sz="1800" dirty="0"/>
              <a:t>Tekerrür bulunup bulunmadığı/Bir derece alt ceza uygulamasına gidilip gidilmeyeceği (bu hususa disiplin cezasını vermeye yetkili amir/kurul karar verir) hakkında değerlendirme</a:t>
            </a:r>
          </a:p>
          <a:p>
            <a:pPr marL="0" indent="0" algn="just">
              <a:buNone/>
            </a:pPr>
            <a:r>
              <a:rPr lang="tr-TR" sz="1800" dirty="0"/>
              <a:t>yer alır</a:t>
            </a:r>
            <a:r>
              <a:rPr lang="tr-TR" sz="1800" dirty="0" smtClean="0"/>
              <a:t>.</a:t>
            </a:r>
            <a:endParaRPr lang="tr-TR" sz="1800" dirty="0"/>
          </a:p>
        </p:txBody>
      </p:sp>
    </p:spTree>
    <p:extLst>
      <p:ext uri="{BB962C8B-B14F-4D97-AF65-F5344CB8AC3E}">
        <p14:creationId xmlns:p14="http://schemas.microsoft.com/office/powerpoint/2010/main" val="39487744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52400" y="457200"/>
            <a:ext cx="8686800" cy="5638800"/>
          </a:xfrm>
        </p:spPr>
        <p:txBody>
          <a:bodyPr/>
          <a:lstStyle/>
          <a:p>
            <a:pPr marL="0" indent="0" algn="ctr">
              <a:lnSpc>
                <a:spcPct val="150000"/>
              </a:lnSpc>
              <a:spcAft>
                <a:spcPts val="0"/>
              </a:spcAft>
              <a:buNone/>
            </a:pPr>
            <a:endParaRPr lang="tr-TR" sz="1000" b="1" u="sng" dirty="0" smtClean="0">
              <a:solidFill>
                <a:srgbClr val="FF0000"/>
              </a:solidFill>
              <a:highlight>
                <a:srgbClr val="FFFF00"/>
              </a:highlight>
              <a:ea typeface="Times New Roman" panose="02020603050405020304" pitchFamily="18" charset="0"/>
              <a:cs typeface="Times New Roman" panose="02020603050405020304" pitchFamily="18" charset="0"/>
            </a:endParaRPr>
          </a:p>
          <a:p>
            <a:pPr marL="0" indent="0" algn="ctr">
              <a:lnSpc>
                <a:spcPct val="150000"/>
              </a:lnSpc>
              <a:spcAft>
                <a:spcPts val="0"/>
              </a:spcAft>
              <a:buNone/>
              <a:tabLst>
                <a:tab pos="2320290" algn="l"/>
              </a:tabLst>
            </a:pPr>
            <a:r>
              <a:rPr lang="tr-TR" sz="1000" b="1"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GİZLİ</a:t>
            </a:r>
            <a:endParaRPr lang="tr-TR" sz="900" dirty="0">
              <a:latin typeface="Calibri" panose="020F0502020204030204" pitchFamily="34" charset="0"/>
              <a:ea typeface="Times New Roman" panose="02020603050405020304" pitchFamily="18" charset="0"/>
              <a:cs typeface="Times New Roman" panose="02020603050405020304" pitchFamily="18" charset="0"/>
            </a:endParaRPr>
          </a:p>
          <a:p>
            <a:pPr marL="0" indent="0" algn="ctr">
              <a:lnSpc>
                <a:spcPct val="150000"/>
              </a:lnSpc>
              <a:spcAft>
                <a:spcPts val="0"/>
              </a:spcAft>
              <a:buNone/>
            </a:pPr>
            <a:endParaRPr lang="tr-TR" sz="1000" b="1" u="sng" dirty="0" smtClean="0">
              <a:solidFill>
                <a:srgbClr val="FF0000"/>
              </a:solidFill>
              <a:highlight>
                <a:srgbClr val="FFFF00"/>
              </a:highlight>
              <a:ea typeface="Times New Roman" panose="02020603050405020304" pitchFamily="18" charset="0"/>
              <a:cs typeface="Times New Roman" panose="02020603050405020304" pitchFamily="18" charset="0"/>
            </a:endParaRPr>
          </a:p>
          <a:p>
            <a:pPr marL="0" indent="0" algn="ctr">
              <a:lnSpc>
                <a:spcPct val="150000"/>
              </a:lnSpc>
              <a:spcAft>
                <a:spcPts val="0"/>
              </a:spcAft>
              <a:buNone/>
            </a:pPr>
            <a:r>
              <a:rPr lang="tr-TR" sz="1000" b="1" u="sng" dirty="0" smtClean="0">
                <a:solidFill>
                  <a:srgbClr val="FF0000"/>
                </a:solidFill>
                <a:highlight>
                  <a:srgbClr val="FFFF00"/>
                </a:highlight>
                <a:ea typeface="Times New Roman" panose="02020603050405020304" pitchFamily="18" charset="0"/>
                <a:cs typeface="Times New Roman" panose="02020603050405020304" pitchFamily="18" charset="0"/>
              </a:rPr>
              <a:t>SORUŞTURMA </a:t>
            </a:r>
            <a:r>
              <a:rPr lang="tr-TR" sz="1000" b="1" u="sng" dirty="0">
                <a:solidFill>
                  <a:srgbClr val="FF0000"/>
                </a:solidFill>
                <a:highlight>
                  <a:srgbClr val="FFFF00"/>
                </a:highlight>
                <a:ea typeface="Times New Roman" panose="02020603050405020304" pitchFamily="18" charset="0"/>
                <a:cs typeface="Times New Roman" panose="02020603050405020304" pitchFamily="18" charset="0"/>
              </a:rPr>
              <a:t>RAPORU ÖRNEĞİ</a:t>
            </a:r>
            <a:endParaRPr lang="tr-TR" sz="1000" dirty="0">
              <a:ea typeface="Times New Roman" panose="02020603050405020304" pitchFamily="18" charset="0"/>
              <a:cs typeface="Times New Roman" panose="02020603050405020304" pitchFamily="18" charset="0"/>
            </a:endParaRPr>
          </a:p>
          <a:p>
            <a:pPr marL="0" indent="0" algn="just">
              <a:lnSpc>
                <a:spcPct val="150000"/>
              </a:lnSpc>
              <a:spcAft>
                <a:spcPts val="0"/>
              </a:spcAft>
              <a:buNone/>
            </a:pPr>
            <a:r>
              <a:rPr lang="tr-TR" sz="1000" dirty="0">
                <a:ea typeface="Times New Roman" panose="02020603050405020304" pitchFamily="18" charset="0"/>
                <a:cs typeface="Times New Roman" panose="02020603050405020304" pitchFamily="18" charset="0"/>
              </a:rPr>
              <a:t> </a:t>
            </a:r>
          </a:p>
          <a:p>
            <a:pPr marL="0" indent="0" algn="just">
              <a:lnSpc>
                <a:spcPct val="150000"/>
              </a:lnSpc>
              <a:spcAft>
                <a:spcPts val="0"/>
              </a:spcAft>
              <a:buNone/>
            </a:pPr>
            <a:r>
              <a:rPr lang="tr-TR" sz="1000" b="1" dirty="0">
                <a:ea typeface="Times New Roman" panose="02020603050405020304" pitchFamily="18" charset="0"/>
                <a:cs typeface="Times New Roman" panose="02020603050405020304" pitchFamily="18" charset="0"/>
              </a:rPr>
              <a:t>1-SORUŞTURMA ONAYI		:</a:t>
            </a:r>
            <a:r>
              <a:rPr lang="tr-TR" sz="1000" dirty="0">
                <a:ea typeface="Times New Roman" panose="02020603050405020304" pitchFamily="18" charset="0"/>
                <a:cs typeface="Times New Roman" panose="02020603050405020304" pitchFamily="18" charset="0"/>
              </a:rPr>
              <a:t> Rektörlüğün/…..Dekanlığın/Müdürlüğün ../../.. tarihli ve ../… sayılı soruşturma onayı.</a:t>
            </a:r>
          </a:p>
          <a:p>
            <a:pPr marL="0" indent="0" algn="just">
              <a:lnSpc>
                <a:spcPct val="150000"/>
              </a:lnSpc>
              <a:spcAft>
                <a:spcPts val="0"/>
              </a:spcAft>
              <a:buNone/>
            </a:pPr>
            <a:r>
              <a:rPr lang="tr-TR" sz="1000" b="1" dirty="0">
                <a:ea typeface="Times New Roman" panose="02020603050405020304" pitchFamily="18" charset="0"/>
                <a:cs typeface="Times New Roman" panose="02020603050405020304" pitchFamily="18" charset="0"/>
              </a:rPr>
              <a:t>2-SORUŞTURULANIN </a:t>
            </a:r>
            <a:endParaRPr lang="tr-TR" sz="1000" dirty="0">
              <a:ea typeface="Times New Roman" panose="02020603050405020304" pitchFamily="18" charset="0"/>
              <a:cs typeface="Times New Roman" panose="02020603050405020304" pitchFamily="18" charset="0"/>
            </a:endParaRPr>
          </a:p>
          <a:p>
            <a:pPr marL="0" indent="0" algn="just">
              <a:lnSpc>
                <a:spcPct val="150000"/>
              </a:lnSpc>
              <a:spcAft>
                <a:spcPts val="0"/>
              </a:spcAft>
              <a:buNone/>
            </a:pPr>
            <a:r>
              <a:rPr lang="tr-TR" sz="1000" b="1" dirty="0" smtClean="0">
                <a:ea typeface="Times New Roman" panose="02020603050405020304" pitchFamily="18" charset="0"/>
                <a:cs typeface="Times New Roman" panose="02020603050405020304" pitchFamily="18" charset="0"/>
              </a:rPr>
              <a:t>   KİMLİĞİ </a:t>
            </a:r>
            <a:r>
              <a:rPr lang="tr-TR" sz="1000" b="1" dirty="0">
                <a:ea typeface="Times New Roman" panose="02020603050405020304" pitchFamily="18" charset="0"/>
                <a:cs typeface="Times New Roman" panose="02020603050405020304" pitchFamily="18" charset="0"/>
              </a:rPr>
              <a:t>VE SIFATI		: </a:t>
            </a:r>
            <a:r>
              <a:rPr lang="tr-TR" sz="1000" dirty="0">
                <a:ea typeface="Times New Roman" panose="02020603050405020304" pitchFamily="18" charset="0"/>
                <a:cs typeface="Times New Roman" panose="02020603050405020304" pitchFamily="18" charset="0"/>
              </a:rPr>
              <a:t>TC kimlik numarası vd. kimlik bilgileri ile resmi görevi yazılır.</a:t>
            </a:r>
          </a:p>
          <a:p>
            <a:pPr marL="0" indent="0" algn="just">
              <a:lnSpc>
                <a:spcPct val="150000"/>
              </a:lnSpc>
              <a:spcAft>
                <a:spcPts val="0"/>
              </a:spcAft>
              <a:buNone/>
            </a:pPr>
            <a:r>
              <a:rPr lang="tr-TR" sz="1000" b="1" dirty="0">
                <a:ea typeface="Times New Roman" panose="02020603050405020304" pitchFamily="18" charset="0"/>
                <a:cs typeface="Times New Roman" panose="02020603050405020304" pitchFamily="18" charset="0"/>
              </a:rPr>
              <a:t>3-SORUŞTURMANIN KONUSU	:</a:t>
            </a:r>
            <a:r>
              <a:rPr lang="tr-TR" sz="1000" dirty="0">
                <a:ea typeface="Times New Roman" panose="02020603050405020304" pitchFamily="18" charset="0"/>
                <a:cs typeface="Times New Roman" panose="02020603050405020304" pitchFamily="18" charset="0"/>
              </a:rPr>
              <a:t> Kısaca soruşturmaya konu olayın ne olduğu yazılır.</a:t>
            </a:r>
          </a:p>
          <a:p>
            <a:pPr marL="0" indent="0" algn="just">
              <a:lnSpc>
                <a:spcPct val="150000"/>
              </a:lnSpc>
              <a:spcAft>
                <a:spcPts val="0"/>
              </a:spcAft>
              <a:buNone/>
            </a:pPr>
            <a:r>
              <a:rPr lang="tr-TR" sz="1000" b="1" dirty="0">
                <a:ea typeface="Times New Roman" panose="02020603050405020304" pitchFamily="18" charset="0"/>
                <a:cs typeface="Times New Roman" panose="02020603050405020304" pitchFamily="18" charset="0"/>
              </a:rPr>
              <a:t>4-DİSİPLİN SUÇU		</a:t>
            </a:r>
            <a:r>
              <a:rPr lang="tr-TR" sz="1000" b="1" dirty="0" smtClean="0">
                <a:ea typeface="Times New Roman" panose="02020603050405020304" pitchFamily="18" charset="0"/>
                <a:cs typeface="Times New Roman" panose="02020603050405020304" pitchFamily="18" charset="0"/>
              </a:rPr>
              <a:t> :</a:t>
            </a:r>
            <a:r>
              <a:rPr lang="tr-TR" sz="1000" dirty="0" smtClean="0">
                <a:ea typeface="Times New Roman" panose="02020603050405020304" pitchFamily="18" charset="0"/>
                <a:cs typeface="Times New Roman" panose="02020603050405020304" pitchFamily="18" charset="0"/>
              </a:rPr>
              <a:t> </a:t>
            </a:r>
            <a:r>
              <a:rPr lang="tr-TR" sz="1000" dirty="0">
                <a:ea typeface="Times New Roman" panose="02020603050405020304" pitchFamily="18" charset="0"/>
                <a:cs typeface="Times New Roman" panose="02020603050405020304" pitchFamily="18" charset="0"/>
              </a:rPr>
              <a:t>………………………………….</a:t>
            </a:r>
          </a:p>
          <a:p>
            <a:pPr marL="0" indent="0" algn="just">
              <a:lnSpc>
                <a:spcPct val="150000"/>
              </a:lnSpc>
              <a:spcAft>
                <a:spcPts val="0"/>
              </a:spcAft>
              <a:buNone/>
            </a:pPr>
            <a:r>
              <a:rPr lang="tr-TR" sz="1000" b="1" dirty="0">
                <a:ea typeface="Times New Roman" panose="02020603050405020304" pitchFamily="18" charset="0"/>
                <a:cs typeface="Times New Roman" panose="02020603050405020304" pitchFamily="18" charset="0"/>
              </a:rPr>
              <a:t>5-SUÇ TARİHİ VE YERİ		</a:t>
            </a:r>
            <a:r>
              <a:rPr lang="tr-TR" sz="1000" b="1" dirty="0" smtClean="0">
                <a:ea typeface="Times New Roman" panose="02020603050405020304" pitchFamily="18" charset="0"/>
                <a:cs typeface="Times New Roman" panose="02020603050405020304" pitchFamily="18" charset="0"/>
              </a:rPr>
              <a:t> :</a:t>
            </a:r>
            <a:r>
              <a:rPr lang="tr-TR" sz="1000" dirty="0" smtClean="0">
                <a:ea typeface="Times New Roman" panose="02020603050405020304" pitchFamily="18" charset="0"/>
                <a:cs typeface="Times New Roman" panose="02020603050405020304" pitchFamily="18" charset="0"/>
              </a:rPr>
              <a:t> </a:t>
            </a:r>
            <a:r>
              <a:rPr lang="tr-TR" sz="1000" dirty="0">
                <a:ea typeface="Times New Roman" panose="02020603050405020304" pitchFamily="18" charset="0"/>
                <a:cs typeface="Times New Roman" panose="02020603050405020304" pitchFamily="18" charset="0"/>
              </a:rPr>
              <a:t>…./…./20…</a:t>
            </a:r>
          </a:p>
          <a:p>
            <a:pPr marL="0" indent="0" algn="just">
              <a:lnSpc>
                <a:spcPct val="150000"/>
              </a:lnSpc>
              <a:spcAft>
                <a:spcPts val="0"/>
              </a:spcAft>
              <a:buNone/>
            </a:pPr>
            <a:r>
              <a:rPr lang="tr-TR" sz="1000" b="1" dirty="0" smtClean="0">
                <a:ea typeface="Times New Roman" panose="02020603050405020304" pitchFamily="18" charset="0"/>
                <a:cs typeface="Times New Roman" panose="02020603050405020304" pitchFamily="18" charset="0"/>
              </a:rPr>
              <a:t>6-SORUŞTURMA KONUSU VE ÖZETİ</a:t>
            </a:r>
            <a:r>
              <a:rPr lang="tr-TR" sz="1000" b="1" dirty="0">
                <a:ea typeface="Times New Roman" panose="02020603050405020304" pitchFamily="18" charset="0"/>
                <a:cs typeface="Times New Roman" panose="02020603050405020304" pitchFamily="18" charset="0"/>
              </a:rPr>
              <a:t>	</a:t>
            </a:r>
            <a:r>
              <a:rPr lang="tr-TR" sz="1000" b="1" dirty="0" smtClean="0">
                <a:ea typeface="Times New Roman" panose="02020603050405020304" pitchFamily="18" charset="0"/>
                <a:cs typeface="Times New Roman" panose="02020603050405020304" pitchFamily="18" charset="0"/>
              </a:rPr>
              <a:t>:</a:t>
            </a:r>
            <a:r>
              <a:rPr lang="tr-TR" sz="1000" dirty="0" smtClean="0">
                <a:ea typeface="Times New Roman" panose="02020603050405020304" pitchFamily="18" charset="0"/>
                <a:cs typeface="Times New Roman" panose="02020603050405020304" pitchFamily="18" charset="0"/>
              </a:rPr>
              <a:t> </a:t>
            </a:r>
            <a:r>
              <a:rPr lang="tr-TR" sz="1000" dirty="0">
                <a:ea typeface="Times New Roman" panose="02020603050405020304" pitchFamily="18" charset="0"/>
                <a:cs typeface="Times New Roman" panose="02020603050405020304" pitchFamily="18" charset="0"/>
              </a:rPr>
              <a:t>Bu bölümde soruşturma konusu olayın ne olduğu açıklanarak soruşturmaya ne şekilde başlandığı, bu kapsamda nelerin inceleme konusu yapıldığı, şikâyetçi, soruşturulan ve varsa tanık ifadeleriyle soruşturma kapsamında yapılan diğer işlemler özetlenir.</a:t>
            </a:r>
          </a:p>
          <a:p>
            <a:pPr marL="0" indent="0" algn="just">
              <a:lnSpc>
                <a:spcPct val="150000"/>
              </a:lnSpc>
              <a:spcAft>
                <a:spcPts val="0"/>
              </a:spcAft>
              <a:buNone/>
            </a:pPr>
            <a:r>
              <a:rPr lang="tr-TR" sz="1000" b="1" dirty="0">
                <a:ea typeface="Times New Roman" panose="02020603050405020304" pitchFamily="18" charset="0"/>
                <a:cs typeface="Times New Roman" panose="02020603050405020304" pitchFamily="18" charset="0"/>
              </a:rPr>
              <a:t>7-DEĞELENDİRME		:</a:t>
            </a:r>
            <a:r>
              <a:rPr lang="tr-TR" sz="1000" dirty="0">
                <a:ea typeface="Times New Roman" panose="02020603050405020304" pitchFamily="18" charset="0"/>
                <a:cs typeface="Times New Roman" panose="02020603050405020304" pitchFamily="18" charset="0"/>
              </a:rPr>
              <a:t> Bu bölümde incelenen deliller ışığında olayın tahlili ve değerlendirmesi yapılır.</a:t>
            </a:r>
          </a:p>
          <a:p>
            <a:pPr marL="0" indent="0" algn="just">
              <a:lnSpc>
                <a:spcPct val="150000"/>
              </a:lnSpc>
              <a:spcAft>
                <a:spcPts val="0"/>
              </a:spcAft>
              <a:buNone/>
            </a:pPr>
            <a:r>
              <a:rPr lang="tr-TR" sz="1000" b="1" dirty="0">
                <a:ea typeface="Times New Roman" panose="02020603050405020304" pitchFamily="18" charset="0"/>
                <a:cs typeface="Times New Roman" panose="02020603050405020304" pitchFamily="18" charset="0"/>
              </a:rPr>
              <a:t>8-SONUÇ VE TEKLİF		:</a:t>
            </a:r>
            <a:r>
              <a:rPr lang="tr-TR" sz="1000" dirty="0">
                <a:ea typeface="Times New Roman" panose="02020603050405020304" pitchFamily="18" charset="0"/>
                <a:cs typeface="Times New Roman" panose="02020603050405020304" pitchFamily="18" charset="0"/>
              </a:rPr>
              <a:t> Bu bölümde yapılan değerlendirme ışığında, olayın disiplin suçu teşkil edip etmediği ve suç teşkil ediyorsa bu suçun ve verilecek cezanın karşılığı olan Kanun maddesi, tekerrür ve indirimin hangi nedenle uygulanacağı ya da uygulanmayacağı, soruşturulan hakkındaki teklif açık ve somut olarak belirtilir.…./…./202..</a:t>
            </a:r>
          </a:p>
          <a:p>
            <a:pPr marL="0" indent="0" algn="just">
              <a:lnSpc>
                <a:spcPct val="150000"/>
              </a:lnSpc>
              <a:spcAft>
                <a:spcPts val="0"/>
              </a:spcAft>
              <a:buNone/>
            </a:pPr>
            <a:r>
              <a:rPr lang="tr-TR" sz="1000" dirty="0">
                <a:ea typeface="Times New Roman" panose="02020603050405020304" pitchFamily="18" charset="0"/>
                <a:cs typeface="Times New Roman" panose="02020603050405020304" pitchFamily="18" charset="0"/>
              </a:rPr>
              <a:t> </a:t>
            </a:r>
          </a:p>
          <a:p>
            <a:pPr marL="0" indent="0" algn="just">
              <a:lnSpc>
                <a:spcPct val="150000"/>
              </a:lnSpc>
              <a:spcAft>
                <a:spcPts val="0"/>
              </a:spcAft>
              <a:buNone/>
            </a:pPr>
            <a:r>
              <a:rPr lang="tr-TR" sz="1000" b="1" dirty="0">
                <a:ea typeface="Times New Roman" panose="02020603050405020304" pitchFamily="18" charset="0"/>
                <a:cs typeface="Times New Roman" panose="02020603050405020304" pitchFamily="18" charset="0"/>
              </a:rPr>
              <a:t> </a:t>
            </a:r>
            <a:r>
              <a:rPr lang="tr-TR" sz="1000" b="1" dirty="0" smtClean="0">
                <a:ea typeface="Times New Roman" panose="02020603050405020304" pitchFamily="18" charset="0"/>
                <a:cs typeface="Times New Roman" panose="02020603050405020304" pitchFamily="18" charset="0"/>
              </a:rPr>
              <a:t>                       </a:t>
            </a:r>
            <a:r>
              <a:rPr lang="tr-TR" sz="1000" b="1" dirty="0">
                <a:ea typeface="Times New Roman" panose="02020603050405020304" pitchFamily="18" charset="0"/>
                <a:cs typeface="Times New Roman" panose="02020603050405020304" pitchFamily="18" charset="0"/>
              </a:rPr>
              <a:t>KATİP</a:t>
            </a:r>
            <a:r>
              <a:rPr lang="tr-TR" sz="1000" dirty="0">
                <a:ea typeface="Times New Roman" panose="02020603050405020304" pitchFamily="18" charset="0"/>
                <a:cs typeface="Times New Roman" panose="02020603050405020304" pitchFamily="18" charset="0"/>
              </a:rPr>
              <a:t>			</a:t>
            </a:r>
            <a:r>
              <a:rPr lang="tr-TR" sz="1000" dirty="0" smtClean="0">
                <a:ea typeface="Times New Roman" panose="02020603050405020304" pitchFamily="18" charset="0"/>
                <a:cs typeface="Times New Roman" panose="02020603050405020304" pitchFamily="18" charset="0"/>
              </a:rPr>
              <a:t>                                                                                             </a:t>
            </a:r>
            <a:r>
              <a:rPr lang="tr-TR" sz="1000" b="1" dirty="0" smtClean="0">
                <a:ea typeface="Times New Roman" panose="02020603050405020304" pitchFamily="18" charset="0"/>
                <a:cs typeface="Times New Roman" panose="02020603050405020304" pitchFamily="18" charset="0"/>
              </a:rPr>
              <a:t>SORUŞTURMACI</a:t>
            </a:r>
            <a:endParaRPr lang="tr-TR" sz="1000" dirty="0">
              <a:ea typeface="Times New Roman" panose="02020603050405020304" pitchFamily="18" charset="0"/>
              <a:cs typeface="Times New Roman" panose="02020603050405020304" pitchFamily="18" charset="0"/>
            </a:endParaRPr>
          </a:p>
          <a:p>
            <a:pPr marL="0" indent="0" algn="just">
              <a:lnSpc>
                <a:spcPct val="150000"/>
              </a:lnSpc>
              <a:spcAft>
                <a:spcPts val="0"/>
              </a:spcAft>
              <a:buNone/>
            </a:pPr>
            <a:r>
              <a:rPr lang="tr-TR" sz="1000" b="1" dirty="0">
                <a:ea typeface="Times New Roman" panose="02020603050405020304" pitchFamily="18" charset="0"/>
                <a:cs typeface="Times New Roman" panose="02020603050405020304" pitchFamily="18" charset="0"/>
              </a:rPr>
              <a:t>Ekler :</a:t>
            </a:r>
            <a:endParaRPr lang="tr-TR" sz="1000" dirty="0">
              <a:ea typeface="Times New Roman" panose="02020603050405020304" pitchFamily="18" charset="0"/>
              <a:cs typeface="Times New Roman" panose="02020603050405020304" pitchFamily="18" charset="0"/>
            </a:endParaRPr>
          </a:p>
          <a:p>
            <a:pPr marL="0" lvl="0" indent="0" algn="just">
              <a:lnSpc>
                <a:spcPct val="150000"/>
              </a:lnSpc>
              <a:spcAft>
                <a:spcPts val="0"/>
              </a:spcAft>
              <a:buNone/>
            </a:pPr>
            <a:r>
              <a:rPr lang="tr-TR" sz="1000" dirty="0" smtClean="0">
                <a:ea typeface="Times New Roman" panose="02020603050405020304" pitchFamily="18" charset="0"/>
                <a:cs typeface="Times New Roman" panose="02020603050405020304" pitchFamily="18" charset="0"/>
              </a:rPr>
              <a:t>1-Dizi </a:t>
            </a:r>
            <a:r>
              <a:rPr lang="tr-TR" sz="1000" dirty="0">
                <a:ea typeface="Times New Roman" panose="02020603050405020304" pitchFamily="18" charset="0"/>
                <a:cs typeface="Times New Roman" panose="02020603050405020304" pitchFamily="18" charset="0"/>
              </a:rPr>
              <a:t>Pusulası </a:t>
            </a:r>
            <a:endParaRPr lang="tr-TR" sz="1000" dirty="0" smtClean="0">
              <a:ea typeface="Times New Roman" panose="02020603050405020304" pitchFamily="18" charset="0"/>
              <a:cs typeface="Times New Roman" panose="02020603050405020304" pitchFamily="18" charset="0"/>
            </a:endParaRPr>
          </a:p>
          <a:p>
            <a:pPr marL="0" lvl="0" indent="0" algn="just">
              <a:lnSpc>
                <a:spcPct val="150000"/>
              </a:lnSpc>
              <a:spcAft>
                <a:spcPts val="0"/>
              </a:spcAft>
              <a:buNone/>
            </a:pPr>
            <a:r>
              <a:rPr lang="tr-TR" sz="1000" dirty="0" smtClean="0">
                <a:ea typeface="Times New Roman" panose="02020603050405020304" pitchFamily="18" charset="0"/>
                <a:cs typeface="Times New Roman" panose="02020603050405020304" pitchFamily="18" charset="0"/>
              </a:rPr>
              <a:t>2-Soruşturma Dosyası </a:t>
            </a:r>
          </a:p>
          <a:p>
            <a:pPr marL="0" lvl="0" indent="0" algn="ctr">
              <a:lnSpc>
                <a:spcPct val="150000"/>
              </a:lnSpc>
              <a:spcAft>
                <a:spcPts val="0"/>
              </a:spcAft>
              <a:buNone/>
            </a:pPr>
            <a:r>
              <a:rPr lang="tr-TR" sz="1000" b="1" u="sng" dirty="0" smtClean="0">
                <a:solidFill>
                  <a:srgbClr val="FF0000"/>
                </a:solidFill>
              </a:rPr>
              <a:t>GİZLİ</a:t>
            </a:r>
            <a:endParaRPr lang="tr-TR" sz="1000" dirty="0">
              <a:solidFill>
                <a:srgbClr val="FF0000"/>
              </a:solidFill>
            </a:endParaRPr>
          </a:p>
          <a:p>
            <a:pPr marL="0" lvl="0" indent="0" algn="just">
              <a:lnSpc>
                <a:spcPct val="150000"/>
              </a:lnSpc>
              <a:spcAft>
                <a:spcPts val="0"/>
              </a:spcAft>
              <a:buNone/>
            </a:pPr>
            <a:endParaRPr lang="tr-TR" sz="1000" dirty="0">
              <a:ea typeface="Times New Roman" panose="02020603050405020304" pitchFamily="18" charset="0"/>
              <a:cs typeface="Times New Roman" panose="02020603050405020304" pitchFamily="18" charset="0"/>
            </a:endParaRPr>
          </a:p>
          <a:p>
            <a:pPr marL="0" indent="0">
              <a:buNone/>
            </a:pPr>
            <a:endParaRPr lang="tr-TR" sz="1000" dirty="0"/>
          </a:p>
        </p:txBody>
      </p:sp>
    </p:spTree>
    <p:extLst>
      <p:ext uri="{BB962C8B-B14F-4D97-AF65-F5344CB8AC3E}">
        <p14:creationId xmlns:p14="http://schemas.microsoft.com/office/powerpoint/2010/main" val="10422645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62000" y="685800"/>
            <a:ext cx="7543800" cy="5410200"/>
          </a:xfrm>
        </p:spPr>
        <p:txBody>
          <a:bodyPr/>
          <a:lstStyle/>
          <a:p>
            <a:pPr algn="just">
              <a:buFont typeface="Wingdings" panose="05000000000000000000" pitchFamily="2" charset="2"/>
              <a:buChar char="Ø"/>
            </a:pPr>
            <a:r>
              <a:rPr lang="tr-TR" dirty="0" smtClean="0"/>
              <a:t>Dosya </a:t>
            </a:r>
            <a:r>
              <a:rPr lang="tr-TR" dirty="0"/>
              <a:t>kapsamında </a:t>
            </a:r>
            <a:r>
              <a:rPr lang="tr-TR" u="sng" dirty="0"/>
              <a:t>leh ve aleyhe tüm deliller</a:t>
            </a:r>
            <a:r>
              <a:rPr lang="tr-TR" dirty="0"/>
              <a:t> toplandıktan sonra </a:t>
            </a:r>
            <a:r>
              <a:rPr lang="tr-TR" dirty="0" smtClean="0"/>
              <a:t>oluşturulan soruşturma raporunda, şüphelinin </a:t>
            </a:r>
            <a:r>
              <a:rPr lang="tr-TR" dirty="0"/>
              <a:t>üzerine atılı fiili işleyip </a:t>
            </a:r>
            <a:r>
              <a:rPr lang="tr-TR" dirty="0" smtClean="0"/>
              <a:t>işlemediği</a:t>
            </a:r>
            <a:r>
              <a:rPr lang="tr-TR" dirty="0"/>
              <a:t> </a:t>
            </a:r>
            <a:r>
              <a:rPr lang="tr-TR" u="sng" dirty="0"/>
              <a:t>gerekçeleriyle</a:t>
            </a:r>
            <a:r>
              <a:rPr lang="tr-TR" dirty="0"/>
              <a:t> </a:t>
            </a:r>
            <a:r>
              <a:rPr lang="tr-TR" dirty="0" smtClean="0"/>
              <a:t>birlikte değerlendirilir. </a:t>
            </a:r>
          </a:p>
          <a:p>
            <a:pPr algn="just">
              <a:buFont typeface="Wingdings" panose="05000000000000000000" pitchFamily="2" charset="2"/>
              <a:buChar char="Ø"/>
            </a:pPr>
            <a:r>
              <a:rPr lang="tr-TR" dirty="0" smtClean="0"/>
              <a:t>İşlemiş </a:t>
            </a:r>
            <a:r>
              <a:rPr lang="tr-TR" dirty="0"/>
              <a:t>ise </a:t>
            </a:r>
            <a:r>
              <a:rPr lang="tr-TR" u="sng" dirty="0"/>
              <a:t>fiilin hangi madde kapsamında suç sayıldığı </a:t>
            </a:r>
            <a:r>
              <a:rPr lang="tr-TR" dirty="0"/>
              <a:t>açıkça </a:t>
            </a:r>
            <a:r>
              <a:rPr lang="tr-TR" dirty="0" smtClean="0"/>
              <a:t>belirtilerek  </a:t>
            </a:r>
            <a:r>
              <a:rPr lang="tr-TR" dirty="0"/>
              <a:t>ilgili suçun karşılığı olan ceza </a:t>
            </a:r>
            <a:r>
              <a:rPr lang="tr-TR" dirty="0" smtClean="0"/>
              <a:t>teklif edilir.</a:t>
            </a:r>
          </a:p>
          <a:p>
            <a:pPr algn="just">
              <a:buFont typeface="Wingdings" panose="05000000000000000000" pitchFamily="2" charset="2"/>
              <a:buChar char="Ø"/>
            </a:pPr>
            <a:r>
              <a:rPr lang="tr-TR" dirty="0" smtClean="0"/>
              <a:t>Dosya </a:t>
            </a:r>
            <a:r>
              <a:rPr lang="tr-TR" dirty="0"/>
              <a:t>kapsamındaki tüm belge asılları </a:t>
            </a:r>
            <a:r>
              <a:rPr lang="tr-TR" dirty="0" smtClean="0"/>
              <a:t>dizi </a:t>
            </a:r>
            <a:r>
              <a:rPr lang="tr-TR" dirty="0"/>
              <a:t>pusulasına bağlanarak </a:t>
            </a:r>
            <a:r>
              <a:rPr lang="tr-TR" u="sng" dirty="0" smtClean="0"/>
              <a:t>her sayfası imza altına alınan rapora </a:t>
            </a:r>
            <a:r>
              <a:rPr lang="tr-TR" dirty="0" smtClean="0"/>
              <a:t>eklenir.</a:t>
            </a:r>
          </a:p>
          <a:p>
            <a:pPr algn="just">
              <a:buFont typeface="Wingdings" panose="05000000000000000000" pitchFamily="2" charset="2"/>
              <a:buChar char="Ø"/>
            </a:pPr>
            <a:r>
              <a:rPr lang="tr-TR" dirty="0" smtClean="0"/>
              <a:t>2 nüsha şeklinde hazırlanan soruşturma raporu ve eki dosya, dizi </a:t>
            </a:r>
            <a:r>
              <a:rPr lang="tr-TR" dirty="0"/>
              <a:t>pusulasına bağlanarak üst yazı ile disiplin amirine sunulur. </a:t>
            </a:r>
          </a:p>
          <a:p>
            <a:pPr marL="0" indent="0">
              <a:buNone/>
            </a:pPr>
            <a:endParaRPr lang="tr-TR" dirty="0"/>
          </a:p>
        </p:txBody>
      </p:sp>
    </p:spTree>
    <p:extLst>
      <p:ext uri="{BB962C8B-B14F-4D97-AF65-F5344CB8AC3E}">
        <p14:creationId xmlns:p14="http://schemas.microsoft.com/office/powerpoint/2010/main" val="26385646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İçerik Yer Tutucusu 6"/>
          <p:cNvGraphicFramePr>
            <a:graphicFrameLocks noGrp="1"/>
          </p:cNvGraphicFramePr>
          <p:nvPr>
            <p:ph idx="1"/>
            <p:extLst>
              <p:ext uri="{D42A27DB-BD31-4B8C-83A1-F6EECF244321}">
                <p14:modId xmlns:p14="http://schemas.microsoft.com/office/powerpoint/2010/main" val="1991119356"/>
              </p:ext>
            </p:extLst>
          </p:nvPr>
        </p:nvGraphicFramePr>
        <p:xfrm>
          <a:off x="731608" y="1817133"/>
          <a:ext cx="7467599" cy="3017520"/>
        </p:xfrm>
        <a:graphic>
          <a:graphicData uri="http://schemas.openxmlformats.org/drawingml/2006/table">
            <a:tbl>
              <a:tblPr firstRow="1" firstCol="1" bandRow="1"/>
              <a:tblGrid>
                <a:gridCol w="677959">
                  <a:extLst>
                    <a:ext uri="{9D8B030D-6E8A-4147-A177-3AD203B41FA5}">
                      <a16:colId xmlns:a16="http://schemas.microsoft.com/office/drawing/2014/main" val="3495091432"/>
                    </a:ext>
                  </a:extLst>
                </a:gridCol>
                <a:gridCol w="1486648">
                  <a:extLst>
                    <a:ext uri="{9D8B030D-6E8A-4147-A177-3AD203B41FA5}">
                      <a16:colId xmlns:a16="http://schemas.microsoft.com/office/drawing/2014/main" val="2441532484"/>
                    </a:ext>
                  </a:extLst>
                </a:gridCol>
                <a:gridCol w="1254517">
                  <a:extLst>
                    <a:ext uri="{9D8B030D-6E8A-4147-A177-3AD203B41FA5}">
                      <a16:colId xmlns:a16="http://schemas.microsoft.com/office/drawing/2014/main" val="1309684501"/>
                    </a:ext>
                  </a:extLst>
                </a:gridCol>
                <a:gridCol w="852266">
                  <a:extLst>
                    <a:ext uri="{9D8B030D-6E8A-4147-A177-3AD203B41FA5}">
                      <a16:colId xmlns:a16="http://schemas.microsoft.com/office/drawing/2014/main" val="4233790249"/>
                    </a:ext>
                  </a:extLst>
                </a:gridCol>
                <a:gridCol w="3196209">
                  <a:extLst>
                    <a:ext uri="{9D8B030D-6E8A-4147-A177-3AD203B41FA5}">
                      <a16:colId xmlns:a16="http://schemas.microsoft.com/office/drawing/2014/main" val="2235025191"/>
                    </a:ext>
                  </a:extLst>
                </a:gridCol>
              </a:tblGrid>
              <a:tr h="500885">
                <a:tc>
                  <a:txBody>
                    <a:bodyPr/>
                    <a:lstStyle/>
                    <a:p>
                      <a:pPr algn="just">
                        <a:lnSpc>
                          <a:spcPct val="150000"/>
                        </a:lnSpc>
                        <a:spcAft>
                          <a:spcPts val="0"/>
                        </a:spcAft>
                      </a:pPr>
                      <a:r>
                        <a:rPr lang="tr-TR" sz="1200" b="1" dirty="0">
                          <a:effectLst/>
                          <a:latin typeface="Times New Roman" panose="02020603050405020304" pitchFamily="18" charset="0"/>
                          <a:ea typeface="Times New Roman" panose="02020603050405020304" pitchFamily="18" charset="0"/>
                          <a:cs typeface="Times New Roman" panose="02020603050405020304" pitchFamily="18" charset="0"/>
                        </a:rPr>
                        <a:t>S.NO</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tr-TR" sz="1200" b="1" dirty="0">
                          <a:effectLst/>
                          <a:latin typeface="Times New Roman" panose="02020603050405020304" pitchFamily="18" charset="0"/>
                          <a:ea typeface="Times New Roman" panose="02020603050405020304" pitchFamily="18" charset="0"/>
                          <a:cs typeface="Times New Roman" panose="02020603050405020304" pitchFamily="18" charset="0"/>
                        </a:rPr>
                        <a:t>TARİHİ</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tr-TR" sz="1200" b="1">
                          <a:effectLst/>
                          <a:latin typeface="Times New Roman" panose="02020603050405020304" pitchFamily="18" charset="0"/>
                          <a:ea typeface="Times New Roman" panose="02020603050405020304" pitchFamily="18" charset="0"/>
                          <a:cs typeface="Times New Roman" panose="02020603050405020304" pitchFamily="18" charset="0"/>
                        </a:rPr>
                        <a:t> SAYI</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tr-TR" sz="1200" b="1">
                          <a:effectLst/>
                          <a:latin typeface="Times New Roman" panose="02020603050405020304" pitchFamily="18" charset="0"/>
                          <a:ea typeface="Times New Roman" panose="02020603050405020304" pitchFamily="18" charset="0"/>
                          <a:cs typeface="Times New Roman" panose="02020603050405020304" pitchFamily="18" charset="0"/>
                        </a:rPr>
                        <a:t>SAYFA SAYISI</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tr-TR" sz="1200" b="1" dirty="0">
                          <a:effectLst/>
                          <a:latin typeface="Times New Roman" panose="02020603050405020304" pitchFamily="18" charset="0"/>
                          <a:ea typeface="Times New Roman" panose="02020603050405020304" pitchFamily="18" charset="0"/>
                          <a:cs typeface="Times New Roman" panose="02020603050405020304" pitchFamily="18" charset="0"/>
                        </a:rPr>
                        <a:t>KONU</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7385256"/>
                  </a:ext>
                </a:extLst>
              </a:tr>
              <a:tr h="250443">
                <a:tc>
                  <a:txBody>
                    <a:bodyPr/>
                    <a:lstStyle/>
                    <a:p>
                      <a:pPr algn="just">
                        <a:lnSpc>
                          <a:spcPct val="150000"/>
                        </a:lnSpc>
                        <a:spcAft>
                          <a:spcPts val="0"/>
                        </a:spcAft>
                      </a:pPr>
                      <a:r>
                        <a:rPr lang="tr-TR" sz="1200" b="1">
                          <a:effectLst/>
                          <a:latin typeface="Times New Roman" panose="02020603050405020304" pitchFamily="18" charset="0"/>
                          <a:ea typeface="Times New Roman" panose="02020603050405020304" pitchFamily="18" charset="0"/>
                          <a:cs typeface="Times New Roman" panose="02020603050405020304" pitchFamily="18" charset="0"/>
                        </a:rPr>
                        <a:t>1</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tr-TR" sz="1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tr-TR" sz="1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tr-TR" sz="1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tr-TR" sz="1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1396708"/>
                  </a:ext>
                </a:extLst>
              </a:tr>
              <a:tr h="250443">
                <a:tc>
                  <a:txBody>
                    <a:bodyPr/>
                    <a:lstStyle/>
                    <a:p>
                      <a:pPr algn="just">
                        <a:lnSpc>
                          <a:spcPct val="150000"/>
                        </a:lnSpc>
                        <a:spcAft>
                          <a:spcPts val="0"/>
                        </a:spcAft>
                      </a:pPr>
                      <a:r>
                        <a:rPr lang="tr-TR" sz="1200" b="1">
                          <a:effectLst/>
                          <a:latin typeface="Times New Roman" panose="02020603050405020304" pitchFamily="18" charset="0"/>
                          <a:ea typeface="Times New Roman" panose="02020603050405020304" pitchFamily="18" charset="0"/>
                          <a:cs typeface="Times New Roman" panose="02020603050405020304" pitchFamily="18" charset="0"/>
                        </a:rPr>
                        <a:t>2</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tr-TR" sz="1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tr-TR" sz="1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tr-TR" sz="1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tr-TR" sz="1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5235453"/>
                  </a:ext>
                </a:extLst>
              </a:tr>
              <a:tr h="250443">
                <a:tc>
                  <a:txBody>
                    <a:bodyPr/>
                    <a:lstStyle/>
                    <a:p>
                      <a:pPr algn="just">
                        <a:lnSpc>
                          <a:spcPct val="150000"/>
                        </a:lnSpc>
                        <a:spcAft>
                          <a:spcPts val="0"/>
                        </a:spcAft>
                      </a:pPr>
                      <a:r>
                        <a:rPr lang="tr-TR" sz="1200" b="1">
                          <a:effectLst/>
                          <a:latin typeface="Times New Roman" panose="02020603050405020304" pitchFamily="18" charset="0"/>
                          <a:ea typeface="Times New Roman" panose="02020603050405020304" pitchFamily="18" charset="0"/>
                          <a:cs typeface="Times New Roman" panose="02020603050405020304" pitchFamily="18" charset="0"/>
                        </a:rPr>
                        <a:t>3</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tr-TR" sz="1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tr-TR" sz="1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tr-TR" sz="1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tr-TR" sz="1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6410324"/>
                  </a:ext>
                </a:extLst>
              </a:tr>
              <a:tr h="250443">
                <a:tc>
                  <a:txBody>
                    <a:bodyPr/>
                    <a:lstStyle/>
                    <a:p>
                      <a:pPr algn="just">
                        <a:lnSpc>
                          <a:spcPct val="150000"/>
                        </a:lnSpc>
                        <a:spcAft>
                          <a:spcPts val="0"/>
                        </a:spcAft>
                      </a:pPr>
                      <a:r>
                        <a:rPr lang="tr-TR" sz="1200" b="1">
                          <a:effectLst/>
                          <a:latin typeface="Times New Roman" panose="02020603050405020304" pitchFamily="18" charset="0"/>
                          <a:ea typeface="Times New Roman" panose="02020603050405020304" pitchFamily="18" charset="0"/>
                          <a:cs typeface="Times New Roman" panose="02020603050405020304" pitchFamily="18" charset="0"/>
                        </a:rPr>
                        <a:t>4</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tr-TR" sz="1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tr-TR" sz="1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tr-TR" sz="1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tr-TR" sz="1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7496492"/>
                  </a:ext>
                </a:extLst>
              </a:tr>
              <a:tr h="250443">
                <a:tc>
                  <a:txBody>
                    <a:bodyPr/>
                    <a:lstStyle/>
                    <a:p>
                      <a:pPr algn="just">
                        <a:lnSpc>
                          <a:spcPct val="150000"/>
                        </a:lnSpc>
                        <a:spcAft>
                          <a:spcPts val="0"/>
                        </a:spcAft>
                      </a:pPr>
                      <a:r>
                        <a:rPr lang="tr-TR" sz="1200" b="1">
                          <a:effectLst/>
                          <a:latin typeface="Times New Roman" panose="02020603050405020304" pitchFamily="18" charset="0"/>
                          <a:ea typeface="Times New Roman" panose="02020603050405020304" pitchFamily="18" charset="0"/>
                          <a:cs typeface="Times New Roman" panose="02020603050405020304" pitchFamily="18" charset="0"/>
                        </a:rPr>
                        <a:t>5</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tr-TR" sz="1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tr-TR" sz="1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tr-TR" sz="1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tr-TR" sz="1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7280211"/>
                  </a:ext>
                </a:extLst>
              </a:tr>
              <a:tr h="250443">
                <a:tc>
                  <a:txBody>
                    <a:bodyPr/>
                    <a:lstStyle/>
                    <a:p>
                      <a:pPr algn="just">
                        <a:lnSpc>
                          <a:spcPct val="150000"/>
                        </a:lnSpc>
                        <a:spcAft>
                          <a:spcPts val="0"/>
                        </a:spcAft>
                      </a:pPr>
                      <a:r>
                        <a:rPr lang="tr-TR" sz="1200" b="1">
                          <a:effectLst/>
                          <a:latin typeface="Times New Roman" panose="02020603050405020304" pitchFamily="18" charset="0"/>
                          <a:ea typeface="Times New Roman" panose="02020603050405020304" pitchFamily="18" charset="0"/>
                          <a:cs typeface="Times New Roman" panose="02020603050405020304" pitchFamily="18" charset="0"/>
                        </a:rPr>
                        <a:t>6</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tr-TR" sz="1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tr-TR" sz="1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tr-TR" sz="1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tr-TR" sz="1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8477475"/>
                  </a:ext>
                </a:extLst>
              </a:tr>
              <a:tr h="250443">
                <a:tc>
                  <a:txBody>
                    <a:bodyPr/>
                    <a:lstStyle/>
                    <a:p>
                      <a:pPr algn="just">
                        <a:lnSpc>
                          <a:spcPct val="150000"/>
                        </a:lnSpc>
                        <a:spcAft>
                          <a:spcPts val="0"/>
                        </a:spcAft>
                      </a:pPr>
                      <a:r>
                        <a:rPr lang="tr-TR" sz="1200" b="1">
                          <a:effectLst/>
                          <a:latin typeface="Times New Roman" panose="02020603050405020304" pitchFamily="18" charset="0"/>
                          <a:ea typeface="Times New Roman" panose="02020603050405020304" pitchFamily="18" charset="0"/>
                          <a:cs typeface="Times New Roman" panose="02020603050405020304" pitchFamily="18" charset="0"/>
                        </a:rPr>
                        <a:t>7</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tr-TR" sz="1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tr-TR" sz="1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tr-TR" sz="1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tr-TR" sz="1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913026"/>
                  </a:ext>
                </a:extLst>
              </a:tr>
              <a:tr h="250443">
                <a:tc>
                  <a:txBody>
                    <a:bodyPr/>
                    <a:lstStyle/>
                    <a:p>
                      <a:pPr algn="just">
                        <a:lnSpc>
                          <a:spcPct val="150000"/>
                        </a:lnSpc>
                        <a:spcAft>
                          <a:spcPts val="0"/>
                        </a:spcAft>
                      </a:pPr>
                      <a:r>
                        <a:rPr lang="tr-TR" sz="1200" b="1">
                          <a:effectLst/>
                          <a:latin typeface="Times New Roman" panose="02020603050405020304" pitchFamily="18" charset="0"/>
                          <a:ea typeface="Times New Roman" panose="02020603050405020304" pitchFamily="18" charset="0"/>
                          <a:cs typeface="Times New Roman" panose="02020603050405020304" pitchFamily="18" charset="0"/>
                        </a:rPr>
                        <a:t>8</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tr-TR" sz="12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tr-TR" sz="12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tr-TR" sz="12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tr-TR" sz="12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4460214"/>
                  </a:ext>
                </a:extLst>
              </a:tr>
              <a:tr h="250443">
                <a:tc>
                  <a:txBody>
                    <a:bodyPr/>
                    <a:lstStyle/>
                    <a:p>
                      <a:pPr algn="just">
                        <a:lnSpc>
                          <a:spcPct val="150000"/>
                        </a:lnSpc>
                        <a:spcAft>
                          <a:spcPts val="0"/>
                        </a:spcAft>
                      </a:pPr>
                      <a:r>
                        <a:rPr lang="tr-TR" sz="1200" b="1">
                          <a:effectLst/>
                          <a:latin typeface="Times New Roman" panose="02020603050405020304" pitchFamily="18" charset="0"/>
                          <a:ea typeface="Times New Roman" panose="02020603050405020304" pitchFamily="18" charset="0"/>
                          <a:cs typeface="Times New Roman" panose="02020603050405020304" pitchFamily="18" charset="0"/>
                        </a:rPr>
                        <a:t>9</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tr-TR" sz="12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tr-TR" sz="12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tr-TR" sz="12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tr-TR" sz="12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2406983"/>
                  </a:ext>
                </a:extLst>
              </a:tr>
            </a:tbl>
          </a:graphicData>
        </a:graphic>
      </p:graphicFrame>
      <p:sp>
        <p:nvSpPr>
          <p:cNvPr id="9" name="Dikdörtgen 8"/>
          <p:cNvSpPr/>
          <p:nvPr/>
        </p:nvSpPr>
        <p:spPr>
          <a:xfrm>
            <a:off x="3124200" y="1447800"/>
            <a:ext cx="1975220" cy="369332"/>
          </a:xfrm>
          <a:prstGeom prst="rect">
            <a:avLst/>
          </a:prstGeom>
        </p:spPr>
        <p:txBody>
          <a:bodyPr wrap="none">
            <a:spAutoFit/>
          </a:bodyPr>
          <a:lstStyle/>
          <a:p>
            <a:pPr algn="ctr">
              <a:lnSpc>
                <a:spcPct val="150000"/>
              </a:lnSpc>
              <a:spcAft>
                <a:spcPts val="0"/>
              </a:spcAft>
            </a:pPr>
            <a:r>
              <a:rPr lang="tr-TR" sz="1200" b="1" u="sng" dirty="0">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DİZİ PUSULASI ÖRNEĞİ</a:t>
            </a:r>
            <a:endParaRPr lang="tr-TR"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4" name="Dikdörtgen 13"/>
          <p:cNvSpPr/>
          <p:nvPr/>
        </p:nvSpPr>
        <p:spPr>
          <a:xfrm>
            <a:off x="6172200" y="5257800"/>
            <a:ext cx="1662635" cy="307777"/>
          </a:xfrm>
          <a:prstGeom prst="rect">
            <a:avLst/>
          </a:prstGeom>
        </p:spPr>
        <p:txBody>
          <a:bodyPr wrap="none">
            <a:spAutoFit/>
          </a:bodyPr>
          <a:lstStyle/>
          <a:p>
            <a:r>
              <a:rPr lang="tr-TR" sz="1400" b="1" dirty="0"/>
              <a:t>SORUŞTURMACI</a:t>
            </a:r>
            <a:endParaRPr lang="tr-TR" sz="1400" dirty="0"/>
          </a:p>
        </p:txBody>
      </p:sp>
      <p:sp>
        <p:nvSpPr>
          <p:cNvPr id="15" name="Dikdörtgen 14"/>
          <p:cNvSpPr/>
          <p:nvPr/>
        </p:nvSpPr>
        <p:spPr>
          <a:xfrm>
            <a:off x="3725461" y="5709587"/>
            <a:ext cx="705641" cy="380938"/>
          </a:xfrm>
          <a:prstGeom prst="rect">
            <a:avLst/>
          </a:prstGeom>
        </p:spPr>
        <p:txBody>
          <a:bodyPr wrap="none">
            <a:spAutoFit/>
          </a:bodyPr>
          <a:lstStyle/>
          <a:p>
            <a:pPr algn="ctr">
              <a:lnSpc>
                <a:spcPct val="150000"/>
              </a:lnSpc>
              <a:spcAft>
                <a:spcPts val="0"/>
              </a:spcAft>
              <a:tabLst>
                <a:tab pos="2320290" algn="l"/>
              </a:tabLst>
            </a:pPr>
            <a:r>
              <a:rPr lang="tr-TR" sz="1400" b="1"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GİZLİ</a:t>
            </a:r>
            <a:endParaRPr lang="tr-TR"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7" name="Resim 16"/>
          <p:cNvPicPr>
            <a:picLocks noChangeAspect="1"/>
          </p:cNvPicPr>
          <p:nvPr/>
        </p:nvPicPr>
        <p:blipFill>
          <a:blip r:embed="rId2"/>
          <a:stretch>
            <a:fillRect/>
          </a:stretch>
        </p:blipFill>
        <p:spPr>
          <a:xfrm>
            <a:off x="3758211" y="711317"/>
            <a:ext cx="707197" cy="377985"/>
          </a:xfrm>
          <a:prstGeom prst="rect">
            <a:avLst/>
          </a:prstGeom>
        </p:spPr>
      </p:pic>
      <p:sp>
        <p:nvSpPr>
          <p:cNvPr id="2" name="Dikdörtgen 1"/>
          <p:cNvSpPr/>
          <p:nvPr/>
        </p:nvSpPr>
        <p:spPr>
          <a:xfrm>
            <a:off x="731608" y="4919246"/>
            <a:ext cx="7528061" cy="338554"/>
          </a:xfrm>
          <a:prstGeom prst="rect">
            <a:avLst/>
          </a:prstGeom>
        </p:spPr>
        <p:txBody>
          <a:bodyPr wrap="square">
            <a:spAutoFit/>
          </a:bodyPr>
          <a:lstStyle/>
          <a:p>
            <a:pPr algn="just"/>
            <a:r>
              <a:rPr lang="tr-TR" sz="1600" dirty="0">
                <a:latin typeface="Times New Roman" panose="02020603050405020304" pitchFamily="18" charset="0"/>
                <a:ea typeface="Calibri" panose="020F0502020204030204" pitchFamily="34" charset="0"/>
              </a:rPr>
              <a:t>İşbu dizi pusulası </a:t>
            </a:r>
            <a:r>
              <a:rPr lang="tr-TR" sz="1600" dirty="0" smtClean="0">
                <a:latin typeface="Times New Roman" panose="02020603050405020304" pitchFamily="18" charset="0"/>
                <a:ea typeface="Calibri" panose="020F0502020204030204" pitchFamily="34" charset="0"/>
              </a:rPr>
              <a:t>… sıra </a:t>
            </a:r>
            <a:r>
              <a:rPr lang="tr-TR" sz="1600" dirty="0" err="1">
                <a:latin typeface="Times New Roman" panose="02020603050405020304" pitchFamily="18" charset="0"/>
                <a:ea typeface="Calibri" panose="020F0502020204030204" pitchFamily="34" charset="0"/>
              </a:rPr>
              <a:t>no’da</a:t>
            </a:r>
            <a:r>
              <a:rPr lang="tr-TR" sz="1600" dirty="0">
                <a:latin typeface="Times New Roman" panose="02020603050405020304" pitchFamily="18" charset="0"/>
                <a:ea typeface="Calibri" panose="020F0502020204030204" pitchFamily="34" charset="0"/>
              </a:rPr>
              <a:t> bitmiş olup, </a:t>
            </a:r>
            <a:r>
              <a:rPr lang="tr-TR" sz="1600" dirty="0" smtClean="0">
                <a:latin typeface="Times New Roman" panose="02020603050405020304" pitchFamily="18" charset="0"/>
                <a:ea typeface="Calibri" panose="020F0502020204030204" pitchFamily="34" charset="0"/>
              </a:rPr>
              <a:t>…sayfa belgeden oluşmaktadır…/../20…</a:t>
            </a:r>
            <a:endParaRPr lang="tr-TR" sz="1600" dirty="0"/>
          </a:p>
        </p:txBody>
      </p:sp>
    </p:spTree>
    <p:extLst>
      <p:ext uri="{BB962C8B-B14F-4D97-AF65-F5344CB8AC3E}">
        <p14:creationId xmlns:p14="http://schemas.microsoft.com/office/powerpoint/2010/main" val="33787192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62000" y="685800"/>
            <a:ext cx="7543800" cy="5486400"/>
          </a:xfrm>
        </p:spPr>
        <p:txBody>
          <a:bodyPr/>
          <a:lstStyle/>
          <a:p>
            <a:pPr marL="0" indent="0" algn="ctr">
              <a:lnSpc>
                <a:spcPct val="150000"/>
              </a:lnSpc>
              <a:spcAft>
                <a:spcPts val="0"/>
              </a:spcAft>
              <a:buNone/>
              <a:tabLst>
                <a:tab pos="2320290" algn="l"/>
              </a:tabLst>
            </a:pPr>
            <a:endParaRPr lang="tr-TR" sz="1400" b="1" u="sng"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0" indent="0" algn="ctr">
              <a:lnSpc>
                <a:spcPct val="150000"/>
              </a:lnSpc>
              <a:spcAft>
                <a:spcPts val="0"/>
              </a:spcAft>
              <a:buNone/>
              <a:tabLst>
                <a:tab pos="2320290" algn="l"/>
              </a:tabLst>
            </a:pPr>
            <a:r>
              <a:rPr lang="tr-TR" sz="1400" b="1" u="sng"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GİZLİ</a:t>
            </a:r>
            <a:endParaRPr lang="tr-TR" sz="1200" dirty="0">
              <a:latin typeface="Calibri" panose="020F0502020204030204" pitchFamily="34" charset="0"/>
              <a:ea typeface="Times New Roman" panose="02020603050405020304" pitchFamily="18" charset="0"/>
              <a:cs typeface="Times New Roman" panose="02020603050405020304" pitchFamily="18" charset="0"/>
            </a:endParaRPr>
          </a:p>
          <a:p>
            <a:pPr marL="0" indent="0" algn="ctr">
              <a:buNone/>
            </a:pPr>
            <a:endParaRPr lang="tr-TR" sz="1400" b="1" dirty="0" smtClean="0"/>
          </a:p>
          <a:p>
            <a:pPr marL="0" indent="0" algn="ctr">
              <a:buNone/>
            </a:pPr>
            <a:r>
              <a:rPr lang="tr-TR" sz="1400" b="1" dirty="0" smtClean="0"/>
              <a:t>DİSİSPLİN </a:t>
            </a:r>
            <a:r>
              <a:rPr lang="tr-TR" sz="1400" b="1" dirty="0"/>
              <a:t>AMİRİNE SORUŞTURMA DOSYASINI SUNMA YAZISI ÖRNEĞİ</a:t>
            </a:r>
            <a:endParaRPr lang="tr-TR" sz="1400" dirty="0"/>
          </a:p>
          <a:p>
            <a:pPr marL="0" indent="0">
              <a:buNone/>
            </a:pPr>
            <a:r>
              <a:rPr lang="tr-TR" sz="1400" b="1" dirty="0"/>
              <a:t> </a:t>
            </a:r>
            <a:endParaRPr lang="tr-TR" sz="1400" dirty="0"/>
          </a:p>
          <a:p>
            <a:pPr marL="0" indent="0">
              <a:spcBef>
                <a:spcPts val="0"/>
              </a:spcBef>
              <a:buNone/>
            </a:pPr>
            <a:r>
              <a:rPr lang="tr-TR" sz="1400" b="1" dirty="0"/>
              <a:t>Sayı 	:		 </a:t>
            </a:r>
            <a:r>
              <a:rPr lang="tr-TR" sz="1400" b="1" dirty="0" smtClean="0"/>
              <a:t>                      </a:t>
            </a:r>
            <a:r>
              <a:rPr lang="tr-TR" sz="1400" b="1" dirty="0"/>
              <a:t>			</a:t>
            </a:r>
            <a:r>
              <a:rPr lang="tr-TR" sz="1400" dirty="0"/>
              <a:t>…/…/</a:t>
            </a:r>
            <a:r>
              <a:rPr lang="tr-TR" sz="1400" dirty="0" smtClean="0"/>
              <a:t>20…</a:t>
            </a:r>
            <a:endParaRPr lang="tr-TR" sz="1400" dirty="0"/>
          </a:p>
          <a:p>
            <a:pPr marL="0" indent="0">
              <a:spcBef>
                <a:spcPts val="0"/>
              </a:spcBef>
              <a:buNone/>
            </a:pPr>
            <a:r>
              <a:rPr lang="tr-TR" sz="1400" b="1" dirty="0"/>
              <a:t>Konu	:</a:t>
            </a:r>
            <a:r>
              <a:rPr lang="tr-TR" sz="1400" dirty="0"/>
              <a:t>Disiplin Soruşturması Dosyası</a:t>
            </a:r>
          </a:p>
          <a:p>
            <a:pPr marL="0" indent="0">
              <a:buNone/>
            </a:pPr>
            <a:endParaRPr lang="tr-TR" sz="1400" dirty="0"/>
          </a:p>
          <a:p>
            <a:pPr marL="0" indent="0">
              <a:buNone/>
            </a:pPr>
            <a:r>
              <a:rPr lang="tr-TR" sz="1400" b="1" dirty="0">
                <a:latin typeface="Times New Roman" panose="02020603050405020304" pitchFamily="18" charset="0"/>
                <a:ea typeface="Times New Roman" panose="02020603050405020304" pitchFamily="18" charset="0"/>
                <a:cs typeface="Times New Roman" panose="02020603050405020304" pitchFamily="18" charset="0"/>
              </a:rPr>
              <a:t> </a:t>
            </a:r>
            <a:r>
              <a:rPr lang="tr-TR" sz="1400" b="1" dirty="0" smtClean="0">
                <a:latin typeface="Times New Roman" panose="02020603050405020304" pitchFamily="18" charset="0"/>
                <a:ea typeface="Times New Roman" panose="02020603050405020304" pitchFamily="18" charset="0"/>
                <a:cs typeface="Times New Roman" panose="02020603050405020304" pitchFamily="18" charset="0"/>
              </a:rPr>
              <a:t>                                                               ……….MAKAMINA    </a:t>
            </a:r>
            <a:endParaRPr lang="tr-TR" sz="1200" dirty="0">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tr-TR" sz="1400" dirty="0"/>
          </a:p>
          <a:p>
            <a:pPr marL="0" indent="0">
              <a:buNone/>
            </a:pPr>
            <a:r>
              <a:rPr lang="tr-TR" sz="1400" b="1" dirty="0"/>
              <a:t>İlgi 	:……</a:t>
            </a:r>
            <a:r>
              <a:rPr lang="tr-TR" sz="1400" dirty="0"/>
              <a:t> tarih ve …… sayılı soruşturma onayı.</a:t>
            </a:r>
          </a:p>
          <a:p>
            <a:pPr marL="0" indent="0" algn="just">
              <a:buNone/>
            </a:pPr>
            <a:r>
              <a:rPr lang="tr-TR" sz="1400" dirty="0"/>
              <a:t>	</a:t>
            </a:r>
          </a:p>
          <a:p>
            <a:pPr marL="0" indent="0" algn="just">
              <a:buNone/>
            </a:pPr>
            <a:r>
              <a:rPr lang="tr-TR" sz="1400" dirty="0" smtClean="0"/>
              <a:t>	İlgide </a:t>
            </a:r>
            <a:r>
              <a:rPr lang="tr-TR" sz="1400" dirty="0"/>
              <a:t>kayıtlı soruşturma onayı uyarınca tarafımca yürütülen disiplin soruşturmasına ilişkin iki nüsha rapor ve eki dosya kapalı zarf içerisinde ekte sunulmaktadır.</a:t>
            </a:r>
          </a:p>
          <a:p>
            <a:pPr marL="0" indent="0">
              <a:buNone/>
            </a:pPr>
            <a:r>
              <a:rPr lang="tr-TR" sz="1400" dirty="0"/>
              <a:t>	Bilgilerini ve gereğini arz ederim.</a:t>
            </a:r>
          </a:p>
          <a:p>
            <a:pPr marL="0" indent="0">
              <a:buNone/>
            </a:pPr>
            <a:r>
              <a:rPr lang="tr-TR" sz="1400" dirty="0"/>
              <a:t> </a:t>
            </a:r>
          </a:p>
          <a:p>
            <a:pPr marL="0" indent="0">
              <a:buNone/>
            </a:pPr>
            <a:r>
              <a:rPr lang="tr-TR" sz="1400" dirty="0" smtClean="0"/>
              <a:t>                                                                                                                              </a:t>
            </a:r>
            <a:r>
              <a:rPr lang="tr-TR" sz="1400" b="1" dirty="0"/>
              <a:t>SORUŞTURMACI</a:t>
            </a:r>
            <a:endParaRPr lang="tr-TR" sz="1400" dirty="0"/>
          </a:p>
          <a:p>
            <a:pPr marL="0" indent="0" algn="just">
              <a:spcAft>
                <a:spcPts val="0"/>
              </a:spcAft>
              <a:buNone/>
            </a:pPr>
            <a:r>
              <a:rPr lang="tr-TR" sz="1400" b="1" dirty="0">
                <a:latin typeface="Times New Roman" panose="02020603050405020304" pitchFamily="18" charset="0"/>
                <a:ea typeface="Times New Roman" panose="02020603050405020304" pitchFamily="18" charset="0"/>
                <a:cs typeface="Times New Roman" panose="02020603050405020304" pitchFamily="18" charset="0"/>
              </a:rPr>
              <a:t>Ekler:</a:t>
            </a:r>
            <a:endParaRPr lang="tr-TR" sz="1200" dirty="0">
              <a:latin typeface="Calibri" panose="020F0502020204030204" pitchFamily="34" charset="0"/>
              <a:ea typeface="Times New Roman" panose="02020603050405020304" pitchFamily="18" charset="0"/>
              <a:cs typeface="Times New Roman" panose="02020603050405020304" pitchFamily="18" charset="0"/>
            </a:endParaRPr>
          </a:p>
          <a:p>
            <a:pPr marL="0" indent="0" algn="just">
              <a:spcAft>
                <a:spcPts val="0"/>
              </a:spcAft>
              <a:buNone/>
            </a:pPr>
            <a:r>
              <a:rPr lang="tr-TR" sz="1400" b="1" dirty="0">
                <a:latin typeface="Times New Roman" panose="02020603050405020304" pitchFamily="18" charset="0"/>
                <a:ea typeface="Times New Roman" panose="02020603050405020304" pitchFamily="18" charset="0"/>
                <a:cs typeface="Times New Roman" panose="02020603050405020304" pitchFamily="18" charset="0"/>
              </a:rPr>
              <a:t>1-</a:t>
            </a:r>
            <a:r>
              <a:rPr lang="tr-TR" sz="1400" dirty="0">
                <a:latin typeface="Times New Roman" panose="02020603050405020304" pitchFamily="18" charset="0"/>
                <a:ea typeface="Times New Roman" panose="02020603050405020304" pitchFamily="18" charset="0"/>
                <a:cs typeface="Times New Roman" panose="02020603050405020304" pitchFamily="18" charset="0"/>
              </a:rPr>
              <a:t>Dizi </a:t>
            </a:r>
            <a:r>
              <a:rPr lang="tr-TR" sz="1400" dirty="0" smtClean="0">
                <a:latin typeface="Times New Roman" panose="02020603050405020304" pitchFamily="18" charset="0"/>
                <a:ea typeface="Times New Roman" panose="02020603050405020304" pitchFamily="18" charset="0"/>
                <a:cs typeface="Times New Roman" panose="02020603050405020304" pitchFamily="18" charset="0"/>
              </a:rPr>
              <a:t>Pusulası</a:t>
            </a:r>
            <a:endParaRPr lang="tr-TR" sz="1200" dirty="0" smtClean="0">
              <a:latin typeface="Calibri" panose="020F0502020204030204" pitchFamily="34" charset="0"/>
              <a:ea typeface="Times New Roman" panose="02020603050405020304" pitchFamily="18" charset="0"/>
              <a:cs typeface="Times New Roman" panose="02020603050405020304" pitchFamily="18" charset="0"/>
            </a:endParaRPr>
          </a:p>
          <a:p>
            <a:pPr marL="0" indent="0" algn="just">
              <a:spcAft>
                <a:spcPts val="0"/>
              </a:spcAft>
              <a:buNone/>
            </a:pPr>
            <a:r>
              <a:rPr lang="tr-TR" sz="1400" b="1" dirty="0" smtClean="0">
                <a:latin typeface="Times New Roman" panose="02020603050405020304" pitchFamily="18" charset="0"/>
                <a:ea typeface="Times New Roman" panose="02020603050405020304" pitchFamily="18" charset="0"/>
                <a:cs typeface="Times New Roman" panose="02020603050405020304" pitchFamily="18" charset="0"/>
              </a:rPr>
              <a:t>2-</a:t>
            </a:r>
            <a:r>
              <a:rPr lang="tr-TR" sz="1400" dirty="0" smtClean="0">
                <a:latin typeface="Times New Roman" panose="02020603050405020304" pitchFamily="18" charset="0"/>
                <a:ea typeface="Times New Roman" panose="02020603050405020304" pitchFamily="18" charset="0"/>
                <a:cs typeface="Times New Roman" panose="02020603050405020304" pitchFamily="18" charset="0"/>
              </a:rPr>
              <a:t>Soruşturma </a:t>
            </a:r>
            <a:r>
              <a:rPr lang="tr-TR" sz="1400" dirty="0">
                <a:latin typeface="Times New Roman" panose="02020603050405020304" pitchFamily="18" charset="0"/>
                <a:ea typeface="Times New Roman" panose="02020603050405020304" pitchFamily="18" charset="0"/>
                <a:cs typeface="Times New Roman" panose="02020603050405020304" pitchFamily="18" charset="0"/>
              </a:rPr>
              <a:t>Raporu</a:t>
            </a:r>
            <a:r>
              <a:rPr lang="tr-TR" sz="1400" b="1" dirty="0">
                <a:latin typeface="Times New Roman" panose="02020603050405020304" pitchFamily="18" charset="0"/>
                <a:ea typeface="Times New Roman" panose="02020603050405020304" pitchFamily="18" charset="0"/>
                <a:cs typeface="Times New Roman" panose="02020603050405020304" pitchFamily="18" charset="0"/>
              </a:rPr>
              <a:t> </a:t>
            </a:r>
            <a:endParaRPr lang="tr-TR" sz="1200" dirty="0" smtClean="0">
              <a:latin typeface="Calibri" panose="020F0502020204030204" pitchFamily="34" charset="0"/>
              <a:ea typeface="Times New Roman" panose="02020603050405020304" pitchFamily="18" charset="0"/>
              <a:cs typeface="Times New Roman" panose="02020603050405020304" pitchFamily="18" charset="0"/>
            </a:endParaRPr>
          </a:p>
          <a:p>
            <a:pPr marL="0" indent="0" algn="just">
              <a:spcAft>
                <a:spcPts val="0"/>
              </a:spcAft>
              <a:buNone/>
            </a:pPr>
            <a:r>
              <a:rPr lang="tr-TR" sz="1400" b="1" dirty="0" smtClean="0">
                <a:latin typeface="Times New Roman" panose="02020603050405020304" pitchFamily="18" charset="0"/>
                <a:ea typeface="Times New Roman" panose="02020603050405020304" pitchFamily="18" charset="0"/>
                <a:cs typeface="Times New Roman" panose="02020603050405020304" pitchFamily="18" charset="0"/>
              </a:rPr>
              <a:t>3-</a:t>
            </a:r>
            <a:r>
              <a:rPr lang="tr-TR" sz="1400" dirty="0" smtClean="0">
                <a:latin typeface="Times New Roman" panose="02020603050405020304" pitchFamily="18" charset="0"/>
                <a:ea typeface="Times New Roman" panose="02020603050405020304" pitchFamily="18" charset="0"/>
                <a:cs typeface="Times New Roman" panose="02020603050405020304" pitchFamily="18" charset="0"/>
              </a:rPr>
              <a:t>Soruşturma Dosyası</a:t>
            </a:r>
          </a:p>
          <a:p>
            <a:pPr marL="0" indent="0" algn="just">
              <a:lnSpc>
                <a:spcPct val="150000"/>
              </a:lnSpc>
              <a:spcAft>
                <a:spcPts val="0"/>
              </a:spcAft>
              <a:buNone/>
            </a:pPr>
            <a:r>
              <a:rPr lang="tr-TR" sz="1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tr-TR" sz="14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tr-TR" sz="1200" b="1" u="sng"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GİZLİ</a:t>
            </a:r>
            <a:endParaRPr lang="tr-TR" sz="1100" dirty="0">
              <a:latin typeface="Calibri" panose="020F0502020204030204" pitchFamily="34" charset="0"/>
              <a:ea typeface="Times New Roman" panose="02020603050405020304" pitchFamily="18" charset="0"/>
              <a:cs typeface="Times New Roman" panose="02020603050405020304" pitchFamily="18" charset="0"/>
            </a:endParaRPr>
          </a:p>
          <a:p>
            <a:pPr marL="0" indent="0" algn="just">
              <a:lnSpc>
                <a:spcPct val="150000"/>
              </a:lnSpc>
              <a:spcAft>
                <a:spcPts val="0"/>
              </a:spcAft>
              <a:buNone/>
            </a:pPr>
            <a:endParaRPr lang="tr-TR" sz="1200" dirty="0">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tr-TR" sz="1400" dirty="0"/>
          </a:p>
        </p:txBody>
      </p:sp>
    </p:spTree>
    <p:extLst>
      <p:ext uri="{BB962C8B-B14F-4D97-AF65-F5344CB8AC3E}">
        <p14:creationId xmlns:p14="http://schemas.microsoft.com/office/powerpoint/2010/main" val="3199434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62000" y="685800"/>
            <a:ext cx="7543800" cy="5410200"/>
          </a:xfrm>
        </p:spPr>
        <p:txBody>
          <a:bodyPr/>
          <a:lstStyle/>
          <a:p>
            <a:pPr algn="just">
              <a:lnSpc>
                <a:spcPct val="107000"/>
              </a:lnSpc>
              <a:spcAft>
                <a:spcPts val="800"/>
              </a:spcAft>
            </a:pPr>
            <a:r>
              <a:rPr lang="tr-TR" sz="1800" b="1" dirty="0">
                <a:ea typeface="Calibri" panose="020F0502020204030204" pitchFamily="34" charset="0"/>
                <a:cs typeface="Times New Roman" panose="02020603050405020304" pitchFamily="18" charset="0"/>
              </a:rPr>
              <a:t>*</a:t>
            </a:r>
            <a:r>
              <a:rPr lang="tr-TR" sz="2000" b="1" u="sng" dirty="0">
                <a:ea typeface="Calibri" panose="020F0502020204030204" pitchFamily="34" charset="0"/>
                <a:cs typeface="Times New Roman" panose="02020603050405020304" pitchFamily="18" charset="0"/>
              </a:rPr>
              <a:t>Kanunda Kimler Disiplin Amiri Olarak Tanımlanmıştır?</a:t>
            </a:r>
            <a:endParaRPr lang="tr-TR" sz="2000" dirty="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Wingdings" panose="05000000000000000000" pitchFamily="2" charset="2"/>
              <a:buChar char=""/>
            </a:pPr>
            <a:r>
              <a:rPr lang="tr-TR" sz="1800" dirty="0" smtClean="0">
                <a:ea typeface="Calibri" panose="020F0502020204030204" pitchFamily="34" charset="0"/>
                <a:cs typeface="Times New Roman" panose="02020603050405020304" pitchFamily="18" charset="0"/>
              </a:rPr>
              <a:t>Rektör			: </a:t>
            </a:r>
            <a:r>
              <a:rPr lang="tr-TR" sz="1800" dirty="0">
                <a:ea typeface="Calibri" panose="020F0502020204030204" pitchFamily="34" charset="0"/>
                <a:cs typeface="Times New Roman" panose="02020603050405020304" pitchFamily="18" charset="0"/>
              </a:rPr>
              <a:t>Tüm Üniversitenin</a:t>
            </a:r>
          </a:p>
          <a:p>
            <a:pPr marL="342900" lvl="0" indent="-342900" algn="just">
              <a:lnSpc>
                <a:spcPct val="107000"/>
              </a:lnSpc>
              <a:spcAft>
                <a:spcPts val="0"/>
              </a:spcAft>
              <a:buFont typeface="Wingdings" panose="05000000000000000000" pitchFamily="2" charset="2"/>
              <a:buChar char=""/>
            </a:pPr>
            <a:r>
              <a:rPr lang="tr-TR" sz="1800" dirty="0" smtClean="0">
                <a:ea typeface="Calibri" panose="020F0502020204030204" pitchFamily="34" charset="0"/>
                <a:cs typeface="Times New Roman" panose="02020603050405020304" pitchFamily="18" charset="0"/>
              </a:rPr>
              <a:t>Dekan			: Fakültenin</a:t>
            </a:r>
            <a:endParaRPr lang="tr-TR" sz="1800" dirty="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Wingdings" panose="05000000000000000000" pitchFamily="2" charset="2"/>
              <a:buChar char=""/>
            </a:pPr>
            <a:r>
              <a:rPr lang="tr-TR" sz="1800" dirty="0">
                <a:ea typeface="Calibri" panose="020F0502020204030204" pitchFamily="34" charset="0"/>
                <a:cs typeface="Times New Roman" panose="02020603050405020304" pitchFamily="18" charset="0"/>
              </a:rPr>
              <a:t>Enstitü Müdürleri		</a:t>
            </a:r>
            <a:r>
              <a:rPr lang="tr-TR" sz="1800" dirty="0" smtClean="0">
                <a:ea typeface="Calibri" panose="020F0502020204030204" pitchFamily="34" charset="0"/>
                <a:cs typeface="Times New Roman" panose="02020603050405020304" pitchFamily="18" charset="0"/>
              </a:rPr>
              <a:t>: </a:t>
            </a:r>
            <a:r>
              <a:rPr lang="tr-TR" sz="1800" dirty="0">
                <a:ea typeface="Calibri" panose="020F0502020204030204" pitchFamily="34" charset="0"/>
                <a:cs typeface="Times New Roman" panose="02020603050405020304" pitchFamily="18" charset="0"/>
              </a:rPr>
              <a:t>Enstitünün</a:t>
            </a:r>
          </a:p>
          <a:p>
            <a:pPr marL="342900" lvl="0" indent="-342900" algn="just">
              <a:lnSpc>
                <a:spcPct val="107000"/>
              </a:lnSpc>
              <a:spcAft>
                <a:spcPts val="0"/>
              </a:spcAft>
              <a:buFont typeface="Wingdings" panose="05000000000000000000" pitchFamily="2" charset="2"/>
              <a:buChar char=""/>
            </a:pPr>
            <a:r>
              <a:rPr lang="tr-TR" sz="1800" dirty="0">
                <a:ea typeface="Calibri" panose="020F0502020204030204" pitchFamily="34" charset="0"/>
                <a:cs typeface="Times New Roman" panose="02020603050405020304" pitchFamily="18" charset="0"/>
              </a:rPr>
              <a:t>Yüksekokul Müdürleri		</a:t>
            </a:r>
            <a:r>
              <a:rPr lang="tr-TR" sz="1800" dirty="0" smtClean="0">
                <a:ea typeface="Calibri" panose="020F0502020204030204" pitchFamily="34" charset="0"/>
                <a:cs typeface="Times New Roman" panose="02020603050405020304" pitchFamily="18" charset="0"/>
              </a:rPr>
              <a:t>: </a:t>
            </a:r>
            <a:r>
              <a:rPr lang="tr-TR" sz="1800" dirty="0">
                <a:ea typeface="Calibri" panose="020F0502020204030204" pitchFamily="34" charset="0"/>
                <a:cs typeface="Times New Roman" panose="02020603050405020304" pitchFamily="18" charset="0"/>
              </a:rPr>
              <a:t>Yüksekokulun</a:t>
            </a:r>
          </a:p>
          <a:p>
            <a:pPr marL="342900" lvl="0" indent="-342900" algn="just">
              <a:lnSpc>
                <a:spcPct val="107000"/>
              </a:lnSpc>
              <a:spcAft>
                <a:spcPts val="0"/>
              </a:spcAft>
              <a:buFont typeface="Wingdings" panose="05000000000000000000" pitchFamily="2" charset="2"/>
              <a:buChar char=""/>
            </a:pPr>
            <a:r>
              <a:rPr lang="tr-TR" sz="1800" dirty="0">
                <a:ea typeface="Calibri" panose="020F0502020204030204" pitchFamily="34" charset="0"/>
                <a:cs typeface="Times New Roman" panose="02020603050405020304" pitchFamily="18" charset="0"/>
              </a:rPr>
              <a:t>Kadrosu Bulunan Uygulama </a:t>
            </a:r>
            <a:r>
              <a:rPr lang="tr-TR" sz="1800" dirty="0" smtClean="0">
                <a:ea typeface="Calibri" panose="020F0502020204030204" pitchFamily="34" charset="0"/>
                <a:cs typeface="Times New Roman" panose="02020603050405020304" pitchFamily="18" charset="0"/>
              </a:rPr>
              <a:t>ve</a:t>
            </a:r>
          </a:p>
          <a:p>
            <a:pPr marL="0" lvl="0" indent="0" algn="just">
              <a:lnSpc>
                <a:spcPct val="107000"/>
              </a:lnSpc>
              <a:spcAft>
                <a:spcPts val="0"/>
              </a:spcAft>
              <a:buNone/>
            </a:pPr>
            <a:r>
              <a:rPr lang="tr-TR" sz="1800" dirty="0">
                <a:ea typeface="Calibri" panose="020F0502020204030204" pitchFamily="34" charset="0"/>
                <a:cs typeface="Times New Roman" panose="02020603050405020304" pitchFamily="18" charset="0"/>
              </a:rPr>
              <a:t> </a:t>
            </a:r>
            <a:r>
              <a:rPr lang="tr-TR" sz="1800" dirty="0" smtClean="0">
                <a:ea typeface="Calibri" panose="020F0502020204030204" pitchFamily="34" charset="0"/>
                <a:cs typeface="Times New Roman" panose="02020603050405020304" pitchFamily="18" charset="0"/>
              </a:rPr>
              <a:t>     Araştırama </a:t>
            </a:r>
            <a:r>
              <a:rPr lang="tr-TR" sz="1800" dirty="0">
                <a:ea typeface="Calibri" panose="020F0502020204030204" pitchFamily="34" charset="0"/>
                <a:cs typeface="Times New Roman" panose="02020603050405020304" pitchFamily="18" charset="0"/>
              </a:rPr>
              <a:t>Merkezi Müdürü	</a:t>
            </a:r>
            <a:r>
              <a:rPr lang="tr-TR" sz="1800" dirty="0" smtClean="0">
                <a:ea typeface="Calibri" panose="020F0502020204030204" pitchFamily="34" charset="0"/>
                <a:cs typeface="Times New Roman" panose="02020603050405020304" pitchFamily="18" charset="0"/>
              </a:rPr>
              <a:t>: </a:t>
            </a:r>
            <a:r>
              <a:rPr lang="tr-TR" sz="1800" dirty="0">
                <a:ea typeface="Calibri" panose="020F0502020204030204" pitchFamily="34" charset="0"/>
                <a:cs typeface="Times New Roman" panose="02020603050405020304" pitchFamily="18" charset="0"/>
              </a:rPr>
              <a:t>Uygulama ve Araştırma Merkezinin</a:t>
            </a:r>
          </a:p>
          <a:p>
            <a:pPr marL="342900" lvl="0" indent="-342900" algn="just">
              <a:lnSpc>
                <a:spcPct val="107000"/>
              </a:lnSpc>
              <a:spcAft>
                <a:spcPts val="0"/>
              </a:spcAft>
              <a:buFont typeface="Wingdings" panose="05000000000000000000" pitchFamily="2" charset="2"/>
              <a:buChar char=""/>
            </a:pPr>
            <a:r>
              <a:rPr lang="tr-TR" sz="1800" dirty="0">
                <a:ea typeface="Calibri" panose="020F0502020204030204" pitchFamily="34" charset="0"/>
                <a:cs typeface="Times New Roman" panose="02020603050405020304" pitchFamily="18" charset="0"/>
              </a:rPr>
              <a:t>Bu birimlerin </a:t>
            </a:r>
            <a:r>
              <a:rPr lang="tr-TR" sz="1800" dirty="0" smtClean="0">
                <a:ea typeface="Calibri" panose="020F0502020204030204" pitchFamily="34" charset="0"/>
                <a:cs typeface="Times New Roman" panose="02020603050405020304" pitchFamily="18" charset="0"/>
              </a:rPr>
              <a:t>sekreteri	</a:t>
            </a:r>
            <a:r>
              <a:rPr lang="tr-TR" sz="1800" dirty="0">
                <a:ea typeface="Calibri" panose="020F0502020204030204" pitchFamily="34" charset="0"/>
                <a:cs typeface="Times New Roman" panose="02020603050405020304" pitchFamily="18" charset="0"/>
              </a:rPr>
              <a:t>	</a:t>
            </a:r>
            <a:r>
              <a:rPr lang="tr-TR" sz="1800" dirty="0" smtClean="0">
                <a:ea typeface="Calibri" panose="020F0502020204030204" pitchFamily="34" charset="0"/>
                <a:cs typeface="Times New Roman" panose="02020603050405020304" pitchFamily="18" charset="0"/>
              </a:rPr>
              <a:t>: Bağlı Birim İdari </a:t>
            </a:r>
            <a:r>
              <a:rPr lang="tr-TR" sz="1800" dirty="0">
                <a:ea typeface="Calibri" panose="020F0502020204030204" pitchFamily="34" charset="0"/>
                <a:cs typeface="Times New Roman" panose="02020603050405020304" pitchFamily="18" charset="0"/>
              </a:rPr>
              <a:t>Personelinin </a:t>
            </a:r>
            <a:endParaRPr lang="tr-TR" sz="1800" dirty="0" smtClean="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Wingdings" panose="05000000000000000000" pitchFamily="2" charset="2"/>
              <a:buChar char=""/>
            </a:pPr>
            <a:r>
              <a:rPr lang="tr-TR" sz="1800" dirty="0" smtClean="0">
                <a:ea typeface="Calibri" panose="020F0502020204030204" pitchFamily="34" charset="0"/>
                <a:cs typeface="Times New Roman" panose="02020603050405020304" pitchFamily="18" charset="0"/>
              </a:rPr>
              <a:t>Genel Sekreter			: Tüm idari personelin</a:t>
            </a:r>
            <a:r>
              <a:rPr lang="tr-TR" sz="1800" dirty="0">
                <a:ea typeface="Calibri" panose="020F0502020204030204" pitchFamily="34" charset="0"/>
                <a:cs typeface="Times New Roman" panose="02020603050405020304" pitchFamily="18" charset="0"/>
              </a:rPr>
              <a:t> </a:t>
            </a:r>
          </a:p>
          <a:p>
            <a:pPr marL="0" indent="0" algn="just">
              <a:lnSpc>
                <a:spcPct val="107000"/>
              </a:lnSpc>
              <a:spcAft>
                <a:spcPts val="800"/>
              </a:spcAft>
              <a:buNone/>
            </a:pPr>
            <a:r>
              <a:rPr lang="tr-TR" sz="1800" dirty="0">
                <a:ea typeface="Calibri" panose="020F0502020204030204" pitchFamily="34" charset="0"/>
                <a:cs typeface="Times New Roman" panose="02020603050405020304" pitchFamily="18" charset="0"/>
              </a:rPr>
              <a:t>disiplin amiridir. </a:t>
            </a:r>
          </a:p>
        </p:txBody>
      </p:sp>
    </p:spTree>
    <p:extLst>
      <p:ext uri="{BB962C8B-B14F-4D97-AF65-F5344CB8AC3E}">
        <p14:creationId xmlns:p14="http://schemas.microsoft.com/office/powerpoint/2010/main" val="20946507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62000" y="685800"/>
            <a:ext cx="7543800" cy="5410200"/>
          </a:xfrm>
        </p:spPr>
        <p:txBody>
          <a:bodyPr/>
          <a:lstStyle/>
          <a:p>
            <a:pPr marL="0" indent="0">
              <a:buNone/>
            </a:pPr>
            <a:r>
              <a:rPr lang="tr-TR" sz="2000" b="1" u="sng" dirty="0"/>
              <a:t>*DİSİPLİN CEZASI TAYİN EDİLİRKEN</a:t>
            </a:r>
            <a:r>
              <a:rPr lang="tr-TR" sz="2000" b="1" u="sng" dirty="0" smtClean="0"/>
              <a:t>:</a:t>
            </a:r>
          </a:p>
          <a:p>
            <a:pPr marL="0" indent="0">
              <a:buNone/>
            </a:pPr>
            <a:endParaRPr lang="tr-TR" sz="2000" dirty="0"/>
          </a:p>
          <a:p>
            <a:pPr marL="0" indent="0">
              <a:buNone/>
            </a:pPr>
            <a:r>
              <a:rPr lang="tr-TR" sz="2000" dirty="0" smtClean="0"/>
              <a:t>  </a:t>
            </a:r>
            <a:r>
              <a:rPr lang="tr-TR" sz="2000" b="1" i="1" u="sng" dirty="0" smtClean="0"/>
              <a:t>A) CEZA TESPİTİ YAPILIRKEN BAKILMASI GEREKEN MEVZUAT:</a:t>
            </a:r>
          </a:p>
          <a:p>
            <a:pPr marL="0" indent="0">
              <a:buNone/>
            </a:pPr>
            <a:endParaRPr lang="tr-TR" sz="2000" b="1" i="1" u="sng" dirty="0" smtClean="0"/>
          </a:p>
          <a:p>
            <a:pPr lvl="0">
              <a:buFont typeface="Wingdings" panose="05000000000000000000" pitchFamily="2" charset="2"/>
              <a:buChar char="Ø"/>
            </a:pPr>
            <a:r>
              <a:rPr lang="tr-TR" sz="2000" dirty="0" smtClean="0"/>
              <a:t>Öğretim </a:t>
            </a:r>
            <a:r>
              <a:rPr lang="tr-TR" sz="2000" dirty="0"/>
              <a:t>elemanları </a:t>
            </a:r>
            <a:r>
              <a:rPr lang="tr-TR" sz="2000" dirty="0" smtClean="0"/>
              <a:t>için               :2547 </a:t>
            </a:r>
            <a:r>
              <a:rPr lang="tr-TR" sz="2000" dirty="0"/>
              <a:t>sayılı Yükseköğretim Kanunu</a:t>
            </a:r>
          </a:p>
          <a:p>
            <a:pPr lvl="0">
              <a:buFont typeface="Wingdings" panose="05000000000000000000" pitchFamily="2" charset="2"/>
              <a:buChar char="Ø"/>
            </a:pPr>
            <a:r>
              <a:rPr lang="tr-TR" sz="2000" dirty="0"/>
              <a:t>Öğretim Elemanları </a:t>
            </a:r>
            <a:r>
              <a:rPr lang="tr-TR" sz="2000" dirty="0" smtClean="0"/>
              <a:t>Dışında</a:t>
            </a:r>
          </a:p>
          <a:p>
            <a:pPr marL="0" lvl="0" indent="0">
              <a:buNone/>
            </a:pPr>
            <a:r>
              <a:rPr lang="tr-TR" sz="2000" dirty="0"/>
              <a:t> </a:t>
            </a:r>
            <a:r>
              <a:rPr lang="tr-TR" sz="2000" dirty="0" smtClean="0"/>
              <a:t>   İş </a:t>
            </a:r>
            <a:r>
              <a:rPr lang="tr-TR" sz="2000" dirty="0"/>
              <a:t>Sözleşmesi ile Çalışan </a:t>
            </a:r>
            <a:r>
              <a:rPr lang="tr-TR" sz="2000" dirty="0" smtClean="0"/>
              <a:t>Personel:4857 </a:t>
            </a:r>
            <a:r>
              <a:rPr lang="tr-TR" sz="2000" dirty="0"/>
              <a:t>sayılı İş Kanunu, İş/Toplu </a:t>
            </a:r>
            <a:r>
              <a:rPr lang="tr-TR" sz="2000" dirty="0" smtClean="0"/>
              <a:t>İş</a:t>
            </a:r>
          </a:p>
          <a:p>
            <a:pPr marL="0" lvl="0" indent="0">
              <a:buNone/>
            </a:pPr>
            <a:r>
              <a:rPr lang="tr-TR" sz="2000" dirty="0" smtClean="0"/>
              <a:t>                                                            Sözleşmesi</a:t>
            </a:r>
            <a:endParaRPr lang="tr-TR" sz="2000" dirty="0"/>
          </a:p>
          <a:p>
            <a:pPr lvl="0">
              <a:buFont typeface="Wingdings" panose="05000000000000000000" pitchFamily="2" charset="2"/>
              <a:buChar char="Ø"/>
            </a:pPr>
            <a:r>
              <a:rPr lang="tr-TR" sz="2000" dirty="0"/>
              <a:t>Memurlar			</a:t>
            </a:r>
            <a:r>
              <a:rPr lang="tr-TR" sz="2000" dirty="0" smtClean="0"/>
              <a:t>: </a:t>
            </a:r>
            <a:r>
              <a:rPr lang="tr-TR" sz="2000" dirty="0"/>
              <a:t>657 sayılı </a:t>
            </a:r>
            <a:r>
              <a:rPr lang="tr-TR" sz="2000" dirty="0" err="1"/>
              <a:t>DMK’nın</a:t>
            </a:r>
            <a:r>
              <a:rPr lang="tr-TR" sz="2000" dirty="0"/>
              <a:t> 125. maddesi</a:t>
            </a:r>
          </a:p>
          <a:p>
            <a:endParaRPr lang="tr-TR" dirty="0"/>
          </a:p>
        </p:txBody>
      </p:sp>
    </p:spTree>
    <p:extLst>
      <p:ext uri="{BB962C8B-B14F-4D97-AF65-F5344CB8AC3E}">
        <p14:creationId xmlns:p14="http://schemas.microsoft.com/office/powerpoint/2010/main" val="36480270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62000" y="685800"/>
            <a:ext cx="7543800" cy="5410200"/>
          </a:xfrm>
        </p:spPr>
        <p:txBody>
          <a:bodyPr/>
          <a:lstStyle/>
          <a:p>
            <a:pPr marL="0" indent="0" algn="just">
              <a:buNone/>
            </a:pPr>
            <a:r>
              <a:rPr lang="tr-TR" b="1" i="1" u="sng" dirty="0" smtClean="0">
                <a:solidFill>
                  <a:schemeClr val="tx1"/>
                </a:solidFill>
              </a:rPr>
              <a:t>B)DİKKAT EDİLMESİ GEREKEN HUSUSLAR:</a:t>
            </a:r>
          </a:p>
          <a:p>
            <a:pPr algn="just">
              <a:buFont typeface="Wingdings" panose="05000000000000000000" pitchFamily="2" charset="2"/>
              <a:buChar char="Ø"/>
            </a:pPr>
            <a:r>
              <a:rPr lang="tr-TR" b="1" u="sng" dirty="0"/>
              <a:t>Ceza verme yetkisi </a:t>
            </a:r>
            <a:r>
              <a:rPr lang="tr-TR" b="1" u="sng" dirty="0" smtClean="0"/>
              <a:t>devredilemez!</a:t>
            </a:r>
          </a:p>
          <a:p>
            <a:pPr algn="just">
              <a:buFont typeface="Wingdings" panose="05000000000000000000" pitchFamily="2" charset="2"/>
              <a:buChar char="Ø"/>
            </a:pPr>
            <a:r>
              <a:rPr lang="tr-TR" b="1" u="sng" dirty="0" smtClean="0">
                <a:solidFill>
                  <a:schemeClr val="tx1"/>
                </a:solidFill>
              </a:rPr>
              <a:t>Aynı </a:t>
            </a:r>
            <a:r>
              <a:rPr lang="tr-TR" b="1" u="sng" dirty="0">
                <a:solidFill>
                  <a:schemeClr val="tx1"/>
                </a:solidFill>
              </a:rPr>
              <a:t>fiile birden fazla disiplin cezası verilemez!</a:t>
            </a:r>
            <a:endParaRPr lang="tr-TR" dirty="0">
              <a:solidFill>
                <a:schemeClr val="tx1"/>
              </a:solidFill>
            </a:endParaRPr>
          </a:p>
          <a:p>
            <a:pPr algn="just">
              <a:buFont typeface="Wingdings" panose="05000000000000000000" pitchFamily="2" charset="2"/>
              <a:buChar char="Ø"/>
            </a:pPr>
            <a:r>
              <a:rPr lang="tr-TR" dirty="0" smtClean="0">
                <a:solidFill>
                  <a:schemeClr val="tx1"/>
                </a:solidFill>
              </a:rPr>
              <a:t>Fiilin </a:t>
            </a:r>
            <a:r>
              <a:rPr lang="tr-TR" dirty="0">
                <a:solidFill>
                  <a:schemeClr val="tx1"/>
                </a:solidFill>
              </a:rPr>
              <a:t>birden fazla disiplin suçu teşkil etmesi halinde bu suçlardan </a:t>
            </a:r>
            <a:r>
              <a:rPr lang="tr-TR" b="1" u="sng" dirty="0">
                <a:solidFill>
                  <a:schemeClr val="tx1"/>
                </a:solidFill>
              </a:rPr>
              <a:t>en ağır yaptırıma bağlanan disiplin cezası verilir.</a:t>
            </a:r>
            <a:r>
              <a:rPr lang="tr-TR" b="1" dirty="0">
                <a:solidFill>
                  <a:schemeClr val="tx1"/>
                </a:solidFill>
              </a:rPr>
              <a:t> </a:t>
            </a:r>
          </a:p>
          <a:p>
            <a:pPr algn="just">
              <a:buFont typeface="Wingdings" panose="05000000000000000000" pitchFamily="2" charset="2"/>
              <a:buChar char="Ø"/>
            </a:pPr>
            <a:r>
              <a:rPr lang="tr-TR" dirty="0" smtClean="0">
                <a:solidFill>
                  <a:schemeClr val="tx1"/>
                </a:solidFill>
              </a:rPr>
              <a:t>Farklı </a:t>
            </a:r>
            <a:r>
              <a:rPr lang="tr-TR" dirty="0">
                <a:solidFill>
                  <a:schemeClr val="tx1"/>
                </a:solidFill>
              </a:rPr>
              <a:t>fiiller nedeniyle tek bir soruşturma </a:t>
            </a:r>
            <a:r>
              <a:rPr lang="tr-TR" b="1" u="sng" dirty="0">
                <a:solidFill>
                  <a:schemeClr val="tx1"/>
                </a:solidFill>
              </a:rPr>
              <a:t>açılmışsa her fiil ayrı ayrı değerlendirilir.</a:t>
            </a:r>
          </a:p>
          <a:p>
            <a:pPr algn="just">
              <a:buFont typeface="Wingdings" panose="05000000000000000000" pitchFamily="2" charset="2"/>
              <a:buChar char="Ø"/>
            </a:pPr>
            <a:r>
              <a:rPr lang="tr-TR" dirty="0" smtClean="0">
                <a:solidFill>
                  <a:schemeClr val="tx1"/>
                </a:solidFill>
              </a:rPr>
              <a:t>Geçmiş </a:t>
            </a:r>
            <a:r>
              <a:rPr lang="tr-TR" dirty="0">
                <a:solidFill>
                  <a:schemeClr val="tx1"/>
                </a:solidFill>
              </a:rPr>
              <a:t>hizmetleri sırasındaki çalışmaları olumlu olan veya ödül veya başarı belgesi alanlara verilecek disiplin cezalarında bir derece alt ceza uygulanabilir. </a:t>
            </a:r>
            <a:r>
              <a:rPr lang="tr-TR" b="1" u="sng" dirty="0">
                <a:solidFill>
                  <a:schemeClr val="tx1"/>
                </a:solidFill>
              </a:rPr>
              <a:t>Bir derece alt cezayı, asıl cezayı vermeye yetkili makam verir</a:t>
            </a:r>
            <a:r>
              <a:rPr lang="tr-TR" b="1" u="sng" dirty="0" smtClean="0">
                <a:solidFill>
                  <a:schemeClr val="tx1"/>
                </a:solidFill>
              </a:rPr>
              <a:t>.</a:t>
            </a:r>
            <a:endParaRPr lang="tr-TR" dirty="0">
              <a:solidFill>
                <a:schemeClr val="tx1"/>
              </a:solidFill>
            </a:endParaRPr>
          </a:p>
        </p:txBody>
      </p:sp>
    </p:spTree>
    <p:extLst>
      <p:ext uri="{BB962C8B-B14F-4D97-AF65-F5344CB8AC3E}">
        <p14:creationId xmlns:p14="http://schemas.microsoft.com/office/powerpoint/2010/main" val="9888925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62000" y="685800"/>
            <a:ext cx="7543800" cy="5257800"/>
          </a:xfrm>
        </p:spPr>
        <p:txBody>
          <a:bodyPr/>
          <a:lstStyle/>
          <a:p>
            <a:pPr algn="just">
              <a:buFont typeface="Wingdings" panose="05000000000000000000" pitchFamily="2" charset="2"/>
              <a:buChar char="Ø"/>
            </a:pPr>
            <a:r>
              <a:rPr lang="tr-TR" dirty="0">
                <a:solidFill>
                  <a:schemeClr val="tx1"/>
                </a:solidFill>
              </a:rPr>
              <a:t>Disiplin cezası verilmesini gerektiren fiillere nitelik ve ağırlıkları itibarıyla benzer fiilleri işleyenlere hangi disiplin fiiline benzediği belirtilerek </a:t>
            </a:r>
            <a:r>
              <a:rPr lang="tr-TR" b="1" u="sng" dirty="0">
                <a:solidFill>
                  <a:schemeClr val="tx1"/>
                </a:solidFill>
              </a:rPr>
              <a:t>aynı türden disiplin cezaları verilir</a:t>
            </a:r>
            <a:r>
              <a:rPr lang="tr-TR" b="1" u="sng" dirty="0" smtClean="0">
                <a:solidFill>
                  <a:schemeClr val="tx1"/>
                </a:solidFill>
              </a:rPr>
              <a:t>.</a:t>
            </a:r>
          </a:p>
          <a:p>
            <a:pPr marL="0" indent="0" algn="just">
              <a:buNone/>
            </a:pPr>
            <a:endParaRPr lang="tr-TR" b="1" dirty="0">
              <a:solidFill>
                <a:schemeClr val="tx1"/>
              </a:solidFill>
            </a:endParaRPr>
          </a:p>
        </p:txBody>
      </p:sp>
    </p:spTree>
    <p:extLst>
      <p:ext uri="{BB962C8B-B14F-4D97-AF65-F5344CB8AC3E}">
        <p14:creationId xmlns:p14="http://schemas.microsoft.com/office/powerpoint/2010/main" val="3396245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62000" y="685800"/>
            <a:ext cx="7543800" cy="5257800"/>
          </a:xfrm>
        </p:spPr>
        <p:txBody>
          <a:bodyPr/>
          <a:lstStyle/>
          <a:p>
            <a:pPr marL="0" indent="0">
              <a:buNone/>
            </a:pPr>
            <a:r>
              <a:rPr lang="tr-TR" b="1" u="sng" dirty="0"/>
              <a:t>*TEKERRÜR ve İLGİLİ DİĞER DÜZENLEMELER:</a:t>
            </a:r>
            <a:endParaRPr lang="tr-TR" dirty="0"/>
          </a:p>
          <a:p>
            <a:pPr algn="just">
              <a:buFont typeface="Wingdings" panose="05000000000000000000" pitchFamily="2" charset="2"/>
              <a:buChar char="Ø"/>
            </a:pPr>
            <a:r>
              <a:rPr lang="tr-TR" dirty="0"/>
              <a:t>Disiplin cezası verilmesine sebep olmuş bir fiilin, cezaların özlük dosyasından çıkarılmasına ilişkin süre içinde tekerrüründe bir derece ağır ceza uygulanır. </a:t>
            </a:r>
          </a:p>
          <a:p>
            <a:pPr lvl="0" algn="just">
              <a:buFont typeface="Wingdings" panose="05000000000000000000" pitchFamily="2" charset="2"/>
              <a:buChar char="Ø"/>
            </a:pPr>
            <a:r>
              <a:rPr lang="tr-TR" dirty="0"/>
              <a:t>Tekerrüre esas alınacak cezanın, süresi içerisinde itiraz edilmemesi veya itirazın reddedilmesi suretiyle kesinleşmiş olması gerekir. </a:t>
            </a:r>
          </a:p>
          <a:p>
            <a:pPr lvl="0" algn="just">
              <a:buFont typeface="Wingdings" panose="05000000000000000000" pitchFamily="2" charset="2"/>
              <a:buChar char="Ø"/>
            </a:pPr>
            <a:r>
              <a:rPr lang="tr-TR" dirty="0"/>
              <a:t>Aynı derecede cezayı gerektiren fakat ayrı fiiller nedeniyle verilen disiplin cezalarının üçüncü uygulamasında bir derece ağır ceza verilir. </a:t>
            </a:r>
          </a:p>
          <a:p>
            <a:pPr marL="0" indent="0">
              <a:buNone/>
            </a:pPr>
            <a:endParaRPr lang="tr-TR" dirty="0"/>
          </a:p>
        </p:txBody>
      </p:sp>
    </p:spTree>
    <p:extLst>
      <p:ext uri="{BB962C8B-B14F-4D97-AF65-F5344CB8AC3E}">
        <p14:creationId xmlns:p14="http://schemas.microsoft.com/office/powerpoint/2010/main" val="4208783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62000" y="685800"/>
            <a:ext cx="7543800" cy="5410200"/>
          </a:xfrm>
        </p:spPr>
        <p:txBody>
          <a:bodyPr/>
          <a:lstStyle/>
          <a:p>
            <a:pPr marL="0" indent="0" algn="just">
              <a:buNone/>
            </a:pPr>
            <a:r>
              <a:rPr lang="tr-TR" b="1" u="sng" dirty="0"/>
              <a:t>*Soruşturma Dosyasının Tesliminden </a:t>
            </a:r>
            <a:r>
              <a:rPr lang="tr-TR" b="1" u="sng" dirty="0" smtClean="0"/>
              <a:t>Sonra:</a:t>
            </a:r>
          </a:p>
          <a:p>
            <a:pPr marL="0" lvl="0" indent="0" algn="just">
              <a:buClr>
                <a:srgbClr val="CD2147"/>
              </a:buClr>
              <a:buNone/>
            </a:pPr>
            <a:r>
              <a:rPr lang="tr-TR" b="1" u="sng" dirty="0" smtClean="0"/>
              <a:t>1)</a:t>
            </a:r>
            <a:r>
              <a:rPr lang="tr-TR" b="1" u="sng" dirty="0">
                <a:solidFill>
                  <a:srgbClr val="303030"/>
                </a:solidFill>
              </a:rPr>
              <a:t> SAVUNMA ALMA ZORUNLULUĞU</a:t>
            </a:r>
          </a:p>
          <a:p>
            <a:pPr lvl="0" algn="just">
              <a:buClr>
                <a:srgbClr val="CD2147"/>
              </a:buClr>
              <a:buFont typeface="Wingdings" panose="05000000000000000000" pitchFamily="2" charset="2"/>
              <a:buChar char="Ø"/>
            </a:pPr>
            <a:r>
              <a:rPr lang="tr-TR" dirty="0">
                <a:solidFill>
                  <a:srgbClr val="303030"/>
                </a:solidFill>
              </a:rPr>
              <a:t>Kanun gereği, soruşturulana iddialar hakkında savunma imkânı tanınmadan disiplin cezası verilemez! </a:t>
            </a:r>
            <a:r>
              <a:rPr lang="tr-TR" b="1" u="sng" dirty="0">
                <a:solidFill>
                  <a:srgbClr val="303030"/>
                </a:solidFill>
              </a:rPr>
              <a:t>Bu nedenle disiplin cezası vermeye yetkili amir/kurul tarafından, hangi eylemi/işlemi nedeniyle hangi kanun maddesi kapsamında hakkında ceza teklif edildiği açıkça belirtilmek suretiyle soruşturulandan savunma istenmesi yasal zorunluluktur!!</a:t>
            </a:r>
          </a:p>
          <a:p>
            <a:pPr marL="0" indent="0" algn="just">
              <a:buNone/>
            </a:pPr>
            <a:endParaRPr lang="tr-TR" dirty="0"/>
          </a:p>
          <a:p>
            <a:pPr marL="0" indent="0">
              <a:buNone/>
            </a:pPr>
            <a:endParaRPr lang="tr-TR" dirty="0"/>
          </a:p>
        </p:txBody>
      </p:sp>
    </p:spTree>
    <p:extLst>
      <p:ext uri="{BB962C8B-B14F-4D97-AF65-F5344CB8AC3E}">
        <p14:creationId xmlns:p14="http://schemas.microsoft.com/office/powerpoint/2010/main" val="28375752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62000" y="685800"/>
            <a:ext cx="7543800" cy="5410200"/>
          </a:xfrm>
        </p:spPr>
        <p:txBody>
          <a:bodyPr/>
          <a:lstStyle/>
          <a:p>
            <a:pPr marL="0" indent="0" algn="just">
              <a:buNone/>
            </a:pPr>
            <a:r>
              <a:rPr lang="tr-TR" b="1" dirty="0" smtClean="0"/>
              <a:t>2)Rektörlük/Dekanlık/Müdürlük </a:t>
            </a:r>
            <a:r>
              <a:rPr lang="tr-TR" b="1" dirty="0"/>
              <a:t>Makamı tarafından soruşturmanın yukarıda belirtilen usule uygun yapılıp yapılmadığı incelenir. </a:t>
            </a:r>
            <a:endParaRPr lang="tr-TR" b="1" dirty="0" smtClean="0"/>
          </a:p>
          <a:p>
            <a:pPr marL="0" indent="0" algn="just">
              <a:buNone/>
            </a:pPr>
            <a:r>
              <a:rPr lang="tr-TR" dirty="0" smtClean="0"/>
              <a:t>   Bu </a:t>
            </a:r>
            <a:r>
              <a:rPr lang="tr-TR" dirty="0"/>
              <a:t>inceleme neticesinde:</a:t>
            </a:r>
          </a:p>
          <a:p>
            <a:pPr algn="just">
              <a:buFont typeface="Wingdings" panose="05000000000000000000" pitchFamily="2" charset="2"/>
              <a:buChar char="ü"/>
            </a:pPr>
            <a:r>
              <a:rPr lang="tr-TR" dirty="0"/>
              <a:t>Dosyada eksiklik tespit edilmesi halinde tamamlanmak üzere soruşturmacıya iade edilir ya da yeni bir soruşturmacı görevlendirilir. </a:t>
            </a:r>
          </a:p>
          <a:p>
            <a:pPr algn="just">
              <a:buFont typeface="Wingdings" panose="05000000000000000000" pitchFamily="2" charset="2"/>
              <a:buChar char="ü"/>
            </a:pPr>
            <a:r>
              <a:rPr lang="tr-TR" dirty="0">
                <a:solidFill>
                  <a:schemeClr val="tx1"/>
                </a:solidFill>
              </a:rPr>
              <a:t>Soruşturmacının önerdiği cezayı </a:t>
            </a:r>
            <a:r>
              <a:rPr lang="tr-TR" u="sng" dirty="0">
                <a:solidFill>
                  <a:schemeClr val="tx1"/>
                </a:solidFill>
              </a:rPr>
              <a:t>aynen </a:t>
            </a:r>
            <a:r>
              <a:rPr lang="tr-TR" dirty="0">
                <a:solidFill>
                  <a:schemeClr val="tx1"/>
                </a:solidFill>
              </a:rPr>
              <a:t>verebilir, </a:t>
            </a:r>
          </a:p>
          <a:p>
            <a:pPr algn="just">
              <a:buFont typeface="Wingdings" panose="05000000000000000000" pitchFamily="2" charset="2"/>
              <a:buChar char="ü"/>
            </a:pPr>
            <a:r>
              <a:rPr lang="tr-TR" dirty="0">
                <a:solidFill>
                  <a:schemeClr val="tx1"/>
                </a:solidFill>
              </a:rPr>
              <a:t>Şartları varsa, </a:t>
            </a:r>
            <a:r>
              <a:rPr lang="tr-TR" u="sng" dirty="0">
                <a:solidFill>
                  <a:schemeClr val="tx1"/>
                </a:solidFill>
              </a:rPr>
              <a:t>bir derece alt ceza </a:t>
            </a:r>
            <a:r>
              <a:rPr lang="tr-TR" dirty="0">
                <a:solidFill>
                  <a:schemeClr val="tx1"/>
                </a:solidFill>
              </a:rPr>
              <a:t>uygulamasına gidebilir,</a:t>
            </a:r>
          </a:p>
          <a:p>
            <a:pPr algn="just">
              <a:buFont typeface="Wingdings" panose="05000000000000000000" pitchFamily="2" charset="2"/>
              <a:buChar char="ü"/>
            </a:pPr>
            <a:r>
              <a:rPr lang="tr-TR" dirty="0">
                <a:solidFill>
                  <a:schemeClr val="tx1"/>
                </a:solidFill>
              </a:rPr>
              <a:t>Ceza verilmesi teklifini </a:t>
            </a:r>
            <a:r>
              <a:rPr lang="tr-TR" u="sng" dirty="0">
                <a:solidFill>
                  <a:schemeClr val="tx1"/>
                </a:solidFill>
              </a:rPr>
              <a:t>reddedebilir. </a:t>
            </a:r>
            <a:r>
              <a:rPr lang="tr-TR" dirty="0">
                <a:solidFill>
                  <a:schemeClr val="tx1"/>
                </a:solidFill>
              </a:rPr>
              <a:t>Teklif edilen cezanın reddedilmesi halinde ret gerekçesine uygun olarak en geç üç ay içinde yeni işlem tesis edilebilir.</a:t>
            </a:r>
          </a:p>
          <a:p>
            <a:endParaRPr lang="tr-TR" dirty="0"/>
          </a:p>
        </p:txBody>
      </p:sp>
    </p:spTree>
    <p:extLst>
      <p:ext uri="{BB962C8B-B14F-4D97-AF65-F5344CB8AC3E}">
        <p14:creationId xmlns:p14="http://schemas.microsoft.com/office/powerpoint/2010/main" val="25984279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62000" y="685800"/>
            <a:ext cx="7543800" cy="5410200"/>
          </a:xfrm>
        </p:spPr>
        <p:txBody>
          <a:bodyPr/>
          <a:lstStyle/>
          <a:p>
            <a:pPr marL="184150" indent="0" algn="just">
              <a:lnSpc>
                <a:spcPct val="107000"/>
              </a:lnSpc>
              <a:spcAft>
                <a:spcPts val="800"/>
              </a:spcAft>
              <a:buNone/>
            </a:pPr>
            <a:r>
              <a:rPr lang="tr-TR" sz="2000" dirty="0">
                <a:latin typeface="Times New Roman" panose="02020603050405020304" pitchFamily="18" charset="0"/>
                <a:ea typeface="Calibri" panose="020F0502020204030204" pitchFamily="34" charset="0"/>
                <a:cs typeface="Times New Roman" panose="02020603050405020304" pitchFamily="18" charset="0"/>
              </a:rPr>
              <a:t> </a:t>
            </a:r>
            <a:endParaRPr lang="tr-TR" sz="2000" dirty="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tr-TR" sz="2000" b="1" u="sng" dirty="0">
                <a:latin typeface="Times New Roman" panose="02020603050405020304" pitchFamily="18" charset="0"/>
                <a:ea typeface="Calibri" panose="020F0502020204030204" pitchFamily="34" charset="0"/>
                <a:cs typeface="Times New Roman" panose="02020603050405020304" pitchFamily="18" charset="0"/>
              </a:rPr>
              <a:t>*Disiplin Cezası Verme Yetkisi:</a:t>
            </a:r>
            <a:endParaRPr lang="tr-TR"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Wingdings" panose="05000000000000000000" pitchFamily="2" charset="2"/>
              <a:buChar char=""/>
            </a:pPr>
            <a:r>
              <a:rPr lang="tr-TR" sz="2000" b="1" u="sng" dirty="0">
                <a:latin typeface="Times New Roman" panose="02020603050405020304" pitchFamily="18" charset="0"/>
                <a:ea typeface="Calibri" panose="020F0502020204030204" pitchFamily="34" charset="0"/>
                <a:cs typeface="Times New Roman" panose="02020603050405020304" pitchFamily="18" charset="0"/>
              </a:rPr>
              <a:t>Uyarma			:Sıralı Disiplin Amirleri</a:t>
            </a:r>
            <a:endParaRPr lang="tr-TR"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Wingdings" panose="05000000000000000000" pitchFamily="2" charset="2"/>
              <a:buChar char=""/>
            </a:pPr>
            <a:r>
              <a:rPr lang="tr-TR" sz="2000" b="1" u="sng" dirty="0">
                <a:latin typeface="Times New Roman" panose="02020603050405020304" pitchFamily="18" charset="0"/>
                <a:ea typeface="Calibri" panose="020F0502020204030204" pitchFamily="34" charset="0"/>
                <a:cs typeface="Times New Roman" panose="02020603050405020304" pitchFamily="18" charset="0"/>
              </a:rPr>
              <a:t>Kınama			:Sıralı Disiplin Amirleri </a:t>
            </a:r>
            <a:endParaRPr lang="tr-TR" sz="2000" b="1" u="sng" dirty="0" smtClean="0">
              <a:latin typeface="Times New Roman" panose="02020603050405020304" pitchFamily="18" charset="0"/>
              <a:ea typeface="Calibri" panose="020F0502020204030204" pitchFamily="34" charset="0"/>
              <a:cs typeface="Times New Roman" panose="02020603050405020304" pitchFamily="18" charset="0"/>
            </a:endParaRPr>
          </a:p>
          <a:p>
            <a:pPr marL="0" lvl="0" indent="0" algn="just">
              <a:lnSpc>
                <a:spcPct val="107000"/>
              </a:lnSpc>
              <a:spcAft>
                <a:spcPts val="0"/>
              </a:spcAft>
              <a:buNone/>
            </a:pPr>
            <a:endParaRPr lang="tr-TR"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Wingdings" panose="05000000000000000000" pitchFamily="2" charset="2"/>
              <a:buChar char=""/>
            </a:pPr>
            <a:r>
              <a:rPr lang="tr-TR" sz="2000" b="1" u="sng" dirty="0">
                <a:latin typeface="Times New Roman" panose="02020603050405020304" pitchFamily="18" charset="0"/>
                <a:ea typeface="Calibri" panose="020F0502020204030204" pitchFamily="34" charset="0"/>
                <a:cs typeface="Times New Roman" panose="02020603050405020304" pitchFamily="18" charset="0"/>
              </a:rPr>
              <a:t>Aylıktan Kesme		</a:t>
            </a:r>
            <a:r>
              <a:rPr lang="tr-TR" sz="2000" b="1" u="sng" dirty="0" smtClean="0">
                <a:latin typeface="Times New Roman" panose="02020603050405020304" pitchFamily="18" charset="0"/>
                <a:ea typeface="Calibri" panose="020F0502020204030204" pitchFamily="34" charset="0"/>
                <a:cs typeface="Times New Roman" panose="02020603050405020304" pitchFamily="18" charset="0"/>
              </a:rPr>
              <a:t>              :</a:t>
            </a:r>
            <a:r>
              <a:rPr lang="tr-TR" sz="2000" b="1" u="sng" dirty="0">
                <a:latin typeface="Times New Roman" panose="02020603050405020304" pitchFamily="18" charset="0"/>
                <a:ea typeface="Calibri" panose="020F0502020204030204" pitchFamily="34" charset="0"/>
                <a:cs typeface="Times New Roman" panose="02020603050405020304" pitchFamily="18" charset="0"/>
              </a:rPr>
              <a:t>Kişinin Görevli Olduğu Birimdeki Disiplin Kurulu </a:t>
            </a:r>
            <a:endParaRPr lang="tr-TR"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Wingdings" panose="05000000000000000000" pitchFamily="2" charset="2"/>
              <a:buChar char=""/>
            </a:pPr>
            <a:r>
              <a:rPr lang="tr-TR" sz="2000" b="1" u="sng" dirty="0">
                <a:latin typeface="Times New Roman" panose="02020603050405020304" pitchFamily="18" charset="0"/>
                <a:ea typeface="Calibri" panose="020F0502020204030204" pitchFamily="34" charset="0"/>
                <a:cs typeface="Times New Roman" panose="02020603050405020304" pitchFamily="18" charset="0"/>
              </a:rPr>
              <a:t>Kademe İlerlemesinin </a:t>
            </a:r>
            <a:r>
              <a:rPr lang="tr-TR" sz="2000" b="1" u="sng" dirty="0" err="1" smtClean="0">
                <a:latin typeface="Times New Roman" panose="02020603050405020304" pitchFamily="18" charset="0"/>
                <a:ea typeface="Calibri" panose="020F0502020204030204" pitchFamily="34" charset="0"/>
                <a:cs typeface="Times New Roman" panose="02020603050405020304" pitchFamily="18" charset="0"/>
              </a:rPr>
              <a:t>Durdurulması:Kişinin</a:t>
            </a:r>
            <a:r>
              <a:rPr lang="tr-TR" sz="2000" b="1" u="sng" dirty="0" smtClean="0">
                <a:latin typeface="Times New Roman" panose="02020603050405020304" pitchFamily="18" charset="0"/>
                <a:ea typeface="Calibri" panose="020F0502020204030204" pitchFamily="34" charset="0"/>
                <a:cs typeface="Times New Roman" panose="02020603050405020304" pitchFamily="18" charset="0"/>
              </a:rPr>
              <a:t> </a:t>
            </a:r>
            <a:r>
              <a:rPr lang="tr-TR" sz="2000" b="1" u="sng" dirty="0">
                <a:latin typeface="Times New Roman" panose="02020603050405020304" pitchFamily="18" charset="0"/>
                <a:ea typeface="Calibri" panose="020F0502020204030204" pitchFamily="34" charset="0"/>
                <a:cs typeface="Times New Roman" panose="02020603050405020304" pitchFamily="18" charset="0"/>
              </a:rPr>
              <a:t>Görevli Olduğu Birimdeki Disiplin Kurulu </a:t>
            </a:r>
            <a:endParaRPr lang="tr-TR" sz="2000" dirty="0">
              <a:latin typeface="Calibri" panose="020F0502020204030204" pitchFamily="34" charset="0"/>
              <a:ea typeface="Calibri" panose="020F0502020204030204" pitchFamily="34" charset="0"/>
              <a:cs typeface="Times New Roman" panose="02020603050405020304" pitchFamily="18" charset="0"/>
            </a:endParaRPr>
          </a:p>
          <a:p>
            <a:pPr marL="184150" indent="0" algn="just">
              <a:lnSpc>
                <a:spcPct val="107000"/>
              </a:lnSpc>
              <a:spcAft>
                <a:spcPts val="0"/>
              </a:spcAft>
              <a:buNone/>
            </a:pPr>
            <a:endParaRPr lang="tr-TR"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Wingdings" panose="05000000000000000000" pitchFamily="2" charset="2"/>
              <a:buChar char=""/>
            </a:pPr>
            <a:r>
              <a:rPr lang="tr-TR" sz="2000" b="1" u="sng" dirty="0">
                <a:latin typeface="Times New Roman" panose="02020603050405020304" pitchFamily="18" charset="0"/>
                <a:ea typeface="Calibri" panose="020F0502020204030204" pitchFamily="34" charset="0"/>
                <a:cs typeface="Times New Roman" panose="02020603050405020304" pitchFamily="18" charset="0"/>
              </a:rPr>
              <a:t>Üniversite Öğretim Mesleğinden </a:t>
            </a:r>
            <a:r>
              <a:rPr lang="tr-TR" sz="2000" b="1" u="sng" dirty="0" smtClean="0">
                <a:latin typeface="Times New Roman" panose="02020603050405020304" pitchFamily="18" charset="0"/>
                <a:ea typeface="Calibri" panose="020F0502020204030204" pitchFamily="34" charset="0"/>
                <a:cs typeface="Times New Roman" panose="02020603050405020304" pitchFamily="18" charset="0"/>
              </a:rPr>
              <a:t>Çıkarma : </a:t>
            </a:r>
            <a:r>
              <a:rPr lang="tr-TR" sz="2000" b="1" u="sng" dirty="0">
                <a:latin typeface="Times New Roman" panose="02020603050405020304" pitchFamily="18" charset="0"/>
                <a:ea typeface="Calibri" panose="020F0502020204030204" pitchFamily="34" charset="0"/>
                <a:cs typeface="Times New Roman" panose="02020603050405020304" pitchFamily="18" charset="0"/>
              </a:rPr>
              <a:t>Yüksek Disiplin Kurulu</a:t>
            </a:r>
            <a:endParaRPr lang="tr-TR"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Wingdings" panose="05000000000000000000" pitchFamily="2" charset="2"/>
              <a:buChar char=""/>
            </a:pPr>
            <a:r>
              <a:rPr lang="tr-TR" sz="2000" b="1" u="sng" dirty="0">
                <a:latin typeface="Times New Roman" panose="02020603050405020304" pitchFamily="18" charset="0"/>
                <a:ea typeface="Calibri" panose="020F0502020204030204" pitchFamily="34" charset="0"/>
                <a:cs typeface="Times New Roman" panose="02020603050405020304" pitchFamily="18" charset="0"/>
              </a:rPr>
              <a:t>Kamu Görevinde Çıkarma	</a:t>
            </a:r>
            <a:r>
              <a:rPr lang="tr-TR" sz="2000" b="1" u="sng" dirty="0" smtClean="0">
                <a:latin typeface="Times New Roman" panose="02020603050405020304" pitchFamily="18" charset="0"/>
                <a:ea typeface="Calibri" panose="020F0502020204030204" pitchFamily="34" charset="0"/>
                <a:cs typeface="Times New Roman" panose="02020603050405020304" pitchFamily="18" charset="0"/>
              </a:rPr>
              <a:t>                          : </a:t>
            </a:r>
            <a:r>
              <a:rPr lang="tr-TR" sz="2000" b="1" u="sng" dirty="0">
                <a:latin typeface="Times New Roman" panose="02020603050405020304" pitchFamily="18" charset="0"/>
                <a:ea typeface="Calibri" panose="020F0502020204030204" pitchFamily="34" charset="0"/>
                <a:cs typeface="Times New Roman" panose="02020603050405020304" pitchFamily="18" charset="0"/>
              </a:rPr>
              <a:t>Yüksek Disiplin Kurulu</a:t>
            </a:r>
            <a:endParaRPr lang="tr-TR" sz="2000" dirty="0">
              <a:latin typeface="Calibri" panose="020F0502020204030204" pitchFamily="34" charset="0"/>
              <a:ea typeface="Calibri" panose="020F0502020204030204" pitchFamily="34" charset="0"/>
              <a:cs typeface="Times New Roman" panose="02020603050405020304" pitchFamily="18" charset="0"/>
            </a:endParaRPr>
          </a:p>
          <a:p>
            <a:endParaRPr lang="tr-TR" sz="2000" dirty="0"/>
          </a:p>
        </p:txBody>
      </p:sp>
    </p:spTree>
    <p:extLst>
      <p:ext uri="{BB962C8B-B14F-4D97-AF65-F5344CB8AC3E}">
        <p14:creationId xmlns:p14="http://schemas.microsoft.com/office/powerpoint/2010/main" val="18071052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62000" y="685800"/>
            <a:ext cx="7543800" cy="5410200"/>
          </a:xfrm>
        </p:spPr>
        <p:txBody>
          <a:bodyPr/>
          <a:lstStyle/>
          <a:p>
            <a:pPr algn="just">
              <a:buFont typeface="Wingdings" panose="05000000000000000000" pitchFamily="2" charset="2"/>
              <a:buChar char="Ø"/>
            </a:pPr>
            <a:r>
              <a:rPr lang="tr-TR" dirty="0"/>
              <a:t>Ceza vermeye yetkili kurul tarafından </a:t>
            </a:r>
            <a:r>
              <a:rPr lang="tr-TR" u="sng" dirty="0"/>
              <a:t>kaç yıl süreyle </a:t>
            </a:r>
            <a:r>
              <a:rPr lang="tr-TR" dirty="0"/>
              <a:t>kademe ilerlemesinin durdurulacağı ya da </a:t>
            </a:r>
            <a:r>
              <a:rPr lang="tr-TR" u="sng" dirty="0"/>
              <a:t>hangi oranda </a:t>
            </a:r>
            <a:r>
              <a:rPr lang="tr-TR" dirty="0"/>
              <a:t>aylıktan kesme uygulanacağı kararda belirtilmelidir. </a:t>
            </a:r>
          </a:p>
        </p:txBody>
      </p:sp>
    </p:spTree>
    <p:extLst>
      <p:ext uri="{BB962C8B-B14F-4D97-AF65-F5344CB8AC3E}">
        <p14:creationId xmlns:p14="http://schemas.microsoft.com/office/powerpoint/2010/main" val="14569087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62000" y="685800"/>
            <a:ext cx="7543800" cy="5410200"/>
          </a:xfrm>
        </p:spPr>
        <p:txBody>
          <a:bodyPr/>
          <a:lstStyle/>
          <a:p>
            <a:pPr marL="0" indent="0">
              <a:buNone/>
            </a:pPr>
            <a:endParaRPr lang="tr-TR" dirty="0"/>
          </a:p>
          <a:p>
            <a:pPr marL="0" indent="0" algn="just">
              <a:buNone/>
            </a:pPr>
            <a:r>
              <a:rPr lang="tr-TR" b="1" u="sng" dirty="0"/>
              <a:t>*DİSİPLİN CEZALARI NE ZAMAN UYGULANIR?</a:t>
            </a:r>
            <a:endParaRPr lang="tr-TR" dirty="0"/>
          </a:p>
          <a:p>
            <a:pPr lvl="0" algn="just">
              <a:buFont typeface="Wingdings" panose="05000000000000000000" pitchFamily="2" charset="2"/>
              <a:buChar char="Ø"/>
            </a:pPr>
            <a:r>
              <a:rPr lang="tr-TR" dirty="0"/>
              <a:t>Verildikleri tarihten itibaren uygulanır.</a:t>
            </a:r>
          </a:p>
          <a:p>
            <a:pPr lvl="0" algn="just">
              <a:buFont typeface="Wingdings" panose="05000000000000000000" pitchFamily="2" charset="2"/>
              <a:buChar char="Ø"/>
            </a:pPr>
            <a:r>
              <a:rPr lang="tr-TR" dirty="0"/>
              <a:t>Aylıktan veya ücretten kesme cezası ile kademe ilerlemesinin cezası, </a:t>
            </a:r>
            <a:r>
              <a:rPr lang="tr-TR" u="sng" dirty="0"/>
              <a:t>cezanın verildiği tarihi izleyen aybaşında </a:t>
            </a:r>
            <a:r>
              <a:rPr lang="tr-TR" dirty="0"/>
              <a:t>uygulanır.</a:t>
            </a:r>
          </a:p>
          <a:p>
            <a:endParaRPr lang="tr-TR" dirty="0"/>
          </a:p>
        </p:txBody>
      </p:sp>
    </p:spTree>
    <p:extLst>
      <p:ext uri="{BB962C8B-B14F-4D97-AF65-F5344CB8AC3E}">
        <p14:creationId xmlns:p14="http://schemas.microsoft.com/office/powerpoint/2010/main" val="2824905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62000" y="685800"/>
            <a:ext cx="7543800" cy="5410200"/>
          </a:xfrm>
        </p:spPr>
        <p:txBody>
          <a:bodyPr/>
          <a:lstStyle/>
          <a:p>
            <a:pPr marL="0" indent="0">
              <a:buNone/>
            </a:pPr>
            <a:r>
              <a:rPr lang="tr-TR" sz="2000" b="1" u="sng" dirty="0"/>
              <a:t>*İTİRAZ:</a:t>
            </a:r>
            <a:endParaRPr lang="tr-TR" sz="2000" dirty="0"/>
          </a:p>
          <a:p>
            <a:r>
              <a:rPr lang="tr-TR" sz="2000" b="1" u="sng" dirty="0"/>
              <a:t>Sıralı disiplin amiri tarafından verilen:</a:t>
            </a:r>
            <a:endParaRPr lang="tr-TR" sz="2000" dirty="0"/>
          </a:p>
          <a:p>
            <a:pPr lvl="0">
              <a:buFont typeface="Wingdings" panose="05000000000000000000" pitchFamily="2" charset="2"/>
              <a:buChar char="Ø"/>
            </a:pPr>
            <a:r>
              <a:rPr lang="tr-TR" sz="2000" b="1" u="sng" dirty="0"/>
              <a:t>Uyarma cezasına itiraz	:İlgilinin Görevli Olduğu Birimin Disiplin Kuruluna</a:t>
            </a:r>
            <a:endParaRPr lang="tr-TR" sz="2000" dirty="0"/>
          </a:p>
          <a:p>
            <a:pPr>
              <a:buFont typeface="Wingdings" panose="05000000000000000000" pitchFamily="2" charset="2"/>
              <a:buChar char="Ø"/>
            </a:pPr>
            <a:r>
              <a:rPr lang="tr-TR" sz="2000" b="1" u="sng" dirty="0"/>
              <a:t>Kınama cezasına itiraz	:İlgilinin Görevli Olduğu Birimin Disiplin Kuruluna</a:t>
            </a:r>
            <a:endParaRPr lang="tr-TR" sz="2000" dirty="0"/>
          </a:p>
          <a:p>
            <a:pPr lvl="0">
              <a:buFont typeface="Wingdings" panose="05000000000000000000" pitchFamily="2" charset="2"/>
              <a:buChar char="Ø"/>
            </a:pPr>
            <a:r>
              <a:rPr lang="tr-TR" sz="2000" b="1" u="sng" dirty="0"/>
              <a:t>Aylıktan kesme cezasına itiraz			   </a:t>
            </a:r>
            <a:r>
              <a:rPr lang="tr-TR" sz="2000" b="1" u="sng" dirty="0" smtClean="0"/>
              <a:t>   </a:t>
            </a:r>
            <a:r>
              <a:rPr lang="tr-TR" sz="2000" b="1" u="sng" dirty="0"/>
              <a:t>: Üniversite Disiplin Kuruluna</a:t>
            </a:r>
            <a:endParaRPr lang="tr-TR" sz="2000" dirty="0"/>
          </a:p>
          <a:p>
            <a:pPr lvl="0">
              <a:buFont typeface="Wingdings" panose="05000000000000000000" pitchFamily="2" charset="2"/>
              <a:buChar char="Ø"/>
            </a:pPr>
            <a:r>
              <a:rPr lang="tr-TR" sz="2000" b="1" u="sng" dirty="0"/>
              <a:t>Kademe ilerlemesinin durdurulması cezasına itiraz:  Üniversite Disiplin Kuruluna</a:t>
            </a:r>
            <a:endParaRPr lang="tr-TR" sz="2000" dirty="0"/>
          </a:p>
          <a:p>
            <a:endParaRPr lang="tr-TR" dirty="0"/>
          </a:p>
        </p:txBody>
      </p:sp>
    </p:spTree>
    <p:extLst>
      <p:ext uri="{BB962C8B-B14F-4D97-AF65-F5344CB8AC3E}">
        <p14:creationId xmlns:p14="http://schemas.microsoft.com/office/powerpoint/2010/main" val="18219216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62000" y="685800"/>
            <a:ext cx="7543800" cy="5410200"/>
          </a:xfrm>
        </p:spPr>
        <p:txBody>
          <a:bodyPr/>
          <a:lstStyle/>
          <a:p>
            <a:pPr marL="0" indent="0" algn="just">
              <a:lnSpc>
                <a:spcPct val="107000"/>
              </a:lnSpc>
              <a:spcAft>
                <a:spcPts val="800"/>
              </a:spcAft>
              <a:buNone/>
            </a:pPr>
            <a:r>
              <a:rPr lang="tr-TR" b="1" u="sng" dirty="0">
                <a:latin typeface="Times New Roman" panose="02020603050405020304" pitchFamily="18" charset="0"/>
                <a:ea typeface="Calibri" panose="020F0502020204030204" pitchFamily="34" charset="0"/>
                <a:cs typeface="Times New Roman" panose="02020603050405020304" pitchFamily="18" charset="0"/>
              </a:rPr>
              <a:t>Disiplin Amiri Tarafından Yapılacak İşlemler:</a:t>
            </a:r>
            <a:endParaRPr lang="tr-TR"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tr-TR" dirty="0" smtClean="0">
                <a:latin typeface="Times New Roman" panose="02020603050405020304" pitchFamily="18" charset="0"/>
                <a:ea typeface="Calibri" panose="020F0502020204030204" pitchFamily="34" charset="0"/>
                <a:cs typeface="Times New Roman" panose="02020603050405020304" pitchFamily="18" charset="0"/>
              </a:rPr>
              <a:t>Disiplin </a:t>
            </a:r>
            <a:r>
              <a:rPr lang="tr-TR" dirty="0">
                <a:latin typeface="Times New Roman" panose="02020603050405020304" pitchFamily="18" charset="0"/>
                <a:ea typeface="Calibri" panose="020F0502020204030204" pitchFamily="34" charset="0"/>
                <a:cs typeface="Times New Roman" panose="02020603050405020304" pitchFamily="18" charset="0"/>
              </a:rPr>
              <a:t>amiri, </a:t>
            </a:r>
            <a:r>
              <a:rPr lang="tr-TR" dirty="0" smtClean="0">
                <a:latin typeface="Times New Roman" panose="02020603050405020304" pitchFamily="18" charset="0"/>
                <a:ea typeface="Calibri" panose="020F0502020204030204" pitchFamily="34" charset="0"/>
                <a:cs typeface="Times New Roman" panose="02020603050405020304" pitchFamily="18" charset="0"/>
              </a:rPr>
              <a:t>şikâyet/ihbar </a:t>
            </a:r>
            <a:r>
              <a:rPr lang="tr-TR" dirty="0">
                <a:latin typeface="Times New Roman" panose="02020603050405020304" pitchFamily="18" charset="0"/>
                <a:ea typeface="Calibri" panose="020F0502020204030204" pitchFamily="34" charset="0"/>
                <a:cs typeface="Times New Roman" panose="02020603050405020304" pitchFamily="18" charset="0"/>
              </a:rPr>
              <a:t>dilekçesine konu edilen hususların </a:t>
            </a:r>
            <a:r>
              <a:rPr lang="tr-TR" u="sng" dirty="0">
                <a:latin typeface="Times New Roman" panose="02020603050405020304" pitchFamily="18" charset="0"/>
                <a:ea typeface="Calibri" panose="020F0502020204030204" pitchFamily="34" charset="0"/>
                <a:cs typeface="Times New Roman" panose="02020603050405020304" pitchFamily="18" charset="0"/>
              </a:rPr>
              <a:t>soruşturma açmayı gerektirir nitelikte </a:t>
            </a:r>
            <a:r>
              <a:rPr lang="tr-TR" dirty="0">
                <a:latin typeface="Times New Roman" panose="02020603050405020304" pitchFamily="18" charset="0"/>
                <a:ea typeface="Calibri" panose="020F0502020204030204" pitchFamily="34" charset="0"/>
                <a:cs typeface="Times New Roman" panose="02020603050405020304" pitchFamily="18" charset="0"/>
              </a:rPr>
              <a:t>olup olmadığı ve </a:t>
            </a:r>
            <a:r>
              <a:rPr lang="tr-TR" u="sng" dirty="0" smtClean="0">
                <a:latin typeface="Times New Roman" panose="02020603050405020304" pitchFamily="18" charset="0"/>
                <a:ea typeface="Calibri" panose="020F0502020204030204" pitchFamily="34" charset="0"/>
                <a:cs typeface="Times New Roman" panose="02020603050405020304" pitchFamily="18" charset="0"/>
              </a:rPr>
              <a:t>zamanaşımına</a:t>
            </a:r>
            <a:r>
              <a:rPr lang="tr-TR" dirty="0" smtClean="0">
                <a:latin typeface="Times New Roman" panose="02020603050405020304" pitchFamily="18" charset="0"/>
                <a:ea typeface="Calibri" panose="020F0502020204030204" pitchFamily="34" charset="0"/>
                <a:cs typeface="Times New Roman" panose="02020603050405020304" pitchFamily="18" charset="0"/>
              </a:rPr>
              <a:t> uğrayıp uğramadığı </a:t>
            </a:r>
            <a:r>
              <a:rPr lang="tr-TR" dirty="0">
                <a:latin typeface="Times New Roman" panose="02020603050405020304" pitchFamily="18" charset="0"/>
                <a:ea typeface="Calibri" panose="020F0502020204030204" pitchFamily="34" charset="0"/>
                <a:cs typeface="Times New Roman" panose="02020603050405020304" pitchFamily="18" charset="0"/>
              </a:rPr>
              <a:t>hususlarını değerlendirilir.</a:t>
            </a:r>
            <a:endParaRPr lang="tr-TR"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tr-TR" dirty="0" smtClean="0">
                <a:latin typeface="Times New Roman" panose="02020603050405020304" pitchFamily="18" charset="0"/>
                <a:ea typeface="Calibri" panose="020F0502020204030204" pitchFamily="34" charset="0"/>
                <a:cs typeface="Times New Roman" panose="02020603050405020304" pitchFamily="18" charset="0"/>
              </a:rPr>
              <a:t>Disiplin </a:t>
            </a:r>
            <a:r>
              <a:rPr lang="tr-TR" dirty="0">
                <a:latin typeface="Times New Roman" panose="02020603050405020304" pitchFamily="18" charset="0"/>
                <a:ea typeface="Calibri" panose="020F0502020204030204" pitchFamily="34" charset="0"/>
                <a:cs typeface="Times New Roman" panose="02020603050405020304" pitchFamily="18" charset="0"/>
              </a:rPr>
              <a:t>soruşturmasının kim/</a:t>
            </a:r>
            <a:r>
              <a:rPr lang="tr-TR" dirty="0" err="1">
                <a:latin typeface="Times New Roman" panose="02020603050405020304" pitchFamily="18" charset="0"/>
                <a:ea typeface="Calibri" panose="020F0502020204030204" pitchFamily="34" charset="0"/>
                <a:cs typeface="Times New Roman" panose="02020603050405020304" pitchFamily="18" charset="0"/>
              </a:rPr>
              <a:t>ler</a:t>
            </a:r>
            <a:r>
              <a:rPr lang="tr-TR" dirty="0">
                <a:latin typeface="Times New Roman" panose="02020603050405020304" pitchFamily="18" charset="0"/>
                <a:ea typeface="Calibri" panose="020F0502020204030204" pitchFamily="34" charset="0"/>
                <a:cs typeface="Times New Roman" panose="02020603050405020304" pitchFamily="18" charset="0"/>
              </a:rPr>
              <a:t> tarafından yürütüleceği tayin edilir:</a:t>
            </a:r>
            <a:endParaRPr lang="tr-TR"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Wingdings" panose="05000000000000000000" pitchFamily="2" charset="2"/>
              <a:buChar char=""/>
            </a:pPr>
            <a:r>
              <a:rPr lang="tr-TR" dirty="0">
                <a:latin typeface="Times New Roman" panose="02020603050405020304" pitchFamily="18" charset="0"/>
                <a:ea typeface="Calibri" panose="020F0502020204030204" pitchFamily="34" charset="0"/>
                <a:cs typeface="Times New Roman" panose="02020603050405020304" pitchFamily="18" charset="0"/>
              </a:rPr>
              <a:t>Disiplin amirinin kendisi tarafından</a:t>
            </a:r>
            <a:endParaRPr lang="tr-TR"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Wingdings" panose="05000000000000000000" pitchFamily="2" charset="2"/>
              <a:buChar char=""/>
            </a:pPr>
            <a:r>
              <a:rPr lang="tr-TR" dirty="0">
                <a:latin typeface="Times New Roman" panose="02020603050405020304" pitchFamily="18" charset="0"/>
                <a:ea typeface="Calibri" panose="020F0502020204030204" pitchFamily="34" charset="0"/>
                <a:cs typeface="Times New Roman" panose="02020603050405020304" pitchFamily="18" charset="0"/>
              </a:rPr>
              <a:t>Soruşturmacı/komisyon tarafından</a:t>
            </a:r>
            <a:endParaRPr lang="tr-TR"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Wingdings" panose="05000000000000000000" pitchFamily="2" charset="2"/>
              <a:buChar char=""/>
            </a:pPr>
            <a:r>
              <a:rPr lang="tr-TR" dirty="0">
                <a:latin typeface="Times New Roman" panose="02020603050405020304" pitchFamily="18" charset="0"/>
                <a:ea typeface="Calibri" panose="020F0502020204030204" pitchFamily="34" charset="0"/>
                <a:cs typeface="Times New Roman" panose="02020603050405020304" pitchFamily="18" charset="0"/>
              </a:rPr>
              <a:t>Zorunlu hallerde Rektörlük aracılığıyla diğer birimlerden görevlendirilen soruşturmacı tarafından</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738229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62000" y="685800"/>
            <a:ext cx="7543800" cy="5410200"/>
          </a:xfrm>
        </p:spPr>
        <p:txBody>
          <a:bodyPr/>
          <a:lstStyle/>
          <a:p>
            <a:pPr lvl="0"/>
            <a:r>
              <a:rPr lang="tr-TR" b="1" u="sng" dirty="0"/>
              <a:t>Rektör tarafından verilen:</a:t>
            </a:r>
            <a:endParaRPr lang="tr-TR" dirty="0"/>
          </a:p>
          <a:p>
            <a:pPr lvl="0">
              <a:buFont typeface="Wingdings" panose="05000000000000000000" pitchFamily="2" charset="2"/>
              <a:buChar char="Ø"/>
            </a:pPr>
            <a:r>
              <a:rPr lang="tr-TR" b="1" u="sng" dirty="0"/>
              <a:t>Uyarma cezasına itiraz	:Üniversite Disiplin Kuruluna</a:t>
            </a:r>
            <a:endParaRPr lang="tr-TR" dirty="0"/>
          </a:p>
          <a:p>
            <a:pPr lvl="0">
              <a:buFont typeface="Wingdings" panose="05000000000000000000" pitchFamily="2" charset="2"/>
              <a:buChar char="Ø"/>
            </a:pPr>
            <a:r>
              <a:rPr lang="tr-TR" b="1" u="sng" dirty="0"/>
              <a:t>Kınama cezasına itiraz	:Üniversite Disiplin Kuruluna</a:t>
            </a:r>
            <a:endParaRPr lang="tr-TR" dirty="0"/>
          </a:p>
          <a:p>
            <a:pPr marL="0" indent="0">
              <a:buNone/>
            </a:pPr>
            <a:r>
              <a:rPr lang="tr-TR" b="1" dirty="0"/>
              <a:t> </a:t>
            </a:r>
            <a:endParaRPr lang="tr-TR" dirty="0"/>
          </a:p>
        </p:txBody>
      </p:sp>
    </p:spTree>
    <p:extLst>
      <p:ext uri="{BB962C8B-B14F-4D97-AF65-F5344CB8AC3E}">
        <p14:creationId xmlns:p14="http://schemas.microsoft.com/office/powerpoint/2010/main" val="11258620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62000" y="685800"/>
            <a:ext cx="7543800" cy="5410200"/>
          </a:xfrm>
        </p:spPr>
        <p:txBody>
          <a:bodyPr/>
          <a:lstStyle/>
          <a:p>
            <a:pPr lvl="0" algn="just"/>
            <a:r>
              <a:rPr lang="tr-TR" b="1" u="sng" dirty="0"/>
              <a:t>İtiraz Süresi			</a:t>
            </a:r>
            <a:r>
              <a:rPr lang="tr-TR" b="1" u="sng" dirty="0" smtClean="0"/>
              <a:t>:</a:t>
            </a:r>
            <a:r>
              <a:rPr lang="tr-TR" dirty="0" smtClean="0"/>
              <a:t>Cezanın </a:t>
            </a:r>
            <a:r>
              <a:rPr lang="tr-TR" dirty="0"/>
              <a:t>tebliğ tarihinden itibaren</a:t>
            </a:r>
            <a:r>
              <a:rPr lang="tr-TR" u="sng" dirty="0"/>
              <a:t> 7 gündür.</a:t>
            </a:r>
            <a:endParaRPr lang="tr-TR" dirty="0"/>
          </a:p>
          <a:p>
            <a:pPr lvl="0" algn="just"/>
            <a:r>
              <a:rPr lang="tr-TR" b="1" u="sng" dirty="0"/>
              <a:t>İtirazı Karara Bağlama Süresi	</a:t>
            </a:r>
            <a:r>
              <a:rPr lang="tr-TR" b="1" u="sng" dirty="0" smtClean="0"/>
              <a:t>:</a:t>
            </a:r>
            <a:r>
              <a:rPr lang="tr-TR" dirty="0" smtClean="0"/>
              <a:t>İtiraz </a:t>
            </a:r>
            <a:r>
              <a:rPr lang="tr-TR" dirty="0"/>
              <a:t>tarihinden itibaren </a:t>
            </a:r>
            <a:r>
              <a:rPr lang="tr-TR" u="sng" dirty="0"/>
              <a:t>60 gündür</a:t>
            </a:r>
            <a:r>
              <a:rPr lang="tr-TR" dirty="0"/>
              <a:t>. </a:t>
            </a:r>
          </a:p>
          <a:p>
            <a:pPr lvl="0" algn="just"/>
            <a:r>
              <a:rPr lang="tr-TR" b="1" u="sng" dirty="0"/>
              <a:t>İtirazın kabulü halinde		:</a:t>
            </a:r>
            <a:r>
              <a:rPr lang="tr-TR" u="sng" dirty="0"/>
              <a:t> </a:t>
            </a:r>
            <a:endParaRPr lang="tr-TR" dirty="0"/>
          </a:p>
          <a:p>
            <a:pPr algn="just">
              <a:buFont typeface="Wingdings" panose="05000000000000000000" pitchFamily="2" charset="2"/>
              <a:buChar char="Ø"/>
            </a:pPr>
            <a:r>
              <a:rPr lang="tr-TR" dirty="0"/>
              <a:t>Ceza tüm sonuçlarıyla ortadan kalkar. </a:t>
            </a:r>
          </a:p>
          <a:p>
            <a:pPr lvl="0" algn="just">
              <a:buFont typeface="Wingdings" panose="05000000000000000000" pitchFamily="2" charset="2"/>
              <a:buChar char="Ø"/>
            </a:pPr>
            <a:r>
              <a:rPr lang="tr-TR" dirty="0"/>
              <a:t>İlgili disiplin amiri/kurulu tarafından kabul gerekçesine uygun olarak </a:t>
            </a:r>
            <a:r>
              <a:rPr lang="tr-TR" u="sng" dirty="0"/>
              <a:t>en geç 3 ay</a:t>
            </a:r>
            <a:r>
              <a:rPr lang="tr-TR" dirty="0"/>
              <a:t> içerisinde yeniden işlem tesis edilebilir. </a:t>
            </a:r>
          </a:p>
          <a:p>
            <a:pPr lvl="0" algn="just"/>
            <a:r>
              <a:rPr lang="tr-TR" b="1" u="sng" dirty="0"/>
              <a:t>İtirazın reddi halinde			:</a:t>
            </a:r>
            <a:endParaRPr lang="tr-TR" dirty="0"/>
          </a:p>
          <a:p>
            <a:pPr algn="just">
              <a:buFont typeface="Wingdings" panose="05000000000000000000" pitchFamily="2" charset="2"/>
              <a:buChar char="Ø"/>
            </a:pPr>
            <a:r>
              <a:rPr lang="tr-TR" dirty="0"/>
              <a:t>Soruşturulanın İdari Yargıda İptal Davası açma hakkı </a:t>
            </a:r>
            <a:r>
              <a:rPr lang="tr-TR" dirty="0" smtClean="0"/>
              <a:t>bulunmaktadır.</a:t>
            </a:r>
            <a:endParaRPr lang="tr-TR" dirty="0"/>
          </a:p>
        </p:txBody>
      </p:sp>
    </p:spTree>
    <p:extLst>
      <p:ext uri="{BB962C8B-B14F-4D97-AF65-F5344CB8AC3E}">
        <p14:creationId xmlns:p14="http://schemas.microsoft.com/office/powerpoint/2010/main" val="5210506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62000" y="685800"/>
            <a:ext cx="7543800" cy="5410200"/>
          </a:xfrm>
        </p:spPr>
        <p:txBody>
          <a:bodyPr/>
          <a:lstStyle/>
          <a:p>
            <a:pPr marL="0" indent="0" algn="just">
              <a:buNone/>
            </a:pPr>
            <a:r>
              <a:rPr lang="tr-TR" dirty="0"/>
              <a:t> </a:t>
            </a:r>
            <a:r>
              <a:rPr lang="tr-TR" b="1" u="sng" dirty="0" smtClean="0"/>
              <a:t>*</a:t>
            </a:r>
            <a:r>
              <a:rPr lang="tr-TR" b="1" u="sng" dirty="0"/>
              <a:t>DİSİPLİN KURULLARI:</a:t>
            </a:r>
            <a:endParaRPr lang="tr-TR" dirty="0"/>
          </a:p>
          <a:p>
            <a:pPr lvl="0" algn="just">
              <a:buFont typeface="Wingdings" panose="05000000000000000000" pitchFamily="2" charset="2"/>
              <a:buChar char="Ø"/>
            </a:pPr>
            <a:r>
              <a:rPr lang="tr-TR" dirty="0"/>
              <a:t>Üniversite disiplin kurulu üniversite yönetim kuruludur. </a:t>
            </a:r>
          </a:p>
          <a:p>
            <a:pPr lvl="0" algn="just">
              <a:buFont typeface="Wingdings" panose="05000000000000000000" pitchFamily="2" charset="2"/>
              <a:buChar char="Ø"/>
            </a:pPr>
            <a:r>
              <a:rPr lang="tr-TR" dirty="0"/>
              <a:t>Üniversiteye bağlı birimlerin yönetim kurulları disiplin kurulu olarak görev yapar. </a:t>
            </a:r>
          </a:p>
          <a:p>
            <a:pPr lvl="0" algn="just">
              <a:buFont typeface="Wingdings" panose="05000000000000000000" pitchFamily="2" charset="2"/>
              <a:buChar char="Ø"/>
            </a:pPr>
            <a:r>
              <a:rPr lang="tr-TR" u="sng" dirty="0"/>
              <a:t>Cezayı veren disiplin amiri disiplin kurullarına katılamaz. </a:t>
            </a:r>
            <a:r>
              <a:rPr lang="tr-TR" dirty="0"/>
              <a:t>Bu halde ilgili disiplin kuruluna:</a:t>
            </a:r>
          </a:p>
          <a:p>
            <a:pPr marL="0" indent="0" algn="just">
              <a:buNone/>
            </a:pPr>
            <a:r>
              <a:rPr lang="tr-TR" dirty="0"/>
              <a:t>-Üyelerden </a:t>
            </a:r>
            <a:r>
              <a:rPr lang="tr-TR" u="sng" dirty="0"/>
              <a:t>en yüksek unvanlı </a:t>
            </a:r>
            <a:r>
              <a:rPr lang="tr-TR" dirty="0"/>
              <a:t>öğretim üyesi, </a:t>
            </a:r>
          </a:p>
          <a:p>
            <a:pPr marL="0" indent="0" algn="just">
              <a:buNone/>
            </a:pPr>
            <a:r>
              <a:rPr lang="tr-TR" dirty="0"/>
              <a:t>-En yüksek unvanlı öğretim üyesinin birden fazla olması halinde </a:t>
            </a:r>
            <a:r>
              <a:rPr lang="tr-TR" u="sng" dirty="0"/>
              <a:t>en kıdemli </a:t>
            </a:r>
            <a:r>
              <a:rPr lang="tr-TR" dirty="0"/>
              <a:t>üye</a:t>
            </a:r>
            <a:r>
              <a:rPr lang="tr-TR" dirty="0" smtClean="0"/>
              <a:t>,</a:t>
            </a:r>
          </a:p>
          <a:p>
            <a:pPr marL="0" indent="0" algn="just">
              <a:buNone/>
            </a:pPr>
            <a:r>
              <a:rPr lang="tr-TR" dirty="0" smtClean="0"/>
              <a:t>-</a:t>
            </a:r>
            <a:r>
              <a:rPr lang="tr-TR" dirty="0"/>
              <a:t>Öğretim üyesi bulunmaması halinde </a:t>
            </a:r>
            <a:r>
              <a:rPr lang="tr-TR" u="sng" dirty="0"/>
              <a:t>en kıdemli öğretim görevlisi </a:t>
            </a:r>
          </a:p>
          <a:p>
            <a:pPr marL="0" indent="0" algn="just">
              <a:buNone/>
            </a:pPr>
            <a:r>
              <a:rPr lang="tr-TR" dirty="0"/>
              <a:t>başkanlık eder.</a:t>
            </a:r>
          </a:p>
          <a:p>
            <a:pPr marL="0" indent="0">
              <a:buNone/>
            </a:pPr>
            <a:endParaRPr lang="tr-TR" dirty="0"/>
          </a:p>
        </p:txBody>
      </p:sp>
    </p:spTree>
    <p:extLst>
      <p:ext uri="{BB962C8B-B14F-4D97-AF65-F5344CB8AC3E}">
        <p14:creationId xmlns:p14="http://schemas.microsoft.com/office/powerpoint/2010/main" val="26755718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62000" y="685800"/>
            <a:ext cx="7543800" cy="5410200"/>
          </a:xfrm>
        </p:spPr>
        <p:txBody>
          <a:bodyPr/>
          <a:lstStyle/>
          <a:p>
            <a:pPr lvl="0" algn="just">
              <a:buFont typeface="Wingdings" panose="05000000000000000000" pitchFamily="2" charset="2"/>
              <a:buChar char="Ø"/>
            </a:pPr>
            <a:r>
              <a:rPr lang="tr-TR" b="1" u="sng" dirty="0" smtClean="0"/>
              <a:t>REKTÖRLÜĞE BAĞLI BİRİMLERDEKİ DİSİPLİN KURULU; </a:t>
            </a:r>
          </a:p>
          <a:p>
            <a:pPr marL="0" indent="0" algn="just">
              <a:buNone/>
            </a:pPr>
            <a:r>
              <a:rPr lang="tr-TR" dirty="0" smtClean="0"/>
              <a:t>-</a:t>
            </a:r>
            <a:r>
              <a:rPr lang="tr-TR" u="sng" dirty="0"/>
              <a:t>Akademik personel ve daire başkanı kadrosunun dengi ve üstü kadrolarda bulunanlar </a:t>
            </a:r>
            <a:r>
              <a:rPr lang="tr-TR" u="sng" dirty="0" smtClean="0"/>
              <a:t>için:</a:t>
            </a:r>
          </a:p>
          <a:p>
            <a:pPr algn="just">
              <a:buFont typeface="Wingdings" panose="05000000000000000000" pitchFamily="2" charset="2"/>
              <a:buChar char="Ø"/>
            </a:pPr>
            <a:r>
              <a:rPr lang="tr-TR" dirty="0" smtClean="0"/>
              <a:t>Rektör </a:t>
            </a:r>
            <a:r>
              <a:rPr lang="tr-TR" dirty="0"/>
              <a:t>yardımcısı başkanlığında üniversite yönetim kurulunca her takvim yılı başında belirlenen profesör unvanlı dört öğretim üyesinden, </a:t>
            </a:r>
          </a:p>
          <a:p>
            <a:pPr marL="0" indent="0" algn="just">
              <a:buNone/>
            </a:pPr>
            <a:r>
              <a:rPr lang="tr-TR" dirty="0" smtClean="0"/>
              <a:t>-</a:t>
            </a:r>
            <a:r>
              <a:rPr lang="tr-TR" u="sng" dirty="0" smtClean="0"/>
              <a:t>Memurlar için:</a:t>
            </a:r>
            <a:endParaRPr lang="tr-TR" dirty="0"/>
          </a:p>
          <a:p>
            <a:pPr algn="just">
              <a:buFont typeface="Wingdings" panose="05000000000000000000" pitchFamily="2" charset="2"/>
              <a:buChar char="Ø"/>
            </a:pPr>
            <a:r>
              <a:rPr lang="tr-TR" dirty="0" smtClean="0"/>
              <a:t>Genel </a:t>
            </a:r>
            <a:r>
              <a:rPr lang="tr-TR" dirty="0"/>
              <a:t>Sekreterin başkanlığında, Hukuk Müşaviri ile Personel Dairesi Başkanından oluşur.</a:t>
            </a:r>
          </a:p>
          <a:p>
            <a:pPr marL="0" indent="0">
              <a:buNone/>
            </a:pPr>
            <a:endParaRPr lang="tr-TR" dirty="0"/>
          </a:p>
        </p:txBody>
      </p:sp>
    </p:spTree>
    <p:extLst>
      <p:ext uri="{BB962C8B-B14F-4D97-AF65-F5344CB8AC3E}">
        <p14:creationId xmlns:p14="http://schemas.microsoft.com/office/powerpoint/2010/main" val="41288254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62000" y="685800"/>
            <a:ext cx="7543800" cy="5410200"/>
          </a:xfrm>
        </p:spPr>
        <p:txBody>
          <a:bodyPr/>
          <a:lstStyle/>
          <a:p>
            <a:pPr lvl="0" algn="just">
              <a:buFont typeface="Wingdings" panose="05000000000000000000" pitchFamily="2" charset="2"/>
              <a:buChar char="Ø"/>
            </a:pPr>
            <a:r>
              <a:rPr lang="tr-TR" dirty="0"/>
              <a:t>Disiplin </a:t>
            </a:r>
            <a:r>
              <a:rPr lang="tr-TR" dirty="0" smtClean="0"/>
              <a:t>kurullarında:</a:t>
            </a:r>
          </a:p>
          <a:p>
            <a:pPr lvl="0" algn="just">
              <a:buFont typeface="Wingdings" panose="05000000000000000000" pitchFamily="2" charset="2"/>
              <a:buChar char="ü"/>
            </a:pPr>
            <a:r>
              <a:rPr lang="tr-TR" dirty="0" smtClean="0"/>
              <a:t>Profesörlerle </a:t>
            </a:r>
            <a:r>
              <a:rPr lang="tr-TR" dirty="0"/>
              <a:t>ilgili hususların görüşülmesinde doçent ve doktor öğretim üyeleri, </a:t>
            </a:r>
            <a:endParaRPr lang="tr-TR" dirty="0" smtClean="0"/>
          </a:p>
          <a:p>
            <a:pPr lvl="0" algn="just">
              <a:buFont typeface="Wingdings" panose="05000000000000000000" pitchFamily="2" charset="2"/>
              <a:buChar char="ü"/>
            </a:pPr>
            <a:r>
              <a:rPr lang="tr-TR" dirty="0" smtClean="0"/>
              <a:t>Doçentlerle </a:t>
            </a:r>
            <a:r>
              <a:rPr lang="tr-TR" dirty="0"/>
              <a:t>ilgili hususların görüşülmesinde doktor öğretim üyeleri </a:t>
            </a:r>
            <a:endParaRPr lang="tr-TR" dirty="0" smtClean="0"/>
          </a:p>
          <a:p>
            <a:pPr lvl="0" algn="just">
              <a:buFont typeface="Wingdings" panose="05000000000000000000" pitchFamily="2" charset="2"/>
              <a:buChar char="ü"/>
            </a:pPr>
            <a:r>
              <a:rPr lang="tr-TR" dirty="0" smtClean="0"/>
              <a:t>Kendileri </a:t>
            </a:r>
            <a:r>
              <a:rPr lang="tr-TR" dirty="0"/>
              <a:t>ile ilgili hususların görüşülmesinde ilgili üyeler </a:t>
            </a:r>
            <a:r>
              <a:rPr lang="tr-TR" b="1" u="sng" dirty="0"/>
              <a:t>görüşmelere katılamazlar</a:t>
            </a:r>
            <a:r>
              <a:rPr lang="tr-TR" dirty="0"/>
              <a:t>.</a:t>
            </a:r>
          </a:p>
          <a:p>
            <a:pPr marL="0" indent="0">
              <a:buNone/>
            </a:pPr>
            <a:endParaRPr lang="tr-TR" dirty="0"/>
          </a:p>
        </p:txBody>
      </p:sp>
    </p:spTree>
    <p:extLst>
      <p:ext uri="{BB962C8B-B14F-4D97-AF65-F5344CB8AC3E}">
        <p14:creationId xmlns:p14="http://schemas.microsoft.com/office/powerpoint/2010/main" val="4809525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62000" y="685800"/>
            <a:ext cx="7543800" cy="5410200"/>
          </a:xfrm>
        </p:spPr>
        <p:txBody>
          <a:bodyPr/>
          <a:lstStyle/>
          <a:p>
            <a:pPr lvl="0" algn="just">
              <a:buFont typeface="Wingdings" panose="05000000000000000000" pitchFamily="2" charset="2"/>
              <a:buChar char="Ø"/>
            </a:pPr>
            <a:r>
              <a:rPr lang="tr-TR" dirty="0"/>
              <a:t>Soruşturmada görev alanlar disiplin kurullarındaki oylamalara, disiplin kurulunda görev alanlar ile disiplin cezası verenler bu cezalara itirazların görüşüldüğü kurullardaki </a:t>
            </a:r>
            <a:r>
              <a:rPr lang="tr-TR" b="1" u="sng" dirty="0"/>
              <a:t>oylamalara katılamazlar</a:t>
            </a:r>
            <a:r>
              <a:rPr lang="tr-TR" dirty="0"/>
              <a:t>.</a:t>
            </a:r>
          </a:p>
          <a:p>
            <a:pPr lvl="0" algn="just">
              <a:buFont typeface="Wingdings" panose="05000000000000000000" pitchFamily="2" charset="2"/>
              <a:buChar char="Ø"/>
            </a:pPr>
            <a:r>
              <a:rPr lang="tr-TR" dirty="0"/>
              <a:t>Herhangi bir sebeple disiplin kurullarının teşekkül edememesi halinde </a:t>
            </a:r>
            <a:r>
              <a:rPr lang="tr-TR" b="1" u="sng" dirty="0"/>
              <a:t>eksik üyelikler eşdeğer unvana sahip öğretim üyeleri arasından senato tarafından belirlenen üyelerce tamamlanır.</a:t>
            </a:r>
          </a:p>
          <a:p>
            <a:endParaRPr lang="tr-TR" dirty="0"/>
          </a:p>
        </p:txBody>
      </p:sp>
    </p:spTree>
    <p:extLst>
      <p:ext uri="{BB962C8B-B14F-4D97-AF65-F5344CB8AC3E}">
        <p14:creationId xmlns:p14="http://schemas.microsoft.com/office/powerpoint/2010/main" val="13432272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62000" y="685800"/>
            <a:ext cx="7543800" cy="5410200"/>
          </a:xfrm>
        </p:spPr>
        <p:txBody>
          <a:bodyPr/>
          <a:lstStyle/>
          <a:p>
            <a:pPr>
              <a:buFont typeface="Wingdings" panose="05000000000000000000" pitchFamily="2" charset="2"/>
              <a:buChar char="v"/>
            </a:pPr>
            <a:r>
              <a:rPr lang="tr-TR" sz="2000" b="1" u="sng" dirty="0" smtClean="0"/>
              <a:t>SORUŞTURMANIN KARARA </a:t>
            </a:r>
            <a:r>
              <a:rPr lang="tr-TR" sz="2000" b="1" u="sng" smtClean="0"/>
              <a:t>BAĞLANMA SÜRESİ</a:t>
            </a:r>
            <a:endParaRPr lang="tr-TR" sz="2000" b="1" u="sng" dirty="0" smtClean="0"/>
          </a:p>
          <a:p>
            <a:pPr marL="0" indent="0">
              <a:buNone/>
            </a:pPr>
            <a:r>
              <a:rPr lang="tr-TR" sz="2000" dirty="0"/>
              <a:t> </a:t>
            </a:r>
            <a:r>
              <a:rPr lang="tr-TR" sz="2000" dirty="0" smtClean="0"/>
              <a:t>    Dosyanın tevdi tarihinden itibaren:</a:t>
            </a:r>
          </a:p>
          <a:p>
            <a:pPr>
              <a:buFont typeface="Wingdings" panose="05000000000000000000" pitchFamily="2" charset="2"/>
              <a:buChar char="Ø"/>
            </a:pPr>
            <a:r>
              <a:rPr lang="tr-TR" sz="2000" dirty="0" smtClean="0"/>
              <a:t>Disiplin amiri tarafından verilecek cezalar	 için	:</a:t>
            </a:r>
            <a:r>
              <a:rPr lang="tr-TR" sz="2000" b="1" u="sng" dirty="0" smtClean="0"/>
              <a:t>15 gün</a:t>
            </a:r>
          </a:p>
          <a:p>
            <a:pPr>
              <a:buFont typeface="Wingdings" panose="05000000000000000000" pitchFamily="2" charset="2"/>
              <a:buChar char="Ø"/>
            </a:pPr>
            <a:r>
              <a:rPr lang="tr-TR" sz="2000" dirty="0" smtClean="0"/>
              <a:t>Disiplin kurulları tarafından verilecek cezalar için	:</a:t>
            </a:r>
            <a:r>
              <a:rPr lang="tr-TR" sz="2000" b="1" u="sng" dirty="0" smtClean="0"/>
              <a:t>30 gün</a:t>
            </a:r>
            <a:endParaRPr lang="tr-TR" sz="2000" b="1" u="sng" dirty="0"/>
          </a:p>
        </p:txBody>
      </p:sp>
    </p:spTree>
    <p:extLst>
      <p:ext uri="{BB962C8B-B14F-4D97-AF65-F5344CB8AC3E}">
        <p14:creationId xmlns:p14="http://schemas.microsoft.com/office/powerpoint/2010/main" val="38577142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62000" y="685800"/>
            <a:ext cx="7543800" cy="5410200"/>
          </a:xfrm>
        </p:spPr>
        <p:txBody>
          <a:bodyPr/>
          <a:lstStyle/>
          <a:p>
            <a:pPr marL="0" indent="0" algn="just">
              <a:buNone/>
            </a:pPr>
            <a:r>
              <a:rPr lang="tr-TR" b="1" u="sng" dirty="0"/>
              <a:t>*DİSİPLİN CEZALARI:</a:t>
            </a:r>
            <a:endParaRPr lang="tr-TR" dirty="0"/>
          </a:p>
          <a:p>
            <a:pPr lvl="0" algn="just">
              <a:buFont typeface="Wingdings" panose="05000000000000000000" pitchFamily="2" charset="2"/>
              <a:buChar char="Ø"/>
            </a:pPr>
            <a:r>
              <a:rPr lang="tr-TR" dirty="0"/>
              <a:t>İlgilinin özlük dosyasında saklanır. </a:t>
            </a:r>
          </a:p>
          <a:p>
            <a:pPr marL="0" lvl="0" indent="0" algn="just">
              <a:buNone/>
            </a:pPr>
            <a:r>
              <a:rPr lang="tr-TR" dirty="0"/>
              <a:t>-Uyarma ve kınama cezalarının uygulanmasından itibaren </a:t>
            </a:r>
            <a:r>
              <a:rPr lang="tr-TR" b="1" dirty="0"/>
              <a:t>beş yıl, </a:t>
            </a:r>
          </a:p>
          <a:p>
            <a:pPr marL="0" indent="0" algn="just">
              <a:buNone/>
            </a:pPr>
            <a:r>
              <a:rPr lang="tr-TR" dirty="0"/>
              <a:t>-Aylıktan kesme ve kademe ilerlemesinin durdurulması cezalarının uygulanmasından itibaren </a:t>
            </a:r>
            <a:r>
              <a:rPr lang="tr-TR" b="1" dirty="0"/>
              <a:t>on yıl,</a:t>
            </a:r>
          </a:p>
          <a:p>
            <a:pPr marL="0" indent="0" algn="just">
              <a:buNone/>
            </a:pPr>
            <a:r>
              <a:rPr lang="tr-TR" dirty="0"/>
              <a:t>sonra atamaya yetkili amire başvurularak verilmiş olan cezaların özlük dosyasından </a:t>
            </a:r>
            <a:r>
              <a:rPr lang="tr-TR" u="sng" dirty="0"/>
              <a:t>silinmesi talep edilebilir</a:t>
            </a:r>
            <a:r>
              <a:rPr lang="tr-TR" dirty="0" smtClean="0"/>
              <a:t>.</a:t>
            </a:r>
          </a:p>
          <a:p>
            <a:pPr algn="just">
              <a:buFont typeface="Wingdings" panose="05000000000000000000" pitchFamily="2" charset="2"/>
              <a:buChar char="Ø"/>
            </a:pPr>
            <a:r>
              <a:rPr lang="tr-TR" dirty="0" smtClean="0"/>
              <a:t> </a:t>
            </a:r>
            <a:r>
              <a:rPr lang="tr-TR" dirty="0"/>
              <a:t>İlgilinin, bu süreler içerisindeki davranışları, </a:t>
            </a:r>
            <a:r>
              <a:rPr lang="tr-TR" dirty="0" smtClean="0"/>
              <a:t>isteğini haklı </a:t>
            </a:r>
            <a:r>
              <a:rPr lang="tr-TR" dirty="0"/>
              <a:t>kılacak nitelikte görülürse, talep yerine getirilir.</a:t>
            </a:r>
          </a:p>
          <a:p>
            <a:pPr marL="0" indent="0">
              <a:buNone/>
            </a:pPr>
            <a:endParaRPr lang="tr-TR" dirty="0"/>
          </a:p>
        </p:txBody>
      </p:sp>
    </p:spTree>
    <p:extLst>
      <p:ext uri="{BB962C8B-B14F-4D97-AF65-F5344CB8AC3E}">
        <p14:creationId xmlns:p14="http://schemas.microsoft.com/office/powerpoint/2010/main" val="94139673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62000" y="685800"/>
            <a:ext cx="7543800" cy="5410200"/>
          </a:xfrm>
        </p:spPr>
        <p:txBody>
          <a:bodyPr/>
          <a:lstStyle/>
          <a:p>
            <a:pPr lvl="0" algn="just">
              <a:buFont typeface="Wingdings" panose="05000000000000000000" pitchFamily="2" charset="2"/>
              <a:buChar char="Ø"/>
            </a:pPr>
            <a:r>
              <a:rPr lang="tr-TR" dirty="0"/>
              <a:t>-</a:t>
            </a:r>
            <a:r>
              <a:rPr lang="tr-TR" dirty="0" smtClean="0"/>
              <a:t>Aylıktan </a:t>
            </a:r>
            <a:r>
              <a:rPr lang="tr-TR" dirty="0"/>
              <a:t>veya ücretten kesme cezası alanlar </a:t>
            </a:r>
            <a:r>
              <a:rPr lang="tr-TR" b="1" dirty="0"/>
              <a:t>üç yıl, </a:t>
            </a:r>
          </a:p>
          <a:p>
            <a:pPr marL="0" indent="0" algn="just">
              <a:buNone/>
            </a:pPr>
            <a:r>
              <a:rPr lang="tr-TR" dirty="0" smtClean="0"/>
              <a:t>    -</a:t>
            </a:r>
            <a:r>
              <a:rPr lang="tr-TR" dirty="0"/>
              <a:t>Kademe ilerlemesinin durdurulması cezası alanlar </a:t>
            </a:r>
            <a:r>
              <a:rPr lang="tr-TR" b="1" dirty="0"/>
              <a:t>beş yıl </a:t>
            </a:r>
            <a:r>
              <a:rPr lang="tr-TR" dirty="0"/>
              <a:t>boyunca rektör, dekan, enstitü müdürü, yüksekokul müdürü, meslek yüksekokulu müdürü, bölüm başkanı, anabilim dalı başkanı, ana sanat dalı başkanı, bilim dalı başkanı, sanat dalı başkanı, daire başkanı dengi ve üstü kadrolara atanamazlar. </a:t>
            </a:r>
          </a:p>
          <a:p>
            <a:pPr algn="just">
              <a:buFont typeface="Wingdings" panose="05000000000000000000" pitchFamily="2" charset="2"/>
              <a:buChar char="Ø"/>
            </a:pPr>
            <a:r>
              <a:rPr lang="tr-TR" dirty="0" smtClean="0"/>
              <a:t>Söz </a:t>
            </a:r>
            <a:r>
              <a:rPr lang="tr-TR" dirty="0"/>
              <a:t>konusu disiplin cezalarının verildiği tarihte bu görevlerde bulunanların </a:t>
            </a:r>
            <a:r>
              <a:rPr lang="tr-TR" b="1" u="sng" dirty="0"/>
              <a:t>görevleri kendiliğinden sona erer </a:t>
            </a:r>
            <a:r>
              <a:rPr lang="tr-TR" dirty="0"/>
              <a:t>ve durum ilgili mercilere derhal bildirilir.</a:t>
            </a:r>
          </a:p>
          <a:p>
            <a:endParaRPr lang="tr-TR" dirty="0"/>
          </a:p>
        </p:txBody>
      </p:sp>
    </p:spTree>
    <p:extLst>
      <p:ext uri="{BB962C8B-B14F-4D97-AF65-F5344CB8AC3E}">
        <p14:creationId xmlns:p14="http://schemas.microsoft.com/office/powerpoint/2010/main" val="1494952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62000" y="685800"/>
            <a:ext cx="7543800" cy="5410200"/>
          </a:xfrm>
        </p:spPr>
        <p:txBody>
          <a:bodyPr/>
          <a:lstStyle/>
          <a:p>
            <a:pPr algn="just">
              <a:lnSpc>
                <a:spcPct val="107000"/>
              </a:lnSpc>
              <a:spcAft>
                <a:spcPts val="800"/>
              </a:spcAft>
              <a:buFont typeface="Wingdings" panose="05000000000000000000" pitchFamily="2" charset="2"/>
              <a:buChar char="v"/>
            </a:pPr>
            <a:r>
              <a:rPr lang="tr-TR" sz="2000" b="1" u="sng" dirty="0" smtClean="0">
                <a:latin typeface="Times New Roman" panose="02020603050405020304" pitchFamily="18" charset="0"/>
                <a:ea typeface="Calibri" panose="020F0502020204030204" pitchFamily="34" charset="0"/>
                <a:cs typeface="Times New Roman" panose="02020603050405020304" pitchFamily="18" charset="0"/>
              </a:rPr>
              <a:t>DİSİPLİN SORUŞTURMASI AÇMA ZAMANAŞIMI SÜRESİ</a:t>
            </a:r>
          </a:p>
          <a:p>
            <a:pPr marL="0" indent="0" algn="just">
              <a:lnSpc>
                <a:spcPct val="107000"/>
              </a:lnSpc>
              <a:spcAft>
                <a:spcPts val="800"/>
              </a:spcAft>
              <a:buNone/>
            </a:pPr>
            <a:r>
              <a:rPr lang="tr-TR" dirty="0" smtClean="0">
                <a:latin typeface="Times New Roman" panose="02020603050405020304" pitchFamily="18" charset="0"/>
                <a:ea typeface="Calibri" panose="020F0502020204030204" pitchFamily="34" charset="0"/>
                <a:cs typeface="Times New Roman" panose="02020603050405020304" pitchFamily="18" charset="0"/>
              </a:rPr>
              <a:t>   Disiplin </a:t>
            </a:r>
            <a:r>
              <a:rPr lang="tr-TR" dirty="0">
                <a:latin typeface="Times New Roman" panose="02020603050405020304" pitchFamily="18" charset="0"/>
                <a:ea typeface="Calibri" panose="020F0502020204030204" pitchFamily="34" charset="0"/>
                <a:cs typeface="Times New Roman" panose="02020603050405020304" pitchFamily="18" charset="0"/>
              </a:rPr>
              <a:t>amiri, disiplin cezası verilmesini gerektiren fiil/halin işlendiğini öğrendiği tarihten itibaren:</a:t>
            </a:r>
            <a:endParaRPr lang="tr-TR"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Wingdings" panose="05000000000000000000" pitchFamily="2" charset="2"/>
              <a:buChar char=""/>
            </a:pPr>
            <a:r>
              <a:rPr lang="tr-TR" dirty="0">
                <a:latin typeface="Times New Roman" panose="02020603050405020304" pitchFamily="18" charset="0"/>
                <a:ea typeface="Calibri" panose="020F0502020204030204" pitchFamily="34" charset="0"/>
                <a:cs typeface="Times New Roman" panose="02020603050405020304" pitchFamily="18" charset="0"/>
              </a:rPr>
              <a:t>Uyarma-Kınama-Aylıktan Kesme-Kademe İlerlemesinin Durdurulması cezalarında </a:t>
            </a:r>
            <a:r>
              <a:rPr lang="tr-TR" b="1" u="sng" dirty="0">
                <a:latin typeface="Times New Roman" panose="02020603050405020304" pitchFamily="18" charset="0"/>
                <a:ea typeface="Calibri" panose="020F0502020204030204" pitchFamily="34" charset="0"/>
                <a:cs typeface="Times New Roman" panose="02020603050405020304" pitchFamily="18" charset="0"/>
              </a:rPr>
              <a:t>1AY İÇİNDE</a:t>
            </a:r>
            <a:endParaRPr lang="tr-TR"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Wingdings" panose="05000000000000000000" pitchFamily="2" charset="2"/>
              <a:buChar char=""/>
            </a:pPr>
            <a:r>
              <a:rPr lang="tr-TR" dirty="0">
                <a:latin typeface="Times New Roman" panose="02020603050405020304" pitchFamily="18" charset="0"/>
                <a:ea typeface="Calibri" panose="020F0502020204030204" pitchFamily="34" charset="0"/>
                <a:cs typeface="Times New Roman" panose="02020603050405020304" pitchFamily="18" charset="0"/>
              </a:rPr>
              <a:t>Üniversite Öğretim Mesleğinden Çıkarma-Kamu Görevinden Çıkarma cezalarında </a:t>
            </a:r>
            <a:r>
              <a:rPr lang="tr-TR" b="1" u="sng" dirty="0">
                <a:latin typeface="Times New Roman" panose="02020603050405020304" pitchFamily="18" charset="0"/>
                <a:ea typeface="Calibri" panose="020F0502020204030204" pitchFamily="34" charset="0"/>
                <a:cs typeface="Times New Roman" panose="02020603050405020304" pitchFamily="18" charset="0"/>
              </a:rPr>
              <a:t>6 AY İÇİNDE</a:t>
            </a:r>
            <a:endParaRPr lang="tr-TR" sz="2000" dirty="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tr-TR" u="sng" dirty="0">
                <a:latin typeface="Times New Roman" panose="02020603050405020304" pitchFamily="18" charset="0"/>
                <a:ea typeface="Calibri" panose="020F0502020204030204" pitchFamily="34" charset="0"/>
                <a:cs typeface="Times New Roman" panose="02020603050405020304" pitchFamily="18" charset="0"/>
              </a:rPr>
              <a:t>yazılı </a:t>
            </a:r>
            <a:r>
              <a:rPr lang="tr-TR" dirty="0">
                <a:latin typeface="Times New Roman" panose="02020603050405020304" pitchFamily="18" charset="0"/>
                <a:ea typeface="Calibri" panose="020F0502020204030204" pitchFamily="34" charset="0"/>
                <a:cs typeface="Times New Roman" panose="02020603050405020304" pitchFamily="18" charset="0"/>
              </a:rPr>
              <a:t>olarak disiplin soruşturmasına başlamadığı takdirde disiplin soruşturması açılamaz.</a:t>
            </a:r>
            <a:endParaRPr lang="tr-TR" sz="20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tr-TR" dirty="0"/>
          </a:p>
        </p:txBody>
      </p:sp>
    </p:spTree>
    <p:extLst>
      <p:ext uri="{BB962C8B-B14F-4D97-AF65-F5344CB8AC3E}">
        <p14:creationId xmlns:p14="http://schemas.microsoft.com/office/powerpoint/2010/main" val="240175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62000" y="685800"/>
            <a:ext cx="7543800" cy="5181600"/>
          </a:xfrm>
        </p:spPr>
        <p:txBody>
          <a:bodyPr/>
          <a:lstStyle/>
          <a:p>
            <a:pPr marL="0" indent="0" algn="just">
              <a:buNone/>
            </a:pPr>
            <a:r>
              <a:rPr lang="tr-TR" b="1" u="sng" dirty="0" smtClean="0"/>
              <a:t>Bilimsel araştırma ve yayın etiğine ilişkin fiillerde:</a:t>
            </a:r>
          </a:p>
          <a:p>
            <a:pPr algn="just">
              <a:buFont typeface="Wingdings" panose="05000000000000000000" pitchFamily="2" charset="2"/>
              <a:buChar char="Ø"/>
            </a:pPr>
            <a:r>
              <a:rPr lang="tr-TR" dirty="0" smtClean="0"/>
              <a:t> </a:t>
            </a:r>
            <a:r>
              <a:rPr lang="tr-TR" dirty="0"/>
              <a:t>Ö</a:t>
            </a:r>
            <a:r>
              <a:rPr lang="tr-TR" dirty="0" smtClean="0"/>
              <a:t>zel </a:t>
            </a:r>
            <a:r>
              <a:rPr lang="tr-TR" dirty="0"/>
              <a:t>bir ön koşul öngörülmüştür: soruşturma başlatılmadan önce bilimsel araştırma ve yayın etiği kurulunca inceleme yapılması </a:t>
            </a:r>
            <a:r>
              <a:rPr lang="tr-TR" dirty="0" smtClean="0"/>
              <a:t>zorunludur. </a:t>
            </a:r>
            <a:r>
              <a:rPr lang="tr-TR" dirty="0"/>
              <a:t>Bu inceleme yapılmadan doğrudan disiplin soruşturması açılması usule aykırıdır. </a:t>
            </a:r>
          </a:p>
        </p:txBody>
      </p:sp>
    </p:spTree>
    <p:extLst>
      <p:ext uri="{BB962C8B-B14F-4D97-AF65-F5344CB8AC3E}">
        <p14:creationId xmlns:p14="http://schemas.microsoft.com/office/powerpoint/2010/main" val="9742974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62000" y="685800"/>
            <a:ext cx="7543800" cy="5410200"/>
          </a:xfrm>
        </p:spPr>
        <p:txBody>
          <a:bodyPr/>
          <a:lstStyle/>
          <a:p>
            <a:pPr algn="just">
              <a:buFont typeface="Wingdings" panose="05000000000000000000" pitchFamily="2" charset="2"/>
              <a:buChar char="v"/>
            </a:pPr>
            <a:r>
              <a:rPr lang="tr-TR" sz="2000" b="1" u="sng" dirty="0" smtClean="0"/>
              <a:t>SORUŞTURMACI TAYİNİNDE DİKKAT EDİLMESİ GEREKEN HUSUSLAR:</a:t>
            </a:r>
          </a:p>
          <a:p>
            <a:pPr algn="just">
              <a:buFont typeface="Wingdings" panose="05000000000000000000" pitchFamily="2" charset="2"/>
              <a:buChar char="Ø"/>
            </a:pPr>
            <a:r>
              <a:rPr lang="tr-TR" dirty="0" smtClean="0"/>
              <a:t>Soruşturmacının </a:t>
            </a:r>
            <a:r>
              <a:rPr lang="tr-TR" b="1" u="sng" dirty="0"/>
              <a:t>görev ve </a:t>
            </a:r>
            <a:r>
              <a:rPr lang="tr-TR" b="1" u="sng" dirty="0" err="1"/>
              <a:t>ünvanı</a:t>
            </a:r>
            <a:r>
              <a:rPr lang="tr-TR" b="1" u="sng" dirty="0"/>
              <a:t>,</a:t>
            </a:r>
            <a:r>
              <a:rPr lang="tr-TR" dirty="0"/>
              <a:t> soruşturulanın görev </a:t>
            </a:r>
            <a:r>
              <a:rPr lang="tr-TR" dirty="0" err="1"/>
              <a:t>ünvanının</a:t>
            </a:r>
            <a:r>
              <a:rPr lang="tr-TR" dirty="0"/>
              <a:t> </a:t>
            </a:r>
            <a:r>
              <a:rPr lang="tr-TR" b="1" u="sng" dirty="0"/>
              <a:t>üstünde veya onunla aynı düzeyde </a:t>
            </a:r>
            <a:r>
              <a:rPr lang="tr-TR" dirty="0"/>
              <a:t>olmalıdır. </a:t>
            </a:r>
          </a:p>
          <a:p>
            <a:pPr algn="just">
              <a:buFont typeface="Wingdings" panose="05000000000000000000" pitchFamily="2" charset="2"/>
              <a:buChar char="Ø"/>
            </a:pPr>
            <a:r>
              <a:rPr lang="tr-TR" dirty="0" smtClean="0"/>
              <a:t>Soruşturmaya </a:t>
            </a:r>
            <a:r>
              <a:rPr lang="tr-TR" dirty="0"/>
              <a:t>konu fiilin ast ile üst tarafından birlikte işlenmesi halinde, </a:t>
            </a:r>
            <a:r>
              <a:rPr lang="tr-TR" u="sng" dirty="0"/>
              <a:t>üst </a:t>
            </a:r>
            <a:r>
              <a:rPr lang="tr-TR" u="sng" dirty="0" err="1"/>
              <a:t>ünvan</a:t>
            </a:r>
            <a:r>
              <a:rPr lang="tr-TR" u="sng" dirty="0"/>
              <a:t> </a:t>
            </a:r>
            <a:r>
              <a:rPr lang="tr-TR" dirty="0"/>
              <a:t>dikkate alınmak suretiyle soruşturmacı tayin edilir. </a:t>
            </a:r>
          </a:p>
          <a:p>
            <a:pPr algn="just">
              <a:buFont typeface="Wingdings" panose="05000000000000000000" pitchFamily="2" charset="2"/>
              <a:buChar char="Ø"/>
            </a:pPr>
            <a:r>
              <a:rPr lang="tr-TR" dirty="0"/>
              <a:t>Soruşturulanın disiplin cezası verilmesini gerektiren fiili işlediği ve disiplin soruşturmasının başlatıldığı tarihteki görev ve </a:t>
            </a:r>
            <a:r>
              <a:rPr lang="tr-TR" dirty="0" err="1"/>
              <a:t>ünvanının</a:t>
            </a:r>
            <a:r>
              <a:rPr lang="tr-TR" dirty="0"/>
              <a:t> farklı olması halinde </a:t>
            </a:r>
            <a:r>
              <a:rPr lang="tr-TR" u="sng" dirty="0"/>
              <a:t>üst görev/unvan </a:t>
            </a:r>
            <a:r>
              <a:rPr lang="tr-TR" dirty="0"/>
              <a:t>esas alınarak soruşturma yürütülür. </a:t>
            </a:r>
          </a:p>
          <a:p>
            <a:pPr marL="0" indent="0">
              <a:buNone/>
            </a:pPr>
            <a:endParaRPr lang="tr-TR" dirty="0"/>
          </a:p>
        </p:txBody>
      </p:sp>
    </p:spTree>
    <p:extLst>
      <p:ext uri="{BB962C8B-B14F-4D97-AF65-F5344CB8AC3E}">
        <p14:creationId xmlns:p14="http://schemas.microsoft.com/office/powerpoint/2010/main" val="18217781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62000" y="685800"/>
            <a:ext cx="7543800" cy="5410200"/>
          </a:xfrm>
        </p:spPr>
        <p:txBody>
          <a:bodyPr/>
          <a:lstStyle/>
          <a:p>
            <a:pPr algn="just">
              <a:buFont typeface="Wingdings" panose="05000000000000000000" pitchFamily="2" charset="2"/>
              <a:buChar char="v"/>
            </a:pPr>
            <a:r>
              <a:rPr lang="tr-TR" sz="2000" b="1" u="sng" dirty="0" smtClean="0"/>
              <a:t>SORUŞTURMACI GÖREVLENDİRME YAZISI İÇERİĞİNDE YER ALMASI GEREKEN UNSURLAR:</a:t>
            </a:r>
          </a:p>
          <a:p>
            <a:pPr lvl="0" algn="just">
              <a:buFont typeface="Wingdings" panose="05000000000000000000" pitchFamily="2" charset="2"/>
              <a:buChar char="Ø"/>
            </a:pPr>
            <a:r>
              <a:rPr lang="tr-TR" dirty="0" smtClean="0"/>
              <a:t>Disiplin </a:t>
            </a:r>
            <a:r>
              <a:rPr lang="tr-TR" dirty="0"/>
              <a:t>soruşturması açılmasını gerektiren işlem/fiilin ne olduğu </a:t>
            </a:r>
            <a:r>
              <a:rPr lang="tr-TR" b="1" u="sng" dirty="0" smtClean="0"/>
              <a:t>açık ve somut </a:t>
            </a:r>
            <a:r>
              <a:rPr lang="tr-TR" dirty="0" smtClean="0"/>
              <a:t>biçimde belirtilmelidir.</a:t>
            </a:r>
          </a:p>
          <a:p>
            <a:pPr marL="0" lvl="0" indent="0" algn="just">
              <a:buNone/>
            </a:pPr>
            <a:r>
              <a:rPr lang="tr-TR" dirty="0" smtClean="0"/>
              <a:t> </a:t>
            </a:r>
            <a:r>
              <a:rPr lang="tr-TR" dirty="0" smtClean="0">
                <a:solidFill>
                  <a:srgbClr val="FF0000"/>
                </a:solidFill>
              </a:rPr>
              <a:t>(!)</a:t>
            </a:r>
            <a:r>
              <a:rPr lang="tr-TR" dirty="0" smtClean="0"/>
              <a:t>Eylem/işlemin </a:t>
            </a:r>
            <a:r>
              <a:rPr lang="tr-TR" b="1" u="sng" dirty="0"/>
              <a:t>Kanundaki madde karşılığı belirtilmez</a:t>
            </a:r>
            <a:r>
              <a:rPr lang="tr-TR" b="1" u="sng" dirty="0" smtClean="0"/>
              <a:t>!</a:t>
            </a:r>
          </a:p>
          <a:p>
            <a:pPr algn="just">
              <a:buFont typeface="Wingdings" panose="05000000000000000000" pitchFamily="2" charset="2"/>
              <a:buChar char="Ø"/>
            </a:pPr>
            <a:r>
              <a:rPr lang="tr-TR" dirty="0"/>
              <a:t>Soruşturmanın tamamlanması gereken yasal süre(2 ay)</a:t>
            </a:r>
          </a:p>
          <a:p>
            <a:pPr marL="0" indent="0" algn="just">
              <a:buNone/>
            </a:pPr>
            <a:r>
              <a:rPr lang="tr-TR" dirty="0" smtClean="0">
                <a:solidFill>
                  <a:srgbClr val="FF0000"/>
                </a:solidFill>
              </a:rPr>
              <a:t>(!)</a:t>
            </a:r>
            <a:r>
              <a:rPr lang="tr-TR" dirty="0" smtClean="0"/>
              <a:t>Soruşturmacının </a:t>
            </a:r>
            <a:r>
              <a:rPr lang="tr-TR" dirty="0"/>
              <a:t>ek süre talebinin gerekçesini değerlendirirken </a:t>
            </a:r>
            <a:r>
              <a:rPr lang="tr-TR" u="sng" dirty="0"/>
              <a:t>zamanaşımı sürelerini dikkate alarak</a:t>
            </a:r>
            <a:r>
              <a:rPr lang="tr-TR" dirty="0"/>
              <a:t> karar verir.</a:t>
            </a:r>
          </a:p>
          <a:p>
            <a:pPr marL="0" indent="0">
              <a:buNone/>
            </a:pPr>
            <a:endParaRPr lang="tr-TR" dirty="0"/>
          </a:p>
        </p:txBody>
      </p:sp>
    </p:spTree>
    <p:extLst>
      <p:ext uri="{BB962C8B-B14F-4D97-AF65-F5344CB8AC3E}">
        <p14:creationId xmlns:p14="http://schemas.microsoft.com/office/powerpoint/2010/main" val="210819949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ma1">
  <a:themeElements>
    <a:clrScheme name="Özel 1">
      <a:dk1>
        <a:sysClr val="windowText" lastClr="000000"/>
      </a:dk1>
      <a:lt1>
        <a:sysClr val="window" lastClr="FFFFFF"/>
      </a:lt1>
      <a:dk2>
        <a:srgbClr val="303030"/>
      </a:dk2>
      <a:lt2>
        <a:srgbClr val="DEDEE0"/>
      </a:lt2>
      <a:accent1>
        <a:srgbClr val="CD2147"/>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Gazete kağıdı">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Gazete kağıdı">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extLst>
    <a:ext uri="{05A4C25C-085E-4340-85A3-A5531E510DB2}">
      <thm15:themeFamily xmlns:thm15="http://schemas.microsoft.com/office/thememl/2012/main" name="Tema1" id="{8F0D8B69-FFEF-4FBF-9C08-1626C24A7FEB}" vid="{C52DB504-3B4E-4C6D-B521-6714BE0E8590}"/>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Tema1</Template>
  <TotalTime>1083</TotalTime>
  <Words>2171</Words>
  <Application>Microsoft Office PowerPoint</Application>
  <PresentationFormat>Ekran Gösterisi (4:3)</PresentationFormat>
  <Paragraphs>462</Paragraphs>
  <Slides>58</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58</vt:i4>
      </vt:variant>
    </vt:vector>
  </HeadingPairs>
  <TitlesOfParts>
    <vt:vector size="64" baseType="lpstr">
      <vt:lpstr>Arial</vt:lpstr>
      <vt:lpstr>Calibri</vt:lpstr>
      <vt:lpstr>Impact</vt:lpstr>
      <vt:lpstr>Times New Roman</vt:lpstr>
      <vt:lpstr>Wingdings</vt:lpstr>
      <vt:lpstr>Tema1</vt:lpstr>
      <vt:lpstr>İskenderun Teknik Üniversitesi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Algoritma ve Akış Diyagramları</dc:title>
  <dc:creator>Mete Yaman</dc:creator>
  <cp:lastModifiedBy>pc</cp:lastModifiedBy>
  <cp:revision>130</cp:revision>
  <dcterms:created xsi:type="dcterms:W3CDTF">2020-11-05T09:29:13Z</dcterms:created>
  <dcterms:modified xsi:type="dcterms:W3CDTF">2026-04-17T11:51:01Z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2012-10-15T00:00:00Z</vt:filetime>
  </property>
  <property fmtid="{D5CDD505-2E9C-101B-9397-08002B2CF9AE}" pid="3" name="Creator">
    <vt:lpwstr>Microsoft® PowerPoint® 2010</vt:lpwstr>
  </property>
  <property fmtid="{D5CDD505-2E9C-101B-9397-08002B2CF9AE}" pid="4" name="LastSaved">
    <vt:filetime>2020-11-05T00:00:00Z</vt:filetime>
  </property>
</Properties>
</file>