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3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D05B21-7838-447F-8640-811B633FD75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8EA84C7-A4E0-43F2-B950-86EF88131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22D0FBA-8F59-4E2C-8F42-99944AFE7C39}"/>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5" name="Alt Bilgi Yer Tutucusu 4">
            <a:extLst>
              <a:ext uri="{FF2B5EF4-FFF2-40B4-BE49-F238E27FC236}">
                <a16:creationId xmlns:a16="http://schemas.microsoft.com/office/drawing/2014/main" id="{F8F0F668-2B56-404C-90A2-0DFBB3E68C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6A8130D-9162-4DD0-9A40-82D5D49532E2}"/>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385985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EE5BA6-6E34-4140-B87B-F3855BE720A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1B52F0B-60FA-413A-8498-214CD1E4020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9018A9-E8F0-43F2-BFA8-A0BA74648196}"/>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5" name="Alt Bilgi Yer Tutucusu 4">
            <a:extLst>
              <a:ext uri="{FF2B5EF4-FFF2-40B4-BE49-F238E27FC236}">
                <a16:creationId xmlns:a16="http://schemas.microsoft.com/office/drawing/2014/main" id="{0473538B-A74C-44A0-BBD1-593048C8A3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43FDFE6-C465-4B84-BC80-93860ED3F6F3}"/>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59734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492D09B-05D9-4736-A807-C2C9A06801C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FAFF645-544C-46F2-B151-462C6A8EF1F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94D2C53-EA0A-4B21-A61C-5B7B6EA58722}"/>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5" name="Alt Bilgi Yer Tutucusu 4">
            <a:extLst>
              <a:ext uri="{FF2B5EF4-FFF2-40B4-BE49-F238E27FC236}">
                <a16:creationId xmlns:a16="http://schemas.microsoft.com/office/drawing/2014/main" id="{0F01377E-0E00-4194-BA08-549C1580A4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DC52B0-09FB-40B8-B8B0-0426445D44AA}"/>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383364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ışında">
    <p:spTree>
      <p:nvGrpSpPr>
        <p:cNvPr id="1" name=""/>
        <p:cNvGrpSpPr/>
        <p:nvPr/>
      </p:nvGrpSpPr>
      <p:grpSpPr>
        <a:xfrm>
          <a:off x="0" y="0"/>
          <a:ext cx="0" cy="0"/>
          <a:chOff x="0" y="0"/>
          <a:chExt cx="0" cy="0"/>
        </a:xfrm>
      </p:grpSpPr>
      <p:sp>
        <p:nvSpPr>
          <p:cNvPr id="41" name="Talimat Metni"/>
          <p:cNvSpPr/>
          <p:nvPr/>
        </p:nvSpPr>
        <p:spPr>
          <a:xfrm>
            <a:off x="12469091" y="4014"/>
            <a:ext cx="2124364" cy="6853986"/>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06867" rtl="1">
              <a:spcBef>
                <a:spcPts val="1059"/>
              </a:spcBef>
              <a:buNone/>
            </a:pPr>
            <a:r>
              <a:rPr lang="tr-TR" sz="971" b="1" i="1" baseline="0" dirty="0">
                <a:latin typeface="Arial"/>
                <a:ea typeface="+mn-ea"/>
                <a:cs typeface="Arial"/>
              </a:rPr>
              <a:t>Not: </a:t>
            </a:r>
          </a:p>
          <a:p>
            <a:pPr algn="l" defTabSz="806867" rtl="1">
              <a:spcBef>
                <a:spcPts val="1059"/>
              </a:spcBef>
              <a:buNone/>
            </a:pPr>
            <a:r>
              <a:rPr lang="tr-TR" sz="971" b="1" i="1" baseline="0" dirty="0">
                <a:latin typeface="Arial"/>
                <a:ea typeface="+mn-ea"/>
                <a:cs typeface="Arial"/>
              </a:rPr>
              <a:t>Bu broşür </a:t>
            </a:r>
            <a:r>
              <a:rPr lang="tr-TR" sz="971" b="1" i="1" dirty="0">
                <a:latin typeface="Arial"/>
                <a:ea typeface="+mn-ea"/>
                <a:cs typeface="Arial"/>
              </a:rPr>
              <a:t>yazdırılacak şekilde tasarlanmıştır. </a:t>
            </a:r>
            <a:r>
              <a:rPr lang="tr-TR" sz="971" b="1" i="1" baseline="0" dirty="0">
                <a:latin typeface="Arial"/>
                <a:ea typeface="+mn-ea"/>
                <a:cs typeface="Arial"/>
              </a:rPr>
              <a:t>Kart stokuna yazdırmadan önce doğru konumlandırılmasını sağlamak için, normal kağıt üzerinde</a:t>
            </a:r>
            <a:r>
              <a:rPr lang="tr-TR" sz="971" b="1" i="1" dirty="0">
                <a:latin typeface="Arial"/>
                <a:ea typeface="+mn-ea"/>
                <a:cs typeface="Arial"/>
              </a:rPr>
              <a:t> baskıyı sınamalısınız.</a:t>
            </a:r>
          </a:p>
          <a:p>
            <a:pPr algn="l" defTabSz="806867" rtl="1">
              <a:spcBef>
                <a:spcPts val="1059"/>
              </a:spcBef>
              <a:buNone/>
            </a:pPr>
            <a:r>
              <a:rPr lang="tr-TR" sz="971" b="1" i="1" baseline="0" dirty="0">
                <a:latin typeface="Arial"/>
                <a:ea typeface="+mn-ea"/>
                <a:cs typeface="Arial"/>
              </a:rPr>
              <a:t>Yazdır iletişim kutusunda 'Sayfaya Sığdırmak için Ölçeklendir' seçeneğinin işaretini kaldırmanız gerekebilir (Tam Sayfa Slaytlar açılan kutusunda).</a:t>
            </a:r>
          </a:p>
          <a:p>
            <a:pPr algn="l" defTabSz="806867" rtl="1">
              <a:spcBef>
                <a:spcPts val="1059"/>
              </a:spcBef>
              <a:buNone/>
            </a:pPr>
            <a:r>
              <a:rPr lang="tr-TR" sz="971" b="1" i="1" dirty="0">
                <a:latin typeface="Arial"/>
                <a:ea typeface="+mn-ea"/>
                <a:cs typeface="Arial"/>
              </a:rPr>
              <a:t>Sayfaya çift taraflı yazdırmak için yazıcınızın talimatlarını kontrol edin.</a:t>
            </a:r>
          </a:p>
          <a:p>
            <a:pPr algn="l" defTabSz="806867" rtl="1">
              <a:spcBef>
                <a:spcPts val="1059"/>
              </a:spcBef>
              <a:buNone/>
            </a:pPr>
            <a:r>
              <a:rPr lang="tr-TR" sz="971" b="1" i="1" baseline="0" dirty="0">
                <a:latin typeface="Arial"/>
                <a:ea typeface="+mn-ea"/>
                <a:cs typeface="Arial"/>
              </a:rPr>
              <a:t>Bu slayt üzerindeki resimleri değiştirmek için bir resmi seçin ve silin. Ardından kendi resminizi eklemek için yer tutucudaki Resim Ekle simgesini</a:t>
            </a:r>
          </a:p>
          <a:p>
            <a:pPr algn="l" defTabSz="806867" rtl="1">
              <a:spcBef>
                <a:spcPts val="1059"/>
              </a:spcBef>
              <a:buNone/>
            </a:pPr>
            <a:r>
              <a:rPr lang="tr-TR" sz="971" b="1" i="1" baseline="0" dirty="0">
                <a:latin typeface="Arial"/>
                <a:ea typeface="+mn-ea"/>
                <a:cs typeface="Arial"/>
              </a:rPr>
              <a:t>tıklatın.</a:t>
            </a:r>
          </a:p>
          <a:p>
            <a:pPr algn="l" defTabSz="806867" rtl="1">
              <a:spcBef>
                <a:spcPts val="1059"/>
              </a:spcBef>
              <a:buNone/>
            </a:pPr>
            <a:r>
              <a:rPr lang="tr-TR" sz="971"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3946910" y="5143499"/>
            <a:ext cx="351861" cy="25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8420484" y="3969572"/>
            <a:ext cx="3436156" cy="262217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88" dirty="0"/>
          </a:p>
        </p:txBody>
      </p:sp>
      <p:sp>
        <p:nvSpPr>
          <p:cNvPr id="13" name="Resim Yer Tutucusu 11"/>
          <p:cNvSpPr>
            <a:spLocks noGrp="1"/>
          </p:cNvSpPr>
          <p:nvPr>
            <p:ph type="pic" sz="quarter" idx="11"/>
          </p:nvPr>
        </p:nvSpPr>
        <p:spPr>
          <a:xfrm>
            <a:off x="554182" y="403412"/>
            <a:ext cx="2944091" cy="2017059"/>
          </a:xfrm>
          <a:solidFill>
            <a:schemeClr val="bg2"/>
          </a:solidFill>
        </p:spPr>
        <p:txBody>
          <a:bodyPr tIns="274320">
            <a:normAutofit/>
          </a:bodyPr>
          <a:lstStyle>
            <a:lvl1pPr marL="0" indent="0" algn="ctr">
              <a:buNone/>
              <a:defRPr sz="1235"/>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554182" y="2551243"/>
            <a:ext cx="2944091" cy="242047"/>
          </a:xfrm>
        </p:spPr>
        <p:txBody>
          <a:bodyPr>
            <a:noAutofit/>
          </a:bodyPr>
          <a:lstStyle>
            <a:lvl1pPr marL="0" marR="0" indent="0" algn="l" defTabSz="665665" rtl="0" eaLnBrk="1" fontAlgn="auto" latinLnBrk="0" hangingPunct="1">
              <a:lnSpc>
                <a:spcPct val="100000"/>
              </a:lnSpc>
              <a:spcBef>
                <a:spcPts val="0"/>
              </a:spcBef>
              <a:spcAft>
                <a:spcPts val="0"/>
              </a:spcAft>
              <a:buClrTx/>
              <a:buSzTx/>
              <a:buFont typeface="Arial" panose="020B0604020202020204" pitchFamily="34" charset="0"/>
              <a:buNone/>
              <a:tabLst/>
              <a:defRPr sz="794" b="0" i="1" baseline="0">
                <a:latin typeface="+mn-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marR="0" lvl="0" indent="0" algn="l" defTabSz="665665"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794"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554182" y="2859853"/>
            <a:ext cx="2944091" cy="403412"/>
          </a:xfrm>
        </p:spPr>
        <p:txBody>
          <a:bodyPr>
            <a:noAutofit/>
          </a:bodyPr>
          <a:lstStyle>
            <a:lvl1pPr marL="0" indent="0" algn="l" defTabSz="661631">
              <a:lnSpc>
                <a:spcPct val="100000"/>
              </a:lnSpc>
              <a:spcBef>
                <a:spcPts val="381"/>
              </a:spcBef>
              <a:buNone/>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00000"/>
              </a:lnSpc>
              <a:spcBef>
                <a:spcPts val="432"/>
              </a:spcBef>
              <a:buNone/>
            </a:pPr>
            <a:r>
              <a:rPr lang="tr-TR" sz="1059"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554181" y="3244775"/>
            <a:ext cx="2944091" cy="538094"/>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554181" y="3782870"/>
            <a:ext cx="2944091" cy="2790264"/>
          </a:xfrm>
        </p:spPr>
        <p:txBody>
          <a:bodyPr>
            <a:noAutofit/>
          </a:bodyPr>
          <a:lstStyle>
            <a:lvl1pPr marL="161373" indent="-161373">
              <a:lnSpc>
                <a:spcPct val="120000"/>
              </a:lnSpc>
              <a:spcBef>
                <a:spcPts val="882"/>
              </a:spcBef>
              <a:defRPr sz="706" baseline="0"/>
            </a:lvl1pPr>
            <a:lvl2pPr marL="201717" indent="-100858">
              <a:lnSpc>
                <a:spcPct val="100000"/>
              </a:lnSpc>
              <a:spcBef>
                <a:spcPts val="706"/>
              </a:spcBef>
              <a:defRPr sz="794"/>
            </a:lvl2pPr>
            <a:lvl3pPr marL="302575" indent="-100858">
              <a:lnSpc>
                <a:spcPct val="100000"/>
              </a:lnSpc>
              <a:spcBef>
                <a:spcPts val="529"/>
              </a:spcBef>
              <a:defRPr sz="706"/>
            </a:lvl3pPr>
            <a:lvl4pPr marL="403433" indent="-100858">
              <a:lnSpc>
                <a:spcPct val="100000"/>
              </a:lnSpc>
              <a:spcBef>
                <a:spcPts val="529"/>
              </a:spcBef>
              <a:defRPr sz="618"/>
            </a:lvl4pPr>
            <a:lvl5pPr marL="504292" indent="-100858">
              <a:lnSpc>
                <a:spcPct val="100000"/>
              </a:lnSpc>
              <a:spcBef>
                <a:spcPts val="529"/>
              </a:spcBef>
              <a:defRPr sz="618"/>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4622813" y="537882"/>
            <a:ext cx="2944091" cy="403412"/>
          </a:xfrm>
        </p:spPr>
        <p:txBody>
          <a:bodyPr>
            <a:noAutofit/>
          </a:bodyPr>
          <a:lstStyle>
            <a:lvl1pPr marL="0" indent="0" algn="l" defTabSz="661631">
              <a:lnSpc>
                <a:spcPct val="90000"/>
              </a:lnSpc>
              <a:spcBef>
                <a:spcPts val="635"/>
              </a:spcBef>
              <a:buNone/>
              <a:defRPr sz="1765" b="1" baseline="0">
                <a:solidFill>
                  <a:schemeClr val="accent2">
                    <a:lumMod val="75000"/>
                  </a:schemeClr>
                </a:solidFill>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90000"/>
              </a:lnSpc>
              <a:spcBef>
                <a:spcPts val="720"/>
              </a:spcBef>
              <a:buNone/>
            </a:pPr>
            <a:r>
              <a:rPr lang="tr-TR" sz="1765"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4622813" y="954741"/>
            <a:ext cx="2944091" cy="201706"/>
          </a:xfrm>
        </p:spPr>
        <p:txBody>
          <a:bodyPr>
            <a:noAutofit/>
          </a:bodyPr>
          <a:lstStyle>
            <a:lvl1pPr marL="0" indent="0" algn="l" defTabSz="661631">
              <a:lnSpc>
                <a:spcPct val="100000"/>
              </a:lnSpc>
              <a:spcBef>
                <a:spcPts val="381"/>
              </a:spcBef>
              <a:buNone/>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00000"/>
              </a:lnSpc>
              <a:spcBef>
                <a:spcPts val="432"/>
              </a:spcBef>
              <a:buNone/>
            </a:pPr>
            <a:r>
              <a:rPr lang="tr-TR" sz="1059"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4622813" y="1184687"/>
            <a:ext cx="2944091" cy="777184"/>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4622813" y="2018741"/>
            <a:ext cx="2944091" cy="201706"/>
          </a:xfrm>
        </p:spPr>
        <p:txBody>
          <a:bodyPr>
            <a:noAutofit/>
          </a:bodyPr>
          <a:lstStyle>
            <a:lvl1pPr marL="0" indent="0" algn="l" defTabSz="661631">
              <a:lnSpc>
                <a:spcPct val="100000"/>
              </a:lnSpc>
              <a:spcBef>
                <a:spcPts val="381"/>
              </a:spcBef>
              <a:buNone/>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00000"/>
              </a:lnSpc>
              <a:spcBef>
                <a:spcPts val="432"/>
              </a:spcBef>
              <a:buNone/>
            </a:pPr>
            <a:r>
              <a:rPr lang="tr-TR" sz="1059"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4622813" y="2240281"/>
            <a:ext cx="2944091" cy="592006"/>
          </a:xfrm>
        </p:spPr>
        <p:txBody>
          <a:bodyPr>
            <a:noAutofit/>
          </a:bodyPr>
          <a:lstStyle>
            <a:lvl1pPr marL="0" indent="0" algn="l" defTabSz="661631">
              <a:lnSpc>
                <a:spcPct val="10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00000"/>
              </a:lnSpc>
              <a:spcBef>
                <a:spcPts val="360"/>
              </a:spcBef>
              <a:buNone/>
            </a:pPr>
            <a:r>
              <a:rPr lang="tr-TR" sz="882"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882"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882"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5753484" y="6045237"/>
            <a:ext cx="1828030" cy="134471"/>
          </a:xfrm>
        </p:spPr>
        <p:txBody>
          <a:bodyPr>
            <a:noAutofit/>
          </a:bodyPr>
          <a:lstStyle>
            <a:lvl1pPr marL="0" marR="0" indent="0" algn="l" defTabSz="665665" rtl="0" eaLnBrk="1" fontAlgn="auto" latinLnBrk="0" hangingPunct="1">
              <a:lnSpc>
                <a:spcPct val="90000"/>
              </a:lnSpc>
              <a:spcBef>
                <a:spcPts val="0"/>
              </a:spcBef>
              <a:spcAft>
                <a:spcPts val="0"/>
              </a:spcAft>
              <a:buClrTx/>
              <a:buSzTx/>
              <a:buFont typeface="Arial" panose="020B0604020202020204" pitchFamily="34" charset="0"/>
              <a:buNone/>
              <a:tabLst/>
              <a:defRPr sz="882" b="1" cap="all" baseline="0">
                <a:solidFill>
                  <a:schemeClr val="accent2">
                    <a:lumMod val="75000"/>
                  </a:schemeClr>
                </a:solidFill>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marR="0" lvl="0" indent="0" algn="l" defTabSz="665665"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882"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5753484" y="6180268"/>
            <a:ext cx="1828030" cy="274320"/>
          </a:xfrm>
        </p:spPr>
        <p:txBody>
          <a:bodyPr>
            <a:noAutofit/>
          </a:bodyPr>
          <a:lstStyle>
            <a:lvl1pPr marL="0" indent="0" algn="l" defTabSz="661631">
              <a:lnSpc>
                <a:spcPct val="120000"/>
              </a:lnSpc>
              <a:spcBef>
                <a:spcPts val="254"/>
              </a:spcBef>
              <a:buNone/>
              <a:defRPr sz="706" baseline="0"/>
            </a:lvl1pPr>
            <a:lvl2pPr marL="0" indent="0">
              <a:defRPr sz="706"/>
            </a:lvl2pPr>
            <a:lvl3pPr marL="0" indent="0">
              <a:defRPr sz="706"/>
            </a:lvl3pPr>
            <a:lvl4pPr marL="0" indent="0">
              <a:defRPr sz="706"/>
            </a:lvl4pPr>
            <a:lvl5pPr marL="0" indent="0">
              <a:defRPr sz="706"/>
            </a:lvl5pPr>
          </a:lstStyle>
          <a:p>
            <a:pPr marL="0" indent="0" algn="l" defTabSz="749808">
              <a:lnSpc>
                <a:spcPct val="120000"/>
              </a:lnSpc>
              <a:spcBef>
                <a:spcPts val="288"/>
              </a:spcBef>
              <a:buNone/>
            </a:pPr>
            <a:r>
              <a:rPr lang="tr-TR" sz="706" b="0" i="0" baseline="0" dirty="0">
                <a:solidFill>
                  <a:schemeClr val="tx1"/>
                </a:solidFill>
                <a:latin typeface="+mn-lt"/>
                <a:ea typeface="+mn-ea"/>
                <a:cs typeface="+mn-cs"/>
              </a:rPr>
              <a:t>[Adres]</a:t>
            </a:r>
          </a:p>
          <a:p>
            <a:pPr marL="0" indent="0" algn="l" defTabSz="749808">
              <a:lnSpc>
                <a:spcPct val="120000"/>
              </a:lnSpc>
              <a:spcBef>
                <a:spcPts val="288"/>
              </a:spcBef>
              <a:buNone/>
            </a:pPr>
            <a:r>
              <a:rPr lang="tr-TR" sz="706"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8686031" y="403412"/>
            <a:ext cx="2944091" cy="3227294"/>
          </a:xfrm>
          <a:solidFill>
            <a:schemeClr val="bg2"/>
          </a:solidFill>
        </p:spPr>
        <p:txBody>
          <a:bodyPr tIns="274320">
            <a:normAutofit/>
          </a:bodyPr>
          <a:lstStyle>
            <a:lvl1pPr marL="0" indent="0" algn="ctr">
              <a:buNone/>
              <a:defRPr sz="1235"/>
            </a:lvl1pPr>
          </a:lstStyle>
          <a:p>
            <a:r>
              <a:rPr lang="tr-TR"/>
              <a:t>Resim eklemek için simgeyi tıklatın</a:t>
            </a:r>
            <a:endParaRPr lang="tr-TR" dirty="0"/>
          </a:p>
        </p:txBody>
      </p:sp>
      <p:sp>
        <p:nvSpPr>
          <p:cNvPr id="10" name="Başlık 9"/>
          <p:cNvSpPr>
            <a:spLocks noGrp="1"/>
          </p:cNvSpPr>
          <p:nvPr>
            <p:ph type="title" hasCustomPrompt="1"/>
          </p:nvPr>
        </p:nvSpPr>
        <p:spPr>
          <a:xfrm>
            <a:off x="8875568" y="3969572"/>
            <a:ext cx="2531918" cy="726141"/>
          </a:xfrm>
        </p:spPr>
        <p:txBody>
          <a:bodyPr>
            <a:normAutofit/>
          </a:bodyPr>
          <a:lstStyle>
            <a:lvl1pPr>
              <a:lnSpc>
                <a:spcPct val="85000"/>
              </a:lnSpc>
              <a:defRPr sz="2471"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8875569" y="5845569"/>
            <a:ext cx="2531919" cy="387927"/>
          </a:xfrm>
        </p:spPr>
        <p:txBody>
          <a:bodyPr>
            <a:noAutofit/>
          </a:bodyPr>
          <a:lstStyle>
            <a:lvl1pPr marL="0" marR="0" indent="0" algn="l" defTabSz="665665" rtl="0" eaLnBrk="1" fontAlgn="auto" latinLnBrk="0" hangingPunct="1">
              <a:lnSpc>
                <a:spcPct val="100000"/>
              </a:lnSpc>
              <a:spcBef>
                <a:spcPts val="0"/>
              </a:spcBef>
              <a:spcAft>
                <a:spcPts val="0"/>
              </a:spcAft>
              <a:buClrTx/>
              <a:buSzTx/>
              <a:buFont typeface="Arial" panose="020B0604020202020204" pitchFamily="34" charset="0"/>
              <a:buNone/>
              <a:tabLst/>
              <a:defRPr sz="1147" b="0" i="1" baseline="0">
                <a:solidFill>
                  <a:schemeClr val="bg1"/>
                </a:solidFill>
                <a:latin typeface="+mn-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marR="0" lvl="0" indent="0" algn="l" defTabSz="665665"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147"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27258591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çinde">
    <p:spTree>
      <p:nvGrpSpPr>
        <p:cNvPr id="1" name=""/>
        <p:cNvGrpSpPr/>
        <p:nvPr/>
      </p:nvGrpSpPr>
      <p:grpSpPr>
        <a:xfrm>
          <a:off x="0" y="0"/>
          <a:ext cx="0" cy="0"/>
          <a:chOff x="0" y="0"/>
          <a:chExt cx="0" cy="0"/>
        </a:xfrm>
      </p:grpSpPr>
      <p:sp>
        <p:nvSpPr>
          <p:cNvPr id="38" name="Talimat Metni"/>
          <p:cNvSpPr/>
          <p:nvPr/>
        </p:nvSpPr>
        <p:spPr>
          <a:xfrm>
            <a:off x="12469091" y="4014"/>
            <a:ext cx="2124364" cy="6853986"/>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06867" rtl="1">
              <a:spcBef>
                <a:spcPts val="1059"/>
              </a:spcBef>
              <a:buNone/>
            </a:pPr>
            <a:r>
              <a:rPr lang="tr-TR" sz="971" b="1" i="1" baseline="0" dirty="0">
                <a:latin typeface="Arial"/>
                <a:ea typeface="+mn-ea"/>
                <a:cs typeface="Arial"/>
              </a:rPr>
              <a:t>Not: </a:t>
            </a:r>
          </a:p>
          <a:p>
            <a:pPr algn="l" defTabSz="806867" rtl="1">
              <a:spcBef>
                <a:spcPts val="1059"/>
              </a:spcBef>
              <a:buNone/>
            </a:pPr>
            <a:r>
              <a:rPr lang="tr-TR" sz="971" b="1" i="1" baseline="0" dirty="0">
                <a:latin typeface="Arial"/>
                <a:ea typeface="+mn-ea"/>
                <a:cs typeface="Arial"/>
              </a:rPr>
              <a:t>Bu broşür </a:t>
            </a:r>
            <a:r>
              <a:rPr lang="tr-TR" sz="971" b="1" i="1" dirty="0">
                <a:latin typeface="Arial"/>
                <a:ea typeface="+mn-ea"/>
                <a:cs typeface="Arial"/>
              </a:rPr>
              <a:t>yazdırılacak şekilde tasarlanmıştır. </a:t>
            </a:r>
            <a:r>
              <a:rPr lang="tr-TR" sz="971" b="1" i="1" baseline="0" dirty="0">
                <a:latin typeface="Arial"/>
                <a:ea typeface="+mn-ea"/>
                <a:cs typeface="Arial"/>
              </a:rPr>
              <a:t>Kart stokuna yazdırmadan önce doğru konumlandırılmasını sağlamak için, normal kağıt üzerinde</a:t>
            </a:r>
            <a:r>
              <a:rPr lang="tr-TR" sz="971" b="1" i="1" dirty="0">
                <a:latin typeface="Arial"/>
                <a:ea typeface="+mn-ea"/>
                <a:cs typeface="Arial"/>
              </a:rPr>
              <a:t> baskıyı sınamalısınız.</a:t>
            </a:r>
          </a:p>
          <a:p>
            <a:pPr algn="l" defTabSz="806867" rtl="1">
              <a:spcBef>
                <a:spcPts val="1059"/>
              </a:spcBef>
              <a:buNone/>
            </a:pPr>
            <a:r>
              <a:rPr lang="tr-TR" sz="971" b="1" i="1" baseline="0" dirty="0">
                <a:latin typeface="Arial"/>
                <a:ea typeface="+mn-ea"/>
                <a:cs typeface="Arial"/>
              </a:rPr>
              <a:t>Yazdır iletişim kutusunda 'Sayfaya Sığdırmak için Ölçeklendir' seçeneğinin işaretini kaldırmanız gerekebilir (Tam Sayfa Slaytlar açılan kutusunda).</a:t>
            </a:r>
          </a:p>
          <a:p>
            <a:pPr algn="l" defTabSz="806867" rtl="1">
              <a:spcBef>
                <a:spcPts val="1059"/>
              </a:spcBef>
              <a:buNone/>
            </a:pPr>
            <a:r>
              <a:rPr lang="tr-TR" sz="971" b="1" i="1" dirty="0">
                <a:latin typeface="Arial"/>
                <a:ea typeface="+mn-ea"/>
                <a:cs typeface="Arial"/>
              </a:rPr>
              <a:t>Sayfaya çift taraflı yazdırmak için yazıcınızın talimatlarını kontrol edin.</a:t>
            </a:r>
          </a:p>
          <a:p>
            <a:pPr algn="l" defTabSz="806867" rtl="1">
              <a:spcBef>
                <a:spcPts val="1059"/>
              </a:spcBef>
              <a:buNone/>
            </a:pPr>
            <a:r>
              <a:rPr lang="tr-TR" sz="971" b="1" i="1" baseline="0" dirty="0">
                <a:latin typeface="Arial"/>
                <a:ea typeface="+mn-ea"/>
                <a:cs typeface="Arial"/>
              </a:rPr>
              <a:t>Bu slayt üzerindeki resimleri değiştirmek için bir resmi seçin ve silin. Ardından kendi resminizi eklemek için yer tutucudaki Resim Ekle simgesini</a:t>
            </a:r>
          </a:p>
          <a:p>
            <a:pPr algn="l" defTabSz="806867" rtl="1">
              <a:spcBef>
                <a:spcPts val="1059"/>
              </a:spcBef>
              <a:buNone/>
            </a:pPr>
            <a:r>
              <a:rPr lang="tr-TR" sz="971" b="1" i="1" baseline="0" dirty="0">
                <a:latin typeface="Arial"/>
                <a:ea typeface="+mn-ea"/>
                <a:cs typeface="Arial"/>
              </a:rPr>
              <a:t>tıklatın.</a:t>
            </a:r>
          </a:p>
          <a:p>
            <a:pPr algn="l" defTabSz="806867" rtl="1">
              <a:spcBef>
                <a:spcPts val="1059"/>
              </a:spcBef>
              <a:buNone/>
            </a:pPr>
            <a:r>
              <a:rPr lang="tr-TR" sz="971"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3946910" y="5130105"/>
            <a:ext cx="351861" cy="25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554182" y="4545349"/>
            <a:ext cx="2944091" cy="218957"/>
          </a:xfrm>
        </p:spPr>
        <p:txBody>
          <a:bodyPr>
            <a:noAutofit/>
          </a:bodyPr>
          <a:lstStyle>
            <a:lvl1pPr marL="0" indent="0" algn="l" defTabSz="661631">
              <a:lnSpc>
                <a:spcPct val="100000"/>
              </a:lnSpc>
              <a:spcBef>
                <a:spcPts val="381"/>
              </a:spcBef>
              <a:buNone/>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00000"/>
              </a:lnSpc>
              <a:spcBef>
                <a:spcPts val="432"/>
              </a:spcBef>
              <a:buNone/>
            </a:pPr>
            <a:r>
              <a:rPr lang="tr-TR" sz="1059"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554182" y="3870219"/>
            <a:ext cx="2944091" cy="537592"/>
          </a:xfrm>
        </p:spPr>
        <p:txBody>
          <a:bodyPr>
            <a:noAutofit/>
          </a:bodyPr>
          <a:lstStyle>
            <a:lvl1pPr marL="0" indent="0" algn="l" defTabSz="661631">
              <a:lnSpc>
                <a:spcPct val="90000"/>
              </a:lnSpc>
              <a:spcBef>
                <a:spcPts val="635"/>
              </a:spcBef>
              <a:buNone/>
              <a:defRPr sz="1765" b="1" baseline="0">
                <a:solidFill>
                  <a:schemeClr val="accent2">
                    <a:lumMod val="75000"/>
                  </a:schemeClr>
                </a:solidFill>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90000"/>
              </a:lnSpc>
              <a:spcBef>
                <a:spcPts val="720"/>
              </a:spcBef>
              <a:buNone/>
            </a:pPr>
            <a:r>
              <a:rPr lang="tr-TR" sz="1765"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554182" y="403412"/>
            <a:ext cx="2944091" cy="3227294"/>
          </a:xfrm>
          <a:solidFill>
            <a:schemeClr val="bg2"/>
          </a:solidFill>
        </p:spPr>
        <p:txBody>
          <a:bodyPr tIns="274320">
            <a:normAutofit/>
          </a:bodyPr>
          <a:lstStyle>
            <a:lvl1pPr marL="0" indent="0" algn="ctr">
              <a:buNone/>
              <a:defRPr sz="1235"/>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554181" y="4764306"/>
            <a:ext cx="2944091" cy="1690282"/>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882"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4621876" y="436161"/>
            <a:ext cx="2944091" cy="400722"/>
          </a:xfrm>
        </p:spPr>
        <p:txBody>
          <a:bodyPr>
            <a:noAutofit/>
          </a:bodyPr>
          <a:lstStyle>
            <a:lvl1pPr marL="0" indent="0" algn="l" defTabSz="661631">
              <a:lnSpc>
                <a:spcPct val="100000"/>
              </a:lnSpc>
              <a:spcBef>
                <a:spcPts val="381"/>
              </a:spcBef>
              <a:buNone/>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00000"/>
              </a:lnSpc>
              <a:spcBef>
                <a:spcPts val="432"/>
              </a:spcBef>
              <a:buNone/>
            </a:pPr>
            <a:r>
              <a:rPr lang="tr-TR" sz="1059"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4612152" y="985903"/>
            <a:ext cx="2944091" cy="605118"/>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4612153" y="1829280"/>
            <a:ext cx="2944091" cy="1221621"/>
          </a:xfrm>
        </p:spPr>
        <p:txBody>
          <a:bodyPr anchor="ctr">
            <a:noAutofit/>
          </a:bodyPr>
          <a:lstStyle>
            <a:lvl1pPr marL="0" indent="0" algn="l" defTabSz="661631">
              <a:lnSpc>
                <a:spcPct val="130000"/>
              </a:lnSpc>
              <a:spcBef>
                <a:spcPts val="476"/>
              </a:spcBef>
              <a:buNone/>
              <a:defRPr sz="1324" i="1" baseline="0">
                <a:solidFill>
                  <a:schemeClr val="accent2">
                    <a:lumMod val="75000"/>
                  </a:schemeClr>
                </a:solidFill>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30000"/>
              </a:lnSpc>
              <a:spcBef>
                <a:spcPts val="540"/>
              </a:spcBef>
              <a:buNone/>
            </a:pPr>
            <a:r>
              <a:rPr lang="tr-TR" sz="1324"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4622813" y="3410388"/>
            <a:ext cx="2944091" cy="201706"/>
          </a:xfrm>
        </p:spPr>
        <p:txBody>
          <a:bodyPr>
            <a:noAutofit/>
          </a:bodyPr>
          <a:lstStyle>
            <a:lvl1pPr marL="0" marR="0" indent="0" algn="l" defTabSz="661631" rtl="0" eaLnBrk="1" fontAlgn="auto" latinLnBrk="0" hangingPunct="1">
              <a:lnSpc>
                <a:spcPct val="100000"/>
              </a:lnSpc>
              <a:spcBef>
                <a:spcPts val="381"/>
              </a:spcBef>
              <a:spcAft>
                <a:spcPts val="0"/>
              </a:spcAft>
              <a:buClrTx/>
              <a:buSzTx/>
              <a:buFont typeface="Arial" panose="020B0604020202020204" pitchFamily="34" charset="0"/>
              <a:buNone/>
              <a:tabLst/>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marR="0" indent="0" algn="l" defTabSz="749808">
              <a:lnSpc>
                <a:spcPct val="100000"/>
              </a:lnSpc>
              <a:spcBef>
                <a:spcPts val="432"/>
              </a:spcBef>
              <a:buNone/>
            </a:pPr>
            <a:r>
              <a:rPr lang="tr-TR" sz="1059"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4621876" y="3836839"/>
            <a:ext cx="2944091" cy="745552"/>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4621876" y="4582391"/>
            <a:ext cx="2944091" cy="363829"/>
          </a:xfrm>
        </p:spPr>
        <p:txBody>
          <a:bodyPr>
            <a:noAutofit/>
          </a:bodyPr>
          <a:lstStyle>
            <a:lvl1pPr marL="0" marR="0" indent="0" algn="l" defTabSz="661631" rtl="0" eaLnBrk="1" fontAlgn="auto" latinLnBrk="0" hangingPunct="1">
              <a:lnSpc>
                <a:spcPct val="100000"/>
              </a:lnSpc>
              <a:spcBef>
                <a:spcPts val="381"/>
              </a:spcBef>
              <a:spcAft>
                <a:spcPts val="0"/>
              </a:spcAft>
              <a:buClrTx/>
              <a:buSzTx/>
              <a:buFont typeface="Arial" panose="020B0604020202020204" pitchFamily="34" charset="0"/>
              <a:buNone/>
              <a:tabLst/>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marR="0" indent="0" algn="l" defTabSz="749808">
              <a:lnSpc>
                <a:spcPct val="100000"/>
              </a:lnSpc>
              <a:spcBef>
                <a:spcPts val="432"/>
              </a:spcBef>
              <a:buNone/>
            </a:pPr>
            <a:r>
              <a:rPr lang="tr-TR" sz="1059"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4621876" y="5042647"/>
            <a:ext cx="2944091" cy="680781"/>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8686031" y="403412"/>
            <a:ext cx="2944091" cy="1411941"/>
          </a:xfrm>
          <a:solidFill>
            <a:schemeClr val="bg2"/>
          </a:solidFill>
        </p:spPr>
        <p:txBody>
          <a:bodyPr tIns="274320">
            <a:normAutofit/>
          </a:bodyPr>
          <a:lstStyle>
            <a:lvl1pPr marL="0" indent="0" algn="ctr">
              <a:buNone/>
              <a:defRPr sz="1235"/>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8686031" y="1960495"/>
            <a:ext cx="2944091" cy="242047"/>
          </a:xfrm>
        </p:spPr>
        <p:txBody>
          <a:bodyPr>
            <a:noAutofit/>
          </a:bodyPr>
          <a:lstStyle>
            <a:lvl1pPr marL="0" indent="0" algn="l" defTabSz="661631">
              <a:lnSpc>
                <a:spcPct val="100000"/>
              </a:lnSpc>
              <a:spcBef>
                <a:spcPts val="0"/>
              </a:spcBef>
              <a:buNone/>
              <a:defRPr sz="794" b="0" i="1" baseline="0">
                <a:latin typeface="+mn-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00000"/>
              </a:lnSpc>
              <a:spcBef>
                <a:spcPts val="324"/>
              </a:spcBef>
              <a:buNone/>
            </a:pPr>
            <a:r>
              <a:rPr lang="tr-TR" sz="794"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8693728" y="2232894"/>
            <a:ext cx="2944091" cy="646794"/>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8693728" y="2935552"/>
            <a:ext cx="2944091" cy="186087"/>
          </a:xfrm>
        </p:spPr>
        <p:txBody>
          <a:bodyPr>
            <a:noAutofit/>
          </a:bodyPr>
          <a:lstStyle>
            <a:lvl1pPr marL="0" marR="0" indent="0" algn="l" defTabSz="661631" rtl="0" eaLnBrk="1" fontAlgn="auto" latinLnBrk="0" hangingPunct="1">
              <a:lnSpc>
                <a:spcPct val="100000"/>
              </a:lnSpc>
              <a:spcBef>
                <a:spcPts val="381"/>
              </a:spcBef>
              <a:spcAft>
                <a:spcPts val="0"/>
              </a:spcAft>
              <a:buClrTx/>
              <a:buSzTx/>
              <a:buFont typeface="Arial" panose="020B0604020202020204" pitchFamily="34" charset="0"/>
              <a:buNone/>
              <a:tabLst/>
              <a:defRPr sz="1059" b="1" baseline="0">
                <a:latin typeface="+mj-lt"/>
              </a:defRPr>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marR="0" indent="0" algn="l" defTabSz="749808">
              <a:lnSpc>
                <a:spcPct val="100000"/>
              </a:lnSpc>
              <a:spcBef>
                <a:spcPts val="432"/>
              </a:spcBef>
              <a:buNone/>
            </a:pPr>
            <a:r>
              <a:rPr lang="tr-TR" sz="1059"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8693728" y="3134532"/>
            <a:ext cx="2944091" cy="3320056"/>
          </a:xfrm>
        </p:spPr>
        <p:txBody>
          <a:bodyPr>
            <a:noAutofit/>
          </a:bodyPr>
          <a:lstStyle>
            <a:lvl1pPr marL="0" indent="0" algn="l" defTabSz="661631">
              <a:lnSpc>
                <a:spcPct val="120000"/>
              </a:lnSpc>
              <a:spcBef>
                <a:spcPts val="318"/>
              </a:spcBef>
              <a:buNone/>
              <a:defRPr sz="882" baseline="0"/>
            </a:lvl1pPr>
            <a:lvl2pPr marL="0" indent="0">
              <a:lnSpc>
                <a:spcPct val="100000"/>
              </a:lnSpc>
              <a:spcBef>
                <a:spcPts val="882"/>
              </a:spcBef>
              <a:buNone/>
              <a:defRPr sz="882"/>
            </a:lvl2pPr>
            <a:lvl3pPr marL="0" indent="0">
              <a:lnSpc>
                <a:spcPct val="100000"/>
              </a:lnSpc>
              <a:spcBef>
                <a:spcPts val="882"/>
              </a:spcBef>
              <a:buNone/>
              <a:defRPr sz="882"/>
            </a:lvl3pPr>
            <a:lvl4pPr marL="0" indent="0">
              <a:lnSpc>
                <a:spcPct val="100000"/>
              </a:lnSpc>
              <a:spcBef>
                <a:spcPts val="882"/>
              </a:spcBef>
              <a:buNone/>
              <a:defRPr sz="882"/>
            </a:lvl4pPr>
            <a:lvl5pPr marL="0" indent="0">
              <a:lnSpc>
                <a:spcPct val="100000"/>
              </a:lnSpc>
              <a:spcBef>
                <a:spcPts val="882"/>
              </a:spcBef>
              <a:buNone/>
              <a:defRPr sz="882"/>
            </a:lvl5pPr>
          </a:lstStyle>
          <a:p>
            <a:pPr marL="0" indent="0" algn="l" defTabSz="749808">
              <a:lnSpc>
                <a:spcPct val="120000"/>
              </a:lnSpc>
              <a:spcBef>
                <a:spcPts val="360"/>
              </a:spcBef>
              <a:buNone/>
            </a:pPr>
            <a:r>
              <a:rPr lang="tr-TR" sz="882"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882"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3499748048"/>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4DD6BF-0AC6-4184-8F96-E8C79A675E8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0094503-B850-4947-AB43-17C922B6C33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793371-A9EC-4162-ADA6-75912F29F50C}"/>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5" name="Alt Bilgi Yer Tutucusu 4">
            <a:extLst>
              <a:ext uri="{FF2B5EF4-FFF2-40B4-BE49-F238E27FC236}">
                <a16:creationId xmlns:a16="http://schemas.microsoft.com/office/drawing/2014/main" id="{FB640BE0-F8EB-46B5-AC74-741C96E502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76F8036-76ED-439E-B975-47EEFE5B4CB2}"/>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305942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BA1E27-8632-4D0A-B93E-4ADC0A08C44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0409C50-D0B6-4137-80A8-53E5F4DDE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1E5F830-FA3B-4597-958E-B853145B7F8C}"/>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5" name="Alt Bilgi Yer Tutucusu 4">
            <a:extLst>
              <a:ext uri="{FF2B5EF4-FFF2-40B4-BE49-F238E27FC236}">
                <a16:creationId xmlns:a16="http://schemas.microsoft.com/office/drawing/2014/main" id="{7984AC83-8AF4-477F-8FCD-D31EEBCB8F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1E0687-2BBB-4DA1-8BDB-E4167C78EABF}"/>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207852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7CDA4F-4122-4B31-86B7-DC7B4123E60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2D717DD-8C72-4AFD-9ADD-C4BA72FD5F1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1FCF98F-FDA7-48C5-8FCC-155BD1628EF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8DDD48C-A0DC-4BC1-B9AB-A2EAFE802DBF}"/>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6" name="Alt Bilgi Yer Tutucusu 5">
            <a:extLst>
              <a:ext uri="{FF2B5EF4-FFF2-40B4-BE49-F238E27FC236}">
                <a16:creationId xmlns:a16="http://schemas.microsoft.com/office/drawing/2014/main" id="{CFCE3ABF-DE25-4C1F-8FA7-DB5B070057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6094549-D6F3-4EC8-961E-43FE10EBF46D}"/>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303641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CC058D-5966-44CB-9A84-01D64239E93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214EF4E-B35B-4102-8461-DAA64B149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98B4211-0153-4E80-8A2C-644B4A25336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FD51249-12B7-4743-BA19-388B038A9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09E5259-1E2C-41F8-A30E-4DC5C654F61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186F3AE-8E3A-40A2-83C1-AEEE7C55CF13}"/>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8" name="Alt Bilgi Yer Tutucusu 7">
            <a:extLst>
              <a:ext uri="{FF2B5EF4-FFF2-40B4-BE49-F238E27FC236}">
                <a16:creationId xmlns:a16="http://schemas.microsoft.com/office/drawing/2014/main" id="{E75C3D2A-D234-40C9-BD9B-5E6928E613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860DA00-5D12-42FF-AB85-9FD037113D5B}"/>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281401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6B0EAD-7176-4598-9C69-A4F757F44D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467F03-4506-4871-B787-C4CA3A2FAA00}"/>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4" name="Alt Bilgi Yer Tutucusu 3">
            <a:extLst>
              <a:ext uri="{FF2B5EF4-FFF2-40B4-BE49-F238E27FC236}">
                <a16:creationId xmlns:a16="http://schemas.microsoft.com/office/drawing/2014/main" id="{BE488B85-9199-4E1E-91C6-F1101F1A86C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F752FFB-25C3-4A9D-A237-B6C602DF8130}"/>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267887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C5461F3-98BD-40AD-BD7E-A0B29451CFF7}"/>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3" name="Alt Bilgi Yer Tutucusu 2">
            <a:extLst>
              <a:ext uri="{FF2B5EF4-FFF2-40B4-BE49-F238E27FC236}">
                <a16:creationId xmlns:a16="http://schemas.microsoft.com/office/drawing/2014/main" id="{52F7CE48-9E01-46A7-9878-9195B9ADBF5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5D7547C-5BC0-4397-9002-E85DA98DD01E}"/>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43970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0EA6C2-C457-4EA9-8514-8FD96863BD1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2AADC8E-8364-4CF5-A58D-B3BF1DB6A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D03252E-C3D2-4266-9345-6FB0426CD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F33EF-9135-4ED5-8F79-966B8BC527EA}"/>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6" name="Alt Bilgi Yer Tutucusu 5">
            <a:extLst>
              <a:ext uri="{FF2B5EF4-FFF2-40B4-BE49-F238E27FC236}">
                <a16:creationId xmlns:a16="http://schemas.microsoft.com/office/drawing/2014/main" id="{7F5E2595-226B-4E66-8465-6EC3B404222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FEF4874-7C25-42D1-A123-F060E3D27DAD}"/>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224594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B90F18-9CD5-42E7-9AEF-F915BF3E137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442AAB7-BE47-443A-90CD-9D14FD6934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66359C8-5A7E-4FD1-95C8-8C6BF86A4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B2E5DF-0E47-4C78-BCA7-41FEE02A5260}"/>
              </a:ext>
            </a:extLst>
          </p:cNvPr>
          <p:cNvSpPr>
            <a:spLocks noGrp="1"/>
          </p:cNvSpPr>
          <p:nvPr>
            <p:ph type="dt" sz="half" idx="10"/>
          </p:nvPr>
        </p:nvSpPr>
        <p:spPr/>
        <p:txBody>
          <a:bodyPr/>
          <a:lstStyle/>
          <a:p>
            <a:fld id="{D04FBAAB-BB53-4AD0-8E55-7F2C6446F1EB}" type="datetimeFigureOut">
              <a:rPr lang="tr-TR" smtClean="0"/>
              <a:t>26.05.2021</a:t>
            </a:fld>
            <a:endParaRPr lang="tr-TR"/>
          </a:p>
        </p:txBody>
      </p:sp>
      <p:sp>
        <p:nvSpPr>
          <p:cNvPr id="6" name="Alt Bilgi Yer Tutucusu 5">
            <a:extLst>
              <a:ext uri="{FF2B5EF4-FFF2-40B4-BE49-F238E27FC236}">
                <a16:creationId xmlns:a16="http://schemas.microsoft.com/office/drawing/2014/main" id="{A057E7A5-895B-40D8-9691-008DF797C1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A0ADC10-32E6-4047-9CE0-CDF8A5587936}"/>
              </a:ext>
            </a:extLst>
          </p:cNvPr>
          <p:cNvSpPr>
            <a:spLocks noGrp="1"/>
          </p:cNvSpPr>
          <p:nvPr>
            <p:ph type="sldNum" sz="quarter" idx="12"/>
          </p:nvPr>
        </p:nvSpPr>
        <p:spPr/>
        <p:txBody>
          <a:bodyPr/>
          <a:lstStyle/>
          <a:p>
            <a:fld id="{DEACD21D-91E0-4CA3-B038-470D65BB6AAC}" type="slidenum">
              <a:rPr lang="tr-TR" smtClean="0"/>
              <a:t>‹#›</a:t>
            </a:fld>
            <a:endParaRPr lang="tr-TR"/>
          </a:p>
        </p:txBody>
      </p:sp>
    </p:spTree>
    <p:extLst>
      <p:ext uri="{BB962C8B-B14F-4D97-AF65-F5344CB8AC3E}">
        <p14:creationId xmlns:p14="http://schemas.microsoft.com/office/powerpoint/2010/main" val="174008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FB572A5-6139-4A5A-8BF3-DA10654829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534C630-073A-4996-BD51-3E8FA104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CD5C71-179F-4714-BBB4-02B533264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FBAAB-BB53-4AD0-8E55-7F2C6446F1EB}" type="datetimeFigureOut">
              <a:rPr lang="tr-TR" smtClean="0"/>
              <a:t>26.05.2021</a:t>
            </a:fld>
            <a:endParaRPr lang="tr-TR"/>
          </a:p>
        </p:txBody>
      </p:sp>
      <p:sp>
        <p:nvSpPr>
          <p:cNvPr id="5" name="Alt Bilgi Yer Tutucusu 4">
            <a:extLst>
              <a:ext uri="{FF2B5EF4-FFF2-40B4-BE49-F238E27FC236}">
                <a16:creationId xmlns:a16="http://schemas.microsoft.com/office/drawing/2014/main" id="{D44AFB75-1009-4BC6-8B82-7AF5DA3B9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A5D8DED-AB28-4081-A2A8-60E0BCD19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CD21D-91E0-4CA3-B038-470D65BB6AAC}" type="slidenum">
              <a:rPr lang="tr-TR" smtClean="0"/>
              <a:t>‹#›</a:t>
            </a:fld>
            <a:endParaRPr lang="tr-TR"/>
          </a:p>
        </p:txBody>
      </p:sp>
    </p:spTree>
    <p:extLst>
      <p:ext uri="{BB962C8B-B14F-4D97-AF65-F5344CB8AC3E}">
        <p14:creationId xmlns:p14="http://schemas.microsoft.com/office/powerpoint/2010/main" val="331182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4698199" y="442787"/>
            <a:ext cx="3003853" cy="1437806"/>
          </a:xfrm>
        </p:spPr>
        <p:txBody>
          <a:bodyPr/>
          <a:lstStyle/>
          <a:p>
            <a:pPr algn="just"/>
            <a:r>
              <a:rPr lang="en-US" sz="927" b="1" dirty="0">
                <a:solidFill>
                  <a:schemeClr val="accent2">
                    <a:lumMod val="75000"/>
                  </a:schemeClr>
                </a:solidFill>
                <a:latin typeface="Verdana" panose="020B0604030504040204" pitchFamily="34" charset="0"/>
                <a:ea typeface="Verdana" panose="020B0604030504040204" pitchFamily="34" charset="0"/>
              </a:rPr>
              <a:t>ISTE Integration with Business World (IDE)</a:t>
            </a:r>
            <a:endParaRPr lang="tr-TR" sz="927" b="1" dirty="0">
              <a:solidFill>
                <a:schemeClr val="accent2">
                  <a:lumMod val="75000"/>
                </a:schemeClr>
              </a:solidFill>
              <a:latin typeface="Verdana" panose="020B0604030504040204" pitchFamily="34" charset="0"/>
              <a:ea typeface="Verdana" panose="020B0604030504040204" pitchFamily="34" charset="0"/>
            </a:endParaRPr>
          </a:p>
          <a:p>
            <a:pPr algn="just"/>
            <a:r>
              <a:rPr lang="en-US" sz="927" dirty="0">
                <a:latin typeface="Verdana" panose="020B0604030504040204" pitchFamily="34" charset="0"/>
                <a:ea typeface="Verdana" panose="020B0604030504040204" pitchFamily="34" charset="0"/>
                <a:cs typeface="Verdana" panose="020B0604030504040204" pitchFamily="34" charset="0"/>
              </a:rPr>
              <a:t>The IDE program, which was initiated in order to transform our students who graduated from the ISTE Environmental Protection and Control program into successful personnel in the business world, turned into an application that attracted great attention by business people in a short time.</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23"/>
          </p:nvPr>
        </p:nvSpPr>
        <p:spPr>
          <a:xfrm>
            <a:off x="7837983" y="4405052"/>
            <a:ext cx="2345233" cy="1883251"/>
          </a:xfrm>
        </p:spPr>
        <p:txBody>
          <a:bodyPr/>
          <a:lstStyle/>
          <a:p>
            <a:pPr algn="just"/>
            <a:r>
              <a:rPr lang="tr-TR" sz="927" dirty="0"/>
              <a:t>.</a:t>
            </a:r>
          </a:p>
        </p:txBody>
      </p:sp>
      <p:sp>
        <p:nvSpPr>
          <p:cNvPr id="19" name="Metin Yer Tutucusu 3"/>
          <p:cNvSpPr txBox="1">
            <a:spLocks/>
          </p:cNvSpPr>
          <p:nvPr/>
        </p:nvSpPr>
        <p:spPr>
          <a:xfrm>
            <a:off x="7875021" y="963130"/>
            <a:ext cx="2363229" cy="433529"/>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971"/>
              </a:spcBef>
            </a:pPr>
            <a:r>
              <a:rPr lang="tr-TR" sz="1235" dirty="0">
                <a:latin typeface="Verdana"/>
              </a:rPr>
              <a:t>SKENDERUN VOCATIONAL SCHOOL</a:t>
            </a: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745" y="262717"/>
            <a:ext cx="2385514" cy="572846"/>
          </a:xfrm>
          <a:prstGeom prst="rect">
            <a:avLst/>
          </a:prstGeom>
        </p:spPr>
      </p:pic>
      <p:sp>
        <p:nvSpPr>
          <p:cNvPr id="16" name="Akış Çizelgesi: İşlem 15"/>
          <p:cNvSpPr/>
          <p:nvPr/>
        </p:nvSpPr>
        <p:spPr>
          <a:xfrm>
            <a:off x="1775520" y="125104"/>
            <a:ext cx="8577424" cy="6607793"/>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sz="1588">
              <a:solidFill>
                <a:srgbClr val="C00000"/>
              </a:solidFill>
            </a:endParaRPr>
          </a:p>
        </p:txBody>
      </p:sp>
      <p:pic>
        <p:nvPicPr>
          <p:cNvPr id="6" name="Resim 5">
            <a:extLst>
              <a:ext uri="{FF2B5EF4-FFF2-40B4-BE49-F238E27FC236}">
                <a16:creationId xmlns:a16="http://schemas.microsoft.com/office/drawing/2014/main" id="{B981E8FB-EBBD-42B4-91ED-CF17EBFF5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8" b="26806"/>
          <a:stretch/>
        </p:blipFill>
        <p:spPr>
          <a:xfrm>
            <a:off x="5011741" y="4727328"/>
            <a:ext cx="2427868" cy="1786723"/>
          </a:xfrm>
          <a:prstGeom prst="rect">
            <a:avLst/>
          </a:prstGeom>
        </p:spPr>
      </p:pic>
      <p:pic>
        <p:nvPicPr>
          <p:cNvPr id="21" name="Resim 20">
            <a:extLst>
              <a:ext uri="{FF2B5EF4-FFF2-40B4-BE49-F238E27FC236}">
                <a16:creationId xmlns:a16="http://schemas.microsoft.com/office/drawing/2014/main" id="{AEE41A92-0E60-4C13-B16C-0A6C5CE28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950" y="1967662"/>
            <a:ext cx="2427868" cy="1167251"/>
          </a:xfrm>
          <a:prstGeom prst="rect">
            <a:avLst/>
          </a:prstGeom>
        </p:spPr>
      </p:pic>
      <p:sp>
        <p:nvSpPr>
          <p:cNvPr id="15" name="Metin Yer Tutucusu 64">
            <a:extLst>
              <a:ext uri="{FF2B5EF4-FFF2-40B4-BE49-F238E27FC236}">
                <a16:creationId xmlns:a16="http://schemas.microsoft.com/office/drawing/2014/main" id="{6ABEA8EF-765A-434B-8A85-92FA89CBFFAA}"/>
              </a:ext>
            </a:extLst>
          </p:cNvPr>
          <p:cNvSpPr txBox="1">
            <a:spLocks/>
          </p:cNvSpPr>
          <p:nvPr/>
        </p:nvSpPr>
        <p:spPr>
          <a:xfrm>
            <a:off x="1983965" y="2462949"/>
            <a:ext cx="2565236" cy="1849864"/>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51287" indent="-151287" algn="just">
              <a:buFont typeface="Wingdings" panose="05000000000000000000" pitchFamily="2" charset="2"/>
              <a:buChar char="ü"/>
            </a:pPr>
            <a:endParaRPr lang="tr-TR" sz="882"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id="{DA4966A8-A73F-44DC-BB50-C0D61008FC8A}"/>
              </a:ext>
            </a:extLst>
          </p:cNvPr>
          <p:cNvSpPr txBox="1"/>
          <p:nvPr/>
        </p:nvSpPr>
        <p:spPr>
          <a:xfrm>
            <a:off x="1902226" y="2031198"/>
            <a:ext cx="2477922" cy="241733"/>
          </a:xfrm>
          <a:prstGeom prst="rect">
            <a:avLst/>
          </a:prstGeom>
          <a:noFill/>
        </p:spPr>
        <p:txBody>
          <a:bodyPr wrap="square" rtlCol="0">
            <a:spAutoFit/>
          </a:bodyPr>
          <a:lstStyle/>
          <a:p>
            <a:r>
              <a:rPr lang="tr-TR" sz="971" b="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Laboratory Facilities</a:t>
            </a:r>
            <a:endParaRPr lang="tr-TR" sz="971"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Resim 7">
            <a:extLst>
              <a:ext uri="{FF2B5EF4-FFF2-40B4-BE49-F238E27FC236}">
                <a16:creationId xmlns:a16="http://schemas.microsoft.com/office/drawing/2014/main" id="{E157424F-BFBC-44B2-A189-6662DB15F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2227" y="549139"/>
            <a:ext cx="2607791" cy="1509906"/>
          </a:xfrm>
          <a:prstGeom prst="rect">
            <a:avLst/>
          </a:prstGeom>
        </p:spPr>
      </p:pic>
      <p:sp>
        <p:nvSpPr>
          <p:cNvPr id="9" name="Dikdörtgen 8">
            <a:extLst>
              <a:ext uri="{FF2B5EF4-FFF2-40B4-BE49-F238E27FC236}">
                <a16:creationId xmlns:a16="http://schemas.microsoft.com/office/drawing/2014/main" id="{6CC0873D-DB8C-4A6E-99AA-5B1450601860}"/>
              </a:ext>
            </a:extLst>
          </p:cNvPr>
          <p:cNvSpPr/>
          <p:nvPr/>
        </p:nvSpPr>
        <p:spPr>
          <a:xfrm>
            <a:off x="5065950" y="3301989"/>
            <a:ext cx="2504855" cy="1061829"/>
          </a:xfrm>
          <a:prstGeom prst="rect">
            <a:avLst/>
          </a:prstGeom>
        </p:spPr>
        <p:txBody>
          <a:bodyPr vert="horz" lIns="0" tIns="0" rIns="0" bIns="0" rtlCol="0">
            <a:noAutofit/>
          </a:bodyPr>
          <a:lstStyle/>
          <a:p>
            <a:pPr algn="ctr" defTabSz="661631">
              <a:lnSpc>
                <a:spcPct val="120000"/>
              </a:lnSpc>
              <a:spcBef>
                <a:spcPts val="318"/>
              </a:spcBef>
            </a:pPr>
            <a:endParaRPr lang="tr-TR" sz="882" dirty="0">
              <a:latin typeface="Verdana" panose="020B0604030504040204" pitchFamily="34" charset="0"/>
              <a:ea typeface="Verdana" panose="020B0604030504040204" pitchFamily="34" charset="0"/>
            </a:endParaRPr>
          </a:p>
        </p:txBody>
      </p:sp>
      <p:sp>
        <p:nvSpPr>
          <p:cNvPr id="3" name="Dikdörtgen 2"/>
          <p:cNvSpPr/>
          <p:nvPr/>
        </p:nvSpPr>
        <p:spPr>
          <a:xfrm>
            <a:off x="7950364" y="5271557"/>
            <a:ext cx="2263700" cy="1376339"/>
          </a:xfrm>
          <a:prstGeom prst="rect">
            <a:avLst/>
          </a:prstGeom>
        </p:spPr>
        <p:txBody>
          <a:bodyPr wrap="square">
            <a:spAutoFit/>
          </a:bodyPr>
          <a:lstStyle/>
          <a:p>
            <a:r>
              <a:rPr lang="en-US" sz="927" dirty="0">
                <a:latin typeface="Verdana" pitchFamily="34" charset="0"/>
                <a:ea typeface="Verdana" pitchFamily="34" charset="0"/>
                <a:cs typeface="Verdana" pitchFamily="34" charset="0"/>
              </a:rPr>
              <a:t>It is the person who is aware of the environmental problems and works on the establishment and operation of the facilities necessary for the destruction of the wastes that cause air, water and soil pollution without damaging the environment and inspects the facilities.</a:t>
            </a:r>
            <a:endParaRPr lang="tr-TR" sz="927" dirty="0">
              <a:latin typeface="Verdana" pitchFamily="34" charset="0"/>
              <a:ea typeface="Verdana" pitchFamily="34" charset="0"/>
              <a:cs typeface="Verdana" pitchFamily="34" charset="0"/>
            </a:endParaRPr>
          </a:p>
        </p:txBody>
      </p:sp>
      <p:sp>
        <p:nvSpPr>
          <p:cNvPr id="5" name="Başlık 4"/>
          <p:cNvSpPr>
            <a:spLocks noGrp="1"/>
          </p:cNvSpPr>
          <p:nvPr>
            <p:ph type="title"/>
          </p:nvPr>
        </p:nvSpPr>
        <p:spPr>
          <a:xfrm>
            <a:off x="8002094" y="4826802"/>
            <a:ext cx="2302574" cy="726141"/>
          </a:xfrm>
        </p:spPr>
        <p:txBody>
          <a:bodyPr>
            <a:normAutofit/>
          </a:bodyPr>
          <a:lstStyle/>
          <a:p>
            <a:r>
              <a:rPr lang="en-US" sz="971" dirty="0">
                <a:solidFill>
                  <a:schemeClr val="accent1"/>
                </a:solidFill>
                <a:latin typeface="Verdana" pitchFamily="34" charset="0"/>
                <a:ea typeface="Verdana" pitchFamily="34" charset="0"/>
                <a:cs typeface="Verdana" pitchFamily="34" charset="0"/>
              </a:rPr>
              <a:t>Who is an environmental technician?</a:t>
            </a:r>
            <a:endParaRPr lang="tr-TR" sz="927" dirty="0"/>
          </a:p>
        </p:txBody>
      </p:sp>
      <p:sp>
        <p:nvSpPr>
          <p:cNvPr id="7" name="Dikdörtgen 6"/>
          <p:cNvSpPr/>
          <p:nvPr/>
        </p:nvSpPr>
        <p:spPr>
          <a:xfrm>
            <a:off x="4962827" y="3000654"/>
            <a:ext cx="2577301" cy="1426481"/>
          </a:xfrm>
          <a:prstGeom prst="rect">
            <a:avLst/>
          </a:prstGeom>
        </p:spPr>
        <p:txBody>
          <a:bodyPr wrap="square">
            <a:spAutoFit/>
          </a:bodyPr>
          <a:lstStyle/>
          <a:p>
            <a:pPr algn="ctr" defTabSz="661631">
              <a:lnSpc>
                <a:spcPct val="120000"/>
              </a:lnSpc>
              <a:spcBef>
                <a:spcPts val="318"/>
              </a:spcBef>
            </a:pPr>
            <a:endParaRPr lang="tr-TR" sz="927" dirty="0">
              <a:latin typeface="Verdana" panose="020B0604030504040204" pitchFamily="34" charset="0"/>
              <a:ea typeface="Verdana" panose="020B0604030504040204" pitchFamily="34" charset="0"/>
            </a:endParaRPr>
          </a:p>
          <a:p>
            <a:pPr algn="ctr" defTabSz="661631">
              <a:lnSpc>
                <a:spcPct val="120000"/>
              </a:lnSpc>
              <a:spcBef>
                <a:spcPts val="318"/>
              </a:spcBef>
            </a:pPr>
            <a:r>
              <a:rPr lang="tr-TR" sz="927" dirty="0">
                <a:latin typeface="Verdana" panose="020B0604030504040204" pitchFamily="34" charset="0"/>
                <a:ea typeface="Verdana" panose="020B0604030504040204" pitchFamily="34" charset="0"/>
              </a:rPr>
              <a:t>İskenderun Teknik Üniversitesi İskenderun Meslek Yüksekokulu Tepe Kampüsü 31200 İskenderun, HATAY</a:t>
            </a:r>
          </a:p>
          <a:p>
            <a:pPr algn="just" defTabSz="661631">
              <a:lnSpc>
                <a:spcPct val="120000"/>
              </a:lnSpc>
              <a:spcBef>
                <a:spcPts val="318"/>
              </a:spcBef>
            </a:pPr>
            <a:r>
              <a:rPr lang="tr-TR" sz="927" dirty="0">
                <a:latin typeface="Verdana" panose="020B0604030504040204" pitchFamily="34" charset="0"/>
                <a:ea typeface="Verdana" panose="020B0604030504040204" pitchFamily="34" charset="0"/>
              </a:rPr>
              <a:t>Tel:   +90 326 613 56 00</a:t>
            </a:r>
          </a:p>
          <a:p>
            <a:pPr algn="ctr" defTabSz="661631">
              <a:lnSpc>
                <a:spcPct val="120000"/>
              </a:lnSpc>
              <a:spcBef>
                <a:spcPts val="318"/>
              </a:spcBef>
            </a:pPr>
            <a:r>
              <a:rPr lang="tr-TR" sz="927" dirty="0" err="1">
                <a:latin typeface="Verdana" panose="020B0604030504040204" pitchFamily="34" charset="0"/>
                <a:ea typeface="Verdana" panose="020B0604030504040204" pitchFamily="34" charset="0"/>
              </a:rPr>
              <a:t>Fax</a:t>
            </a:r>
            <a:r>
              <a:rPr lang="tr-TR" sz="927" dirty="0">
                <a:latin typeface="Verdana" panose="020B0604030504040204" pitchFamily="34" charset="0"/>
                <a:ea typeface="Verdana" panose="020B0604030504040204" pitchFamily="34" charset="0"/>
              </a:rPr>
              <a:t>:  +90 326 618 29 30</a:t>
            </a:r>
          </a:p>
          <a:p>
            <a:pPr algn="ctr" defTabSz="661631">
              <a:lnSpc>
                <a:spcPct val="120000"/>
              </a:lnSpc>
              <a:spcBef>
                <a:spcPts val="318"/>
              </a:spcBef>
            </a:pPr>
            <a:r>
              <a:rPr lang="tr-TR" sz="927" i="1" dirty="0">
                <a:latin typeface="Verdana" panose="020B0604030504040204" pitchFamily="34" charset="0"/>
                <a:ea typeface="Verdana" panose="020B0604030504040204" pitchFamily="34" charset="0"/>
              </a:rPr>
              <a:t>www.iste.edu.tr/</a:t>
            </a:r>
            <a:r>
              <a:rPr lang="tr-TR" sz="927" i="1" dirty="0" err="1">
                <a:latin typeface="Verdana" panose="020B0604030504040204" pitchFamily="34" charset="0"/>
                <a:ea typeface="Verdana" panose="020B0604030504040204" pitchFamily="34" charset="0"/>
              </a:rPr>
              <a:t>imyo-çkk</a:t>
            </a:r>
            <a:endParaRPr lang="tr-TR" sz="927" dirty="0">
              <a:latin typeface="Verdana" panose="020B0604030504040204" pitchFamily="34" charset="0"/>
              <a:ea typeface="Verdana" panose="020B0604030504040204" pitchFamily="34" charset="0"/>
            </a:endParaRPr>
          </a:p>
        </p:txBody>
      </p:sp>
      <p:sp>
        <p:nvSpPr>
          <p:cNvPr id="10" name="Dikdörtgen 9"/>
          <p:cNvSpPr/>
          <p:nvPr/>
        </p:nvSpPr>
        <p:spPr>
          <a:xfrm>
            <a:off x="1940307" y="2285343"/>
            <a:ext cx="2565236" cy="805670"/>
          </a:xfrm>
          <a:prstGeom prst="rect">
            <a:avLst/>
          </a:prstGeom>
        </p:spPr>
        <p:txBody>
          <a:bodyPr wrap="square">
            <a:spAutoFit/>
          </a:bodyPr>
          <a:lstStyle/>
          <a:p>
            <a:pPr marL="151287" indent="-151287" algn="just">
              <a:buFont typeface="Wingdings" panose="05000000000000000000" pitchFamily="2" charset="2"/>
              <a:buChar char="ü"/>
            </a:pPr>
            <a:r>
              <a:rPr lang="en-US" sz="927" dirty="0">
                <a:latin typeface="Verdana" panose="020B0604030504040204" pitchFamily="34" charset="0"/>
                <a:ea typeface="Verdana" panose="020B0604030504040204" pitchFamily="34" charset="0"/>
                <a:cs typeface="Verdana" panose="020B0604030504040204" pitchFamily="34" charset="0"/>
              </a:rPr>
              <a:t>Chemistry Laboratory where water analysis is conducted </a:t>
            </a:r>
            <a:endParaRPr lang="tr-TR" sz="927" dirty="0">
              <a:latin typeface="Verdana" panose="020B0604030504040204" pitchFamily="34" charset="0"/>
              <a:ea typeface="Verdana" panose="020B0604030504040204" pitchFamily="34" charset="0"/>
              <a:cs typeface="Verdana" panose="020B0604030504040204" pitchFamily="34" charset="0"/>
            </a:endParaRPr>
          </a:p>
          <a:p>
            <a:pPr marL="151287" indent="-151287" algn="just">
              <a:buFont typeface="Wingdings" panose="05000000000000000000" pitchFamily="2" charset="2"/>
              <a:buChar char="ü"/>
            </a:pPr>
            <a:r>
              <a:rPr lang="en-US" sz="927" dirty="0">
                <a:latin typeface="Verdana" panose="020B0604030504040204" pitchFamily="34" charset="0"/>
                <a:ea typeface="Verdana" panose="020B0604030504040204" pitchFamily="34" charset="0"/>
                <a:cs typeface="Verdana" panose="020B0604030504040204" pitchFamily="34" charset="0"/>
              </a:rPr>
              <a:t>Computer Laboratory where computer design courses are conducted</a:t>
            </a:r>
            <a:r>
              <a:rPr lang="tr-TR" sz="927" dirty="0">
                <a:latin typeface="Verdana" panose="020B0604030504040204" pitchFamily="34" charset="0"/>
                <a:ea typeface="Verdana" panose="020B0604030504040204" pitchFamily="34" charset="0"/>
                <a:cs typeface="Verdana" panose="020B0604030504040204" pitchFamily="34" charset="0"/>
              </a:rPr>
              <a:t> </a:t>
            </a:r>
          </a:p>
        </p:txBody>
      </p:sp>
      <p:pic>
        <p:nvPicPr>
          <p:cNvPr id="22" name="Picture 2" descr="C:\Users\PC\Downloads\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7030" y="4763267"/>
            <a:ext cx="2700709" cy="1750784"/>
          </a:xfrm>
          <a:prstGeom prst="rect">
            <a:avLst/>
          </a:prstGeom>
          <a:noFill/>
          <a:extLst>
            <a:ext uri="{909E8E84-426E-40DD-AFC4-6F175D3DCCD1}">
              <a14:hiddenFill xmlns:a14="http://schemas.microsoft.com/office/drawing/2010/main">
                <a:solidFill>
                  <a:srgbClr val="FFFFFF"/>
                </a:solidFill>
              </a14:hiddenFill>
            </a:ext>
          </a:extLst>
        </p:spPr>
      </p:pic>
      <p:pic>
        <p:nvPicPr>
          <p:cNvPr id="23" name="Resim 22" descr="http://aksumyo.sdu.edu.tr/assets/uploads/sites/112/other/378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0370" y="4000829"/>
            <a:ext cx="1915270" cy="955510"/>
          </a:xfrm>
          <a:prstGeom prst="rect">
            <a:avLst/>
          </a:prstGeom>
          <a:noFill/>
          <a:ln>
            <a:noFill/>
          </a:ln>
        </p:spPr>
      </p:pic>
      <p:sp>
        <p:nvSpPr>
          <p:cNvPr id="11" name="Dikdörtgen 10"/>
          <p:cNvSpPr/>
          <p:nvPr/>
        </p:nvSpPr>
        <p:spPr>
          <a:xfrm>
            <a:off x="7684412" y="3000654"/>
            <a:ext cx="2517847" cy="839332"/>
          </a:xfrm>
          <a:prstGeom prst="rect">
            <a:avLst/>
          </a:prstGeom>
        </p:spPr>
        <p:txBody>
          <a:bodyPr wrap="square">
            <a:spAutoFit/>
          </a:bodyPr>
          <a:lstStyle/>
          <a:p>
            <a:pPr algn="ctr"/>
            <a:r>
              <a:rPr lang="tr-TR" sz="971" b="1" dirty="0">
                <a:solidFill>
                  <a:srgbClr val="C00000"/>
                </a:solidFill>
                <a:latin typeface="Verdana" pitchFamily="34" charset="0"/>
                <a:ea typeface="Verdana" pitchFamily="34" charset="0"/>
                <a:cs typeface="Verdana" pitchFamily="34" charset="0"/>
              </a:rPr>
              <a:t>ENVIRONMENTAL PROTECTION TECHNOLOGIES DEPARTMENT</a:t>
            </a:r>
          </a:p>
          <a:p>
            <a:pPr algn="ctr"/>
            <a:endParaRPr lang="tr-TR" sz="971" b="1" dirty="0">
              <a:solidFill>
                <a:srgbClr val="C00000"/>
              </a:solidFill>
              <a:latin typeface="Verdana" pitchFamily="34" charset="0"/>
              <a:ea typeface="Verdana" pitchFamily="34" charset="0"/>
              <a:cs typeface="Verdana" pitchFamily="34" charset="0"/>
            </a:endParaRPr>
          </a:p>
          <a:p>
            <a:pPr algn="ctr"/>
            <a:r>
              <a:rPr lang="tr-TR" sz="971" b="1" dirty="0">
                <a:solidFill>
                  <a:srgbClr val="C00000"/>
                </a:solidFill>
                <a:latin typeface="Verdana" pitchFamily="34" charset="0"/>
                <a:ea typeface="Verdana" pitchFamily="34" charset="0"/>
                <a:cs typeface="Verdana" pitchFamily="34" charset="0"/>
              </a:rPr>
              <a:t>ENVIRONMENTAL PROTECTION AND CONTROL PROGRAM</a:t>
            </a:r>
            <a:endParaRPr lang="tr-TR" sz="971" dirty="0">
              <a:solidFill>
                <a:srgbClr val="C00000"/>
              </a:solidFill>
              <a:latin typeface="Verdana" pitchFamily="34" charset="0"/>
              <a:ea typeface="Verdana" pitchFamily="34" charset="0"/>
              <a:cs typeface="Verdana" pitchFamily="34" charset="0"/>
            </a:endParaRPr>
          </a:p>
        </p:txBody>
      </p:sp>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6745" y="1522906"/>
            <a:ext cx="2385514" cy="134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2014691" y="3398639"/>
            <a:ext cx="2676349" cy="1519006"/>
          </a:xfrm>
          <a:prstGeom prst="rect">
            <a:avLst/>
          </a:prstGeom>
        </p:spPr>
        <p:txBody>
          <a:bodyPr wrap="square">
            <a:spAutoFit/>
          </a:bodyPr>
          <a:lstStyle/>
          <a:p>
            <a:pPr algn="just"/>
            <a:r>
              <a:rPr lang="en-US" sz="927" dirty="0">
                <a:latin typeface="Verdana" pitchFamily="34" charset="0"/>
                <a:ea typeface="Verdana" pitchFamily="34" charset="0"/>
                <a:cs typeface="Verdana" pitchFamily="34" charset="0"/>
              </a:rPr>
              <a:t>Those who successfully completed the program, if they are successful in the Vertical Transfer Exam held by </a:t>
            </a:r>
            <a:r>
              <a:rPr lang="en-US" sz="927" dirty="0" err="1">
                <a:latin typeface="Verdana" pitchFamily="34" charset="0"/>
                <a:ea typeface="Verdana" pitchFamily="34" charset="0"/>
                <a:cs typeface="Verdana" pitchFamily="34" charset="0"/>
              </a:rPr>
              <a:t>ÖSYMThey</a:t>
            </a:r>
            <a:r>
              <a:rPr lang="en-US" sz="927" dirty="0">
                <a:latin typeface="Verdana" pitchFamily="34" charset="0"/>
                <a:ea typeface="Verdana" pitchFamily="34" charset="0"/>
                <a:cs typeface="Verdana" pitchFamily="34" charset="0"/>
              </a:rPr>
              <a:t> will be able to make vertical transfer to </a:t>
            </a:r>
            <a:endParaRPr lang="tr-TR" sz="927" dirty="0">
              <a:latin typeface="Verdana" pitchFamily="34" charset="0"/>
              <a:ea typeface="Verdana" pitchFamily="34" charset="0"/>
              <a:cs typeface="Verdana" pitchFamily="34" charset="0"/>
            </a:endParaRPr>
          </a:p>
          <a:p>
            <a:pPr algn="just"/>
            <a:r>
              <a:rPr lang="en-US" sz="927" dirty="0">
                <a:latin typeface="Verdana" pitchFamily="34" charset="0"/>
                <a:ea typeface="Verdana" pitchFamily="34" charset="0"/>
                <a:cs typeface="Verdana" pitchFamily="34" charset="0"/>
              </a:rPr>
              <a:t>Environmental Engineering, </a:t>
            </a:r>
            <a:endParaRPr lang="tr-TR" sz="927" dirty="0">
              <a:latin typeface="Verdana" pitchFamily="34" charset="0"/>
              <a:ea typeface="Verdana" pitchFamily="34" charset="0"/>
              <a:cs typeface="Verdana" pitchFamily="34" charset="0"/>
            </a:endParaRPr>
          </a:p>
          <a:p>
            <a:pPr algn="just"/>
            <a:r>
              <a:rPr lang="en-US" sz="927" dirty="0">
                <a:latin typeface="Verdana" pitchFamily="34" charset="0"/>
                <a:ea typeface="Verdana" pitchFamily="34" charset="0"/>
                <a:cs typeface="Verdana" pitchFamily="34" charset="0"/>
              </a:rPr>
              <a:t>Biology, </a:t>
            </a:r>
            <a:endParaRPr lang="tr-TR" sz="927" dirty="0">
              <a:latin typeface="Verdana" pitchFamily="34" charset="0"/>
              <a:ea typeface="Verdana" pitchFamily="34" charset="0"/>
              <a:cs typeface="Verdana" pitchFamily="34" charset="0"/>
            </a:endParaRPr>
          </a:p>
          <a:p>
            <a:pPr algn="just"/>
            <a:r>
              <a:rPr lang="en-US" sz="927" dirty="0">
                <a:latin typeface="Verdana" pitchFamily="34" charset="0"/>
                <a:ea typeface="Verdana" pitchFamily="34" charset="0"/>
                <a:cs typeface="Verdana" pitchFamily="34" charset="0"/>
              </a:rPr>
              <a:t>Chemistry, </a:t>
            </a:r>
            <a:endParaRPr lang="tr-TR" sz="927" dirty="0">
              <a:latin typeface="Verdana" pitchFamily="34" charset="0"/>
              <a:ea typeface="Verdana" pitchFamily="34" charset="0"/>
              <a:cs typeface="Verdana" pitchFamily="34" charset="0"/>
            </a:endParaRPr>
          </a:p>
          <a:p>
            <a:pPr algn="just"/>
            <a:r>
              <a:rPr lang="en-US" sz="927" dirty="0">
                <a:latin typeface="Verdana" pitchFamily="34" charset="0"/>
                <a:ea typeface="Verdana" pitchFamily="34" charset="0"/>
                <a:cs typeface="Verdana" pitchFamily="34" charset="0"/>
              </a:rPr>
              <a:t>Health Management and </a:t>
            </a:r>
            <a:endParaRPr lang="tr-TR" sz="927" dirty="0">
              <a:latin typeface="Verdana" pitchFamily="34" charset="0"/>
              <a:ea typeface="Verdana" pitchFamily="34" charset="0"/>
              <a:cs typeface="Verdana" pitchFamily="34" charset="0"/>
            </a:endParaRPr>
          </a:p>
          <a:p>
            <a:pPr algn="just"/>
            <a:r>
              <a:rPr lang="en-US" sz="927" dirty="0">
                <a:latin typeface="Verdana" pitchFamily="34" charset="0"/>
                <a:ea typeface="Verdana" pitchFamily="34" charset="0"/>
                <a:cs typeface="Verdana" pitchFamily="34" charset="0"/>
              </a:rPr>
              <a:t>Social Work Departments.</a:t>
            </a:r>
            <a:endParaRPr lang="tr-TR" sz="927" dirty="0"/>
          </a:p>
        </p:txBody>
      </p:sp>
      <p:sp>
        <p:nvSpPr>
          <p:cNvPr id="13" name="Dikdörtgen 12"/>
          <p:cNvSpPr/>
          <p:nvPr/>
        </p:nvSpPr>
        <p:spPr>
          <a:xfrm>
            <a:off x="1983964" y="3048806"/>
            <a:ext cx="2714234" cy="391133"/>
          </a:xfrm>
          <a:prstGeom prst="rect">
            <a:avLst/>
          </a:prstGeom>
        </p:spPr>
        <p:txBody>
          <a:bodyPr wrap="square">
            <a:spAutoFit/>
          </a:bodyPr>
          <a:lstStyle/>
          <a:p>
            <a:pPr algn="just"/>
            <a:r>
              <a:rPr lang="en-US" sz="971" b="1" dirty="0">
                <a:solidFill>
                  <a:schemeClr val="accent2">
                    <a:lumMod val="75000"/>
                  </a:schemeClr>
                </a:solidFill>
                <a:latin typeface="Verdana" panose="020B0604030504040204" pitchFamily="34" charset="0"/>
                <a:ea typeface="Verdana" panose="020B0604030504040204" pitchFamily="34" charset="0"/>
              </a:rPr>
              <a:t>What are the departments that can be settled with DGS?</a:t>
            </a:r>
            <a:endParaRPr lang="tr-TR" sz="971" b="1" dirty="0">
              <a:solidFill>
                <a:schemeClr val="accent2">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7207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8"/>
          </p:nvPr>
        </p:nvSpPr>
        <p:spPr>
          <a:xfrm>
            <a:off x="5270026" y="205266"/>
            <a:ext cx="2541459" cy="520064"/>
          </a:xfrm>
        </p:spPr>
        <p:txBody>
          <a:bodyPr/>
          <a:lstStyle/>
          <a:p>
            <a:pPr marL="151287" indent="-151287" algn="just">
              <a:buFont typeface="Wingdings" panose="05000000000000000000" pitchFamily="2" charset="2"/>
              <a:buChar char="ü"/>
            </a:pPr>
            <a:endParaRPr lang="tr-TR" sz="927" dirty="0">
              <a:latin typeface="Verdana" panose="020B0604030504040204" pitchFamily="34" charset="0"/>
              <a:ea typeface="Verdana" panose="020B0604030504040204" pitchFamily="34" charset="0"/>
            </a:endParaRPr>
          </a:p>
          <a:p>
            <a:pPr algn="just">
              <a:lnSpc>
                <a:spcPct val="100000"/>
              </a:lnSpc>
              <a:spcBef>
                <a:spcPts val="381"/>
              </a:spcBef>
            </a:pPr>
            <a:r>
              <a:rPr lang="tr-TR" sz="927" dirty="0">
                <a:latin typeface="Verdana" panose="020B0604030504040204" pitchFamily="34" charset="0"/>
                <a:ea typeface="Verdana" panose="020B0604030504040204" pitchFamily="34" charset="0"/>
                <a:cs typeface="Verdana" panose="020B0604030504040204" pitchFamily="34" charset="0"/>
              </a:rPr>
              <a:t>  </a:t>
            </a:r>
          </a:p>
        </p:txBody>
      </p:sp>
      <p:sp>
        <p:nvSpPr>
          <p:cNvPr id="11" name="Metin Yer Tutucusu 10"/>
          <p:cNvSpPr>
            <a:spLocks noGrp="1"/>
          </p:cNvSpPr>
          <p:nvPr>
            <p:ph type="body" sz="quarter" idx="23"/>
          </p:nvPr>
        </p:nvSpPr>
        <p:spPr>
          <a:xfrm>
            <a:off x="8065631" y="2678940"/>
            <a:ext cx="2223776" cy="2795605"/>
          </a:xfrm>
        </p:spPr>
        <p:txBody>
          <a:bodyPr/>
          <a:lstStyle/>
          <a:p>
            <a:pPr>
              <a:lnSpc>
                <a:spcPct val="100000"/>
              </a:lnSpc>
            </a:pPr>
            <a:r>
              <a:rPr lang="tr-TR" sz="927"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p>
        </p:txBody>
      </p:sp>
      <p:sp>
        <p:nvSpPr>
          <p:cNvPr id="12" name="Metin Yer Tutucusu 11"/>
          <p:cNvSpPr>
            <a:spLocks noGrp="1"/>
          </p:cNvSpPr>
          <p:nvPr>
            <p:ph type="body" sz="quarter" idx="24"/>
          </p:nvPr>
        </p:nvSpPr>
        <p:spPr>
          <a:xfrm>
            <a:off x="5094975" y="188640"/>
            <a:ext cx="2780006" cy="2475128"/>
          </a:xfrm>
        </p:spPr>
        <p:txBody>
          <a:bodyPr/>
          <a:lstStyle/>
          <a:p>
            <a:pPr algn="just"/>
            <a:r>
              <a:rPr lang="en-US" sz="971" b="1" dirty="0">
                <a:solidFill>
                  <a:srgbClr val="C00000"/>
                </a:solidFill>
                <a:latin typeface="Verdana" pitchFamily="34" charset="0"/>
                <a:ea typeface="Verdana" pitchFamily="34" charset="0"/>
              </a:rPr>
              <a:t>Being an Environmental Technician in Turkey</a:t>
            </a:r>
            <a:endParaRPr lang="tr-TR" sz="971" b="1" dirty="0">
              <a:solidFill>
                <a:srgbClr val="C00000"/>
              </a:solidFill>
              <a:latin typeface="Verdana" pitchFamily="34" charset="0"/>
              <a:ea typeface="Verdana" pitchFamily="34" charset="0"/>
            </a:endParaRPr>
          </a:p>
          <a:p>
            <a:pPr marL="151287" indent="-151287" algn="just">
              <a:spcBef>
                <a:spcPts val="0"/>
              </a:spcBef>
              <a:buFont typeface="Wingdings" pitchFamily="2" charset="2"/>
              <a:buChar char="ü"/>
            </a:pPr>
            <a:r>
              <a:rPr lang="en-US" sz="927" dirty="0">
                <a:latin typeface="Verdana" pitchFamily="34" charset="0"/>
                <a:ea typeface="Verdana" pitchFamily="34" charset="0"/>
                <a:cs typeface="Verdana" pitchFamily="34" charset="0"/>
              </a:rPr>
              <a:t>Due to the fact that environmental awareness is not sufficiently developed in our country, the number of people working in the environmental field is very low. This situation results in the fact that our graduates have high job opportunities.</a:t>
            </a:r>
            <a:r>
              <a:rPr lang="tr-TR" sz="927" dirty="0">
                <a:latin typeface="Verdana" pitchFamily="34" charset="0"/>
                <a:ea typeface="Verdana" pitchFamily="34" charset="0"/>
                <a:cs typeface="Verdana" pitchFamily="34" charset="0"/>
              </a:rPr>
              <a:t> </a:t>
            </a:r>
            <a:r>
              <a:rPr lang="en-US" sz="927" dirty="0">
                <a:latin typeface="Verdana" pitchFamily="34" charset="0"/>
                <a:ea typeface="Verdana" pitchFamily="34" charset="0"/>
                <a:cs typeface="Verdana" pitchFamily="34" charset="0"/>
              </a:rPr>
              <a:t>Our graduates can work in business, laboratory and inspection units.</a:t>
            </a:r>
            <a:r>
              <a:rPr lang="tr-TR" sz="927" dirty="0">
                <a:latin typeface="Verdana" pitchFamily="34" charset="0"/>
                <a:ea typeface="Verdana" pitchFamily="34" charset="0"/>
                <a:cs typeface="Verdana" pitchFamily="34" charset="0"/>
              </a:rPr>
              <a:t> </a:t>
            </a:r>
          </a:p>
          <a:p>
            <a:pPr marL="151287" indent="-151287" algn="just">
              <a:spcBef>
                <a:spcPts val="0"/>
              </a:spcBef>
              <a:buFont typeface="Wingdings" pitchFamily="2" charset="2"/>
              <a:buChar char="ü"/>
            </a:pPr>
            <a:r>
              <a:rPr lang="en-US" sz="927" dirty="0">
                <a:latin typeface="Verdana" pitchFamily="34" charset="0"/>
                <a:ea typeface="Verdana" pitchFamily="34" charset="0"/>
                <a:cs typeface="Verdana" pitchFamily="34" charset="0"/>
              </a:rPr>
              <a:t>I</a:t>
            </a:r>
            <a:r>
              <a:rPr lang="tr-TR" sz="927" dirty="0">
                <a:latin typeface="Verdana" pitchFamily="34" charset="0"/>
                <a:ea typeface="Verdana" pitchFamily="34" charset="0"/>
                <a:cs typeface="Verdana" pitchFamily="34" charset="0"/>
              </a:rPr>
              <a:t> </a:t>
            </a:r>
            <a:r>
              <a:rPr lang="en-US" sz="927" dirty="0">
                <a:latin typeface="Verdana" pitchFamily="34" charset="0"/>
                <a:ea typeface="Verdana" pitchFamily="34" charset="0"/>
                <a:cs typeface="Verdana" pitchFamily="34" charset="0"/>
              </a:rPr>
              <a:t>n addition, the work opportunities of environmental technicians are increasing with the implementation and implementation of legal regulations aiming to impose the obligation of employing environmental technicians for institutions and organizations that are likely to pollute the environment due to their production method.</a:t>
            </a:r>
            <a:endParaRPr lang="tr-TR" sz="927" dirty="0">
              <a:latin typeface="Verdana" pitchFamily="34" charset="0"/>
              <a:ea typeface="Verdana" pitchFamily="34" charset="0"/>
              <a:cs typeface="Verdana" pitchFamily="34" charset="0"/>
            </a:endParaRPr>
          </a:p>
          <a:p>
            <a:pPr marL="151287" indent="-151287" algn="just">
              <a:spcBef>
                <a:spcPts val="0"/>
              </a:spcBef>
              <a:buFont typeface="Wingdings" pitchFamily="2" charset="2"/>
              <a:buChar char="ü"/>
            </a:pPr>
            <a:r>
              <a:rPr lang="en-US" sz="927" dirty="0">
                <a:latin typeface="Verdana" pitchFamily="34" charset="0"/>
                <a:ea typeface="Verdana" pitchFamily="34" charset="0"/>
                <a:cs typeface="Verdana" pitchFamily="34" charset="0"/>
              </a:rPr>
              <a:t>Environmental Technician is among the favorite professions of the future in our country, whose environmental problems are increasing day by day.</a:t>
            </a:r>
            <a:endParaRPr lang="tr-TR" sz="927" dirty="0">
              <a:latin typeface="Verdana" pitchFamily="34" charset="0"/>
              <a:ea typeface="Verdana" pitchFamily="34" charset="0"/>
              <a:cs typeface="Verdana" pitchFamily="34" charset="0"/>
            </a:endParaRPr>
          </a:p>
          <a:p>
            <a:pPr marL="151287" indent="-151287" algn="just">
              <a:lnSpc>
                <a:spcPct val="100000"/>
              </a:lnSpc>
              <a:spcBef>
                <a:spcPts val="397"/>
              </a:spcBef>
              <a:spcAft>
                <a:spcPts val="381"/>
              </a:spcAft>
              <a:buFont typeface="Wingdings" panose="05000000000000000000" pitchFamily="2" charset="2"/>
              <a:buChar char="ü"/>
            </a:pPr>
            <a:endParaRPr lang="tr-TR" sz="353" dirty="0">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1894232" y="205266"/>
            <a:ext cx="2477922" cy="241733"/>
          </a:xfrm>
          <a:prstGeom prst="rect">
            <a:avLst/>
          </a:prstGeom>
          <a:noFill/>
        </p:spPr>
        <p:txBody>
          <a:bodyPr wrap="square" rtlCol="0">
            <a:spAutoFit/>
          </a:bodyPr>
          <a:lstStyle/>
          <a:p>
            <a:endParaRPr lang="tr-TR" sz="971"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kış Çizelgesi: İşlem 1"/>
          <p:cNvSpPr/>
          <p:nvPr/>
        </p:nvSpPr>
        <p:spPr>
          <a:xfrm>
            <a:off x="1775520" y="125104"/>
            <a:ext cx="8577424" cy="6607793"/>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sz="1588"/>
          </a:p>
        </p:txBody>
      </p:sp>
      <p:sp>
        <p:nvSpPr>
          <p:cNvPr id="6" name="Metin Yer Tutucusu 5">
            <a:extLst>
              <a:ext uri="{FF2B5EF4-FFF2-40B4-BE49-F238E27FC236}">
                <a16:creationId xmlns:a16="http://schemas.microsoft.com/office/drawing/2014/main" id="{A6C93300-F279-4783-9BFE-06AFDF366051}"/>
              </a:ext>
            </a:extLst>
          </p:cNvPr>
          <p:cNvSpPr>
            <a:spLocks noGrp="1"/>
          </p:cNvSpPr>
          <p:nvPr>
            <p:ph type="body" sz="quarter" idx="29"/>
          </p:nvPr>
        </p:nvSpPr>
        <p:spPr>
          <a:xfrm>
            <a:off x="8042400" y="2066335"/>
            <a:ext cx="2247007" cy="3777051"/>
          </a:xfrm>
        </p:spPr>
        <p:txBody>
          <a:bodyPr/>
          <a:lstStyle/>
          <a:p>
            <a:pPr marL="63533" algn="just">
              <a:lnSpc>
                <a:spcPct val="100000"/>
              </a:lnSpc>
              <a:spcBef>
                <a:spcPts val="529"/>
              </a:spcBef>
            </a:pPr>
            <a:r>
              <a:rPr lang="en-US" sz="971" b="1" dirty="0">
                <a:solidFill>
                  <a:schemeClr val="accent2">
                    <a:lumMod val="75000"/>
                  </a:schemeClr>
                </a:solidFill>
                <a:latin typeface="Verdana" panose="020B0604030504040204" pitchFamily="34" charset="0"/>
                <a:ea typeface="Verdana" panose="020B0604030504040204" pitchFamily="34" charset="0"/>
              </a:rPr>
              <a:t>Why İSTE Environmental Protection and Control Program?</a:t>
            </a:r>
            <a:endParaRPr lang="tr-TR" sz="971" b="1" dirty="0">
              <a:solidFill>
                <a:schemeClr val="accent2">
                  <a:lumMod val="75000"/>
                </a:schemeClr>
              </a:solidFill>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Strong, experienced and qualified academic staff</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Current and world-class compatible curriculum</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err="1">
                <a:latin typeface="Verdana" panose="020B0604030504040204" pitchFamily="34" charset="0"/>
                <a:ea typeface="Verdana" panose="020B0604030504040204" pitchFamily="34" charset="0"/>
              </a:rPr>
              <a:t>Tepe</a:t>
            </a:r>
            <a:r>
              <a:rPr lang="en-US" sz="927" dirty="0">
                <a:latin typeface="Verdana" panose="020B0604030504040204" pitchFamily="34" charset="0"/>
                <a:ea typeface="Verdana" panose="020B0604030504040204" pitchFamily="34" charset="0"/>
              </a:rPr>
              <a:t> Campus transportation facilities</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Close cooperation with industry</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Solving the problem of adaptation to the industry thanks to Integration with the Business World (IDE)</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Vertical transfer opportunity to many different departments after graduation</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Rooted past, bright future</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Social, cultural and club activities</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Warm family atmosphere</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Finding a job easily and being a wanted employee after graduation</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A sea view campus with a closed area of 19000m2,</a:t>
            </a:r>
            <a:endParaRPr lang="tr-TR" sz="927" dirty="0">
              <a:latin typeface="Verdana" panose="020B0604030504040204" pitchFamily="34" charset="0"/>
              <a:ea typeface="Verdana" panose="020B0604030504040204" pitchFamily="34" charset="0"/>
            </a:endParaRPr>
          </a:p>
          <a:p>
            <a:pPr marL="63533" indent="-151287" algn="just">
              <a:lnSpc>
                <a:spcPct val="100000"/>
              </a:lnSpc>
              <a:spcBef>
                <a:spcPts val="529"/>
              </a:spcBef>
              <a:buFont typeface="Wingdings" panose="05000000000000000000" pitchFamily="2" charset="2"/>
              <a:buChar char="ü"/>
            </a:pPr>
            <a:r>
              <a:rPr lang="en-US" sz="927" dirty="0">
                <a:latin typeface="Verdana" panose="020B0604030504040204" pitchFamily="34" charset="0"/>
                <a:ea typeface="Verdana" panose="020B0604030504040204" pitchFamily="34" charset="0"/>
              </a:rPr>
              <a:t>Having an indoor sports hall, canteen, cafeteria and dining hall</a:t>
            </a:r>
            <a:endParaRPr lang="tr-TR" sz="927" dirty="0">
              <a:latin typeface="Verdana" panose="020B0604030504040204" pitchFamily="34" charset="0"/>
              <a:ea typeface="Verdana" panose="020B0604030504040204" pitchFamily="34" charset="0"/>
            </a:endParaRPr>
          </a:p>
        </p:txBody>
      </p:sp>
      <p:sp>
        <p:nvSpPr>
          <p:cNvPr id="4" name="Dikdörtgen 3">
            <a:extLst>
              <a:ext uri="{FF2B5EF4-FFF2-40B4-BE49-F238E27FC236}">
                <a16:creationId xmlns:a16="http://schemas.microsoft.com/office/drawing/2014/main" id="{E5D8E1C5-187A-4DB1-A45D-B00684C2F78C}"/>
              </a:ext>
            </a:extLst>
          </p:cNvPr>
          <p:cNvSpPr/>
          <p:nvPr/>
        </p:nvSpPr>
        <p:spPr>
          <a:xfrm>
            <a:off x="5142697" y="5462806"/>
            <a:ext cx="2732284" cy="1091004"/>
          </a:xfrm>
          <a:prstGeom prst="rect">
            <a:avLst/>
          </a:prstGeom>
        </p:spPr>
        <p:txBody>
          <a:bodyPr wrap="square">
            <a:spAutoFit/>
          </a:bodyPr>
          <a:lstStyle/>
          <a:p>
            <a:pPr indent="-151287" algn="just">
              <a:buFont typeface="Wingdings" panose="05000000000000000000" pitchFamily="2" charset="2"/>
              <a:buChar char="Ø"/>
            </a:pPr>
            <a:r>
              <a:rPr lang="en-US" sz="927" dirty="0">
                <a:latin typeface="Verdana" panose="020B0604030504040204" pitchFamily="34" charset="0"/>
                <a:ea typeface="Verdana" panose="020B0604030504040204" pitchFamily="34" charset="0"/>
              </a:rPr>
              <a:t>Students enrolled in the Environmental Protection and Control Program are entitled to receive a 2-year associate degree at the end of 4 semesters.      </a:t>
            </a:r>
            <a:endParaRPr lang="tr-TR" sz="927" dirty="0">
              <a:latin typeface="Verdana" panose="020B0604030504040204" pitchFamily="34" charset="0"/>
              <a:ea typeface="Verdana" panose="020B0604030504040204" pitchFamily="34" charset="0"/>
            </a:endParaRPr>
          </a:p>
          <a:p>
            <a:pPr indent="-151287" algn="just">
              <a:buFont typeface="Wingdings" panose="05000000000000000000" pitchFamily="2" charset="2"/>
              <a:buChar char="Ø"/>
            </a:pPr>
            <a:r>
              <a:rPr lang="en-US" sz="927" dirty="0">
                <a:latin typeface="Verdana" panose="020B0604030504040204" pitchFamily="34" charset="0"/>
                <a:ea typeface="Verdana" panose="020B0604030504040204" pitchFamily="34" charset="0"/>
              </a:rPr>
              <a:t>Graduates of the Environmental Protection and Control program receive the title of Environmental Technician.</a:t>
            </a:r>
            <a:endParaRPr lang="tr-TR" sz="927" dirty="0">
              <a:solidFill>
                <a:prstClr val="black"/>
              </a:solidFill>
              <a:latin typeface="Verdana" pitchFamily="34" charset="0"/>
              <a:ea typeface="Verdana" pitchFamily="34" charset="0"/>
              <a:cs typeface="Verdana" pitchFamily="34" charset="0"/>
            </a:endParaRPr>
          </a:p>
        </p:txBody>
      </p:sp>
      <p:sp>
        <p:nvSpPr>
          <p:cNvPr id="15" name="Metin kutusu 14">
            <a:extLst>
              <a:ext uri="{FF2B5EF4-FFF2-40B4-BE49-F238E27FC236}">
                <a16:creationId xmlns:a16="http://schemas.microsoft.com/office/drawing/2014/main" id="{D7FC75CD-D510-4D96-BFD7-B7BB9CEEA2CA}"/>
              </a:ext>
            </a:extLst>
          </p:cNvPr>
          <p:cNvSpPr txBox="1"/>
          <p:nvPr/>
        </p:nvSpPr>
        <p:spPr>
          <a:xfrm>
            <a:off x="5206361" y="5231974"/>
            <a:ext cx="2477922" cy="241733"/>
          </a:xfrm>
          <a:prstGeom prst="rect">
            <a:avLst/>
          </a:prstGeom>
          <a:noFill/>
        </p:spPr>
        <p:txBody>
          <a:bodyPr wrap="square" rtlCol="0">
            <a:spAutoFit/>
          </a:bodyPr>
          <a:lstStyle/>
          <a:p>
            <a:r>
              <a:rPr lang="tr-TR" sz="971"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Educational</a:t>
            </a:r>
            <a:r>
              <a:rPr lang="tr-TR" sz="971"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program</a:t>
            </a:r>
          </a:p>
        </p:txBody>
      </p:sp>
      <p:sp>
        <p:nvSpPr>
          <p:cNvPr id="18" name="Metin kutusu 17"/>
          <p:cNvSpPr txBox="1"/>
          <p:nvPr/>
        </p:nvSpPr>
        <p:spPr>
          <a:xfrm>
            <a:off x="2028702" y="339737"/>
            <a:ext cx="2343452" cy="241733"/>
          </a:xfrm>
          <a:prstGeom prst="rect">
            <a:avLst/>
          </a:prstGeom>
          <a:noFill/>
        </p:spPr>
        <p:txBody>
          <a:bodyPr wrap="square" rtlCol="0">
            <a:spAutoFit/>
          </a:bodyPr>
          <a:lstStyle/>
          <a:p>
            <a:endParaRPr lang="tr-TR" sz="971" dirty="0">
              <a:solidFill>
                <a:schemeClr val="accent2">
                  <a:lumMod val="75000"/>
                </a:schemeClr>
              </a:solidFill>
              <a:latin typeface="Verdana" panose="020B0604030504040204" pitchFamily="34" charset="0"/>
              <a:ea typeface="Verdana" panose="020B0604030504040204" pitchFamily="34" charset="0"/>
            </a:endParaRPr>
          </a:p>
        </p:txBody>
      </p:sp>
      <p:sp>
        <p:nvSpPr>
          <p:cNvPr id="7" name="Dikdörtgen 6"/>
          <p:cNvSpPr/>
          <p:nvPr/>
        </p:nvSpPr>
        <p:spPr>
          <a:xfrm>
            <a:off x="1862652" y="825030"/>
            <a:ext cx="3101598" cy="391133"/>
          </a:xfrm>
          <a:prstGeom prst="rect">
            <a:avLst/>
          </a:prstGeom>
        </p:spPr>
        <p:txBody>
          <a:bodyPr wrap="square">
            <a:spAutoFit/>
          </a:bodyPr>
          <a:lstStyle/>
          <a:p>
            <a:pPr lvl="0"/>
            <a:r>
              <a:rPr lang="en-US" sz="971" b="1" dirty="0">
                <a:solidFill>
                  <a:srgbClr val="DF5327">
                    <a:lumMod val="75000"/>
                  </a:srgbClr>
                </a:solidFill>
                <a:latin typeface="Verdana" panose="020B0604030504040204" pitchFamily="34" charset="0"/>
                <a:ea typeface="Verdana" panose="020B0604030504040204" pitchFamily="34" charset="0"/>
              </a:rPr>
              <a:t>What are the Working Areas of</a:t>
            </a:r>
            <a:r>
              <a:rPr lang="tr-TR" sz="971" b="1" dirty="0">
                <a:solidFill>
                  <a:srgbClr val="DF5327">
                    <a:lumMod val="75000"/>
                  </a:srgbClr>
                </a:solidFill>
                <a:latin typeface="Verdana" panose="020B0604030504040204" pitchFamily="34" charset="0"/>
                <a:ea typeface="Verdana" panose="020B0604030504040204" pitchFamily="34" charset="0"/>
              </a:rPr>
              <a:t> </a:t>
            </a:r>
            <a:r>
              <a:rPr lang="en-US" sz="971" b="1" dirty="0">
                <a:solidFill>
                  <a:srgbClr val="DF5327">
                    <a:lumMod val="75000"/>
                  </a:srgbClr>
                </a:solidFill>
                <a:latin typeface="Verdana" panose="020B0604030504040204" pitchFamily="34" charset="0"/>
                <a:ea typeface="Verdana" panose="020B0604030504040204" pitchFamily="34" charset="0"/>
              </a:rPr>
              <a:t>Environmental Technicians?</a:t>
            </a:r>
            <a:endParaRPr lang="tr-TR" sz="971" dirty="0">
              <a:solidFill>
                <a:srgbClr val="DF5327">
                  <a:lumMod val="75000"/>
                </a:srgbClr>
              </a:solidFill>
              <a:latin typeface="Verdana" panose="020B0604030504040204" pitchFamily="34" charset="0"/>
              <a:ea typeface="Verdana" panose="020B0604030504040204" pitchFamily="34" charset="0"/>
            </a:endParaRPr>
          </a:p>
        </p:txBody>
      </p:sp>
      <p:pic>
        <p:nvPicPr>
          <p:cNvPr id="20" name="Resim 19" descr="http://aksumyo.sdu.edu.tr/assets/uploads/sites/112/other/37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1158" y="4175931"/>
            <a:ext cx="2590327" cy="1056042"/>
          </a:xfrm>
          <a:prstGeom prst="rect">
            <a:avLst/>
          </a:prstGeom>
          <a:noFill/>
          <a:ln>
            <a:noFill/>
          </a:ln>
        </p:spPr>
      </p:pic>
      <p:pic>
        <p:nvPicPr>
          <p:cNvPr id="22" name="Resim 21" descr="http://aksumyo.sdu.edu.tr/assets/uploads/sites/112/other/37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5631" y="243870"/>
            <a:ext cx="2143124" cy="1723791"/>
          </a:xfrm>
          <a:prstGeom prst="rect">
            <a:avLst/>
          </a:prstGeom>
          <a:noFill/>
          <a:ln>
            <a:noFill/>
          </a:ln>
        </p:spPr>
      </p:pic>
      <p:pic>
        <p:nvPicPr>
          <p:cNvPr id="21" name="Resim 20" descr="su analiz resimleri ile ilgili gÃ¶rsel sonucu">
            <a:extLst>
              <a:ext uri="{FF2B5EF4-FFF2-40B4-BE49-F238E27FC236}">
                <a16:creationId xmlns:a16="http://schemas.microsoft.com/office/drawing/2014/main" id="{4B49ED99-1EB9-47B1-8C15-5EA84A879A79}"/>
              </a:ext>
            </a:extLst>
          </p:cNvPr>
          <p:cNvPicPr/>
          <p:nvPr/>
        </p:nvPicPr>
        <p:blipFill rotWithShape="1">
          <a:blip r:embed="rId4">
            <a:extLst>
              <a:ext uri="{28A0092B-C50C-407E-A947-70E740481C1C}">
                <a14:useLocalDpi xmlns:a14="http://schemas.microsoft.com/office/drawing/2010/main" val="0"/>
              </a:ext>
            </a:extLst>
          </a:blip>
          <a:srcRect t="10457"/>
          <a:stretch/>
        </p:blipFill>
        <p:spPr bwMode="auto">
          <a:xfrm>
            <a:off x="2084841" y="188640"/>
            <a:ext cx="1850919" cy="591206"/>
          </a:xfrm>
          <a:prstGeom prst="rect">
            <a:avLst/>
          </a:prstGeom>
          <a:noFill/>
          <a:ln>
            <a:noFill/>
          </a:ln>
        </p:spPr>
      </p:pic>
      <p:sp>
        <p:nvSpPr>
          <p:cNvPr id="23" name="Metin Yer Tutucusu 11">
            <a:extLst>
              <a:ext uri="{FF2B5EF4-FFF2-40B4-BE49-F238E27FC236}">
                <a16:creationId xmlns:a16="http://schemas.microsoft.com/office/drawing/2014/main" id="{EE7F4C17-6CA1-4756-9C87-8E504041B8C9}"/>
              </a:ext>
            </a:extLst>
          </p:cNvPr>
          <p:cNvSpPr txBox="1">
            <a:spLocks/>
          </p:cNvSpPr>
          <p:nvPr/>
        </p:nvSpPr>
        <p:spPr>
          <a:xfrm>
            <a:off x="1802905" y="1215603"/>
            <a:ext cx="3276512" cy="3865346"/>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indent="-302575">
              <a:lnSpc>
                <a:spcPct val="100000"/>
              </a:lnSpc>
              <a:spcBef>
                <a:spcPts val="0"/>
              </a:spcBef>
              <a:buFont typeface="Wingdings" panose="05000000000000000000" pitchFamily="2" charset="2"/>
              <a:buChar char="Ø"/>
            </a:pPr>
            <a:r>
              <a:rPr lang="tr-TR" sz="1059" dirty="0" err="1">
                <a:latin typeface="Times New Roman" panose="02020603050405020304" pitchFamily="18" charset="0"/>
                <a:ea typeface="Calibri" panose="020F0502020204030204" pitchFamily="34" charset="0"/>
                <a:cs typeface="Times New Roman" panose="02020603050405020304" pitchFamily="18" charset="0"/>
              </a:rPr>
              <a:t>Ministry</a:t>
            </a:r>
            <a:r>
              <a:rPr lang="tr-TR" sz="1059" dirty="0">
                <a:latin typeface="Times New Roman" panose="02020603050405020304" pitchFamily="18" charset="0"/>
                <a:ea typeface="Calibri" panose="020F0502020204030204" pitchFamily="34" charset="0"/>
                <a:cs typeface="Times New Roman" panose="02020603050405020304" pitchFamily="18" charset="0"/>
              </a:rPr>
              <a:t> of Environment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Urbanization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central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provincial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provincial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organizations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indent="-302575">
              <a:lnSpc>
                <a:spcPct val="100000"/>
              </a:lnSpc>
              <a:spcBef>
                <a:spcPts val="0"/>
              </a:spcBef>
              <a:buFont typeface="Wingdings" panose="05000000000000000000" pitchFamily="2" charset="2"/>
              <a:buChar char="Ø"/>
            </a:pPr>
            <a:r>
              <a:rPr lang="tr-TR" sz="1059" dirty="0" err="1">
                <a:latin typeface="Times New Roman" panose="02020603050405020304" pitchFamily="18" charset="0"/>
                <a:ea typeface="Calibri" panose="020F0502020204030204" pitchFamily="34" charset="0"/>
                <a:cs typeface="Times New Roman" panose="02020603050405020304" pitchFamily="18" charset="0"/>
              </a:rPr>
              <a:t>All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domestic</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 </a:t>
            </a:r>
            <a:r>
              <a:rPr lang="tr-TR" sz="1059" dirty="0" err="1">
                <a:latin typeface="Times New Roman" panose="02020603050405020304" pitchFamily="18" charset="0"/>
                <a:ea typeface="Calibri" panose="020F0502020204030204" pitchFamily="34" charset="0"/>
                <a:cs typeface="Times New Roman" panose="02020603050405020304" pitchFamily="18" charset="0"/>
              </a:rPr>
              <a:t>or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industrial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wastewater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treatment</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facilities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indent="-302575">
              <a:lnSpc>
                <a:spcPct val="100000"/>
              </a:lnSpc>
              <a:spcBef>
                <a:spcPts val="0"/>
              </a:spcBef>
              <a:buFont typeface="Wingdings" panose="05000000000000000000" pitchFamily="2" charset="2"/>
              <a:buChar char="Ø"/>
            </a:pPr>
            <a:r>
              <a:rPr lang="tr-TR" sz="1059" dirty="0" err="1">
                <a:latin typeface="Times New Roman" panose="02020603050405020304" pitchFamily="18" charset="0"/>
                <a:ea typeface="Calibri" panose="020F0502020204030204" pitchFamily="34" charset="0"/>
                <a:cs typeface="Times New Roman" panose="02020603050405020304" pitchFamily="18" charset="0"/>
              </a:rPr>
              <a:t>All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drinking</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treatment</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facilities</a:t>
            </a:r>
            <a:endParaRPr lang="tr-TR" sz="1059" dirty="0">
              <a:latin typeface="Times New Roman" panose="02020603050405020304" pitchFamily="18" charset="0"/>
              <a:ea typeface="Calibri" panose="020F0502020204030204" pitchFamily="34" charset="0"/>
              <a:cs typeface="Times New Roman" panose="02020603050405020304" pitchFamily="18" charset="0"/>
            </a:endParaRPr>
          </a:p>
          <a:p>
            <a:pPr indent="-302575">
              <a:lnSpc>
                <a:spcPct val="100000"/>
              </a:lnSpc>
              <a:spcBef>
                <a:spcPts val="0"/>
              </a:spcBef>
              <a:buFont typeface="Wingdings" panose="05000000000000000000" pitchFamily="2" charset="2"/>
              <a:buChar char="Ø"/>
            </a:pPr>
            <a:r>
              <a:rPr lang="tr-TR" sz="1059" dirty="0" err="1">
                <a:latin typeface="Times New Roman" panose="02020603050405020304" pitchFamily="18" charset="0"/>
                <a:ea typeface="Calibri" panose="020F0502020204030204" pitchFamily="34" charset="0"/>
                <a:cs typeface="Times New Roman" panose="02020603050405020304" pitchFamily="18" charset="0"/>
              </a:rPr>
              <a:t>Metropolitan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provincial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or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district</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municipalities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Environmental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protection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control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departments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Drinking</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department</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Wastewater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channel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administrations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a:latin typeface="Times New Roman" panose="02020603050405020304" pitchFamily="18" charset="0"/>
                <a:ea typeface="Calibri" panose="020F0502020204030204" pitchFamily="34" charset="0"/>
                <a:cs typeface="Times New Roman" panose="02020603050405020304" pitchFamily="18" charset="0"/>
              </a:rPr>
              <a:t>Solid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waste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control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branches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Air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quality</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control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units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indent="-302575">
              <a:lnSpc>
                <a:spcPct val="100000"/>
              </a:lnSpc>
              <a:spcBef>
                <a:spcPts val="0"/>
              </a:spcBef>
              <a:buFont typeface="Wingdings" panose="05000000000000000000" pitchFamily="2" charset="2"/>
              <a:buChar char="Ø"/>
            </a:pPr>
            <a:r>
              <a:rPr lang="tr-TR" sz="1059" dirty="0">
                <a:latin typeface="Times New Roman" panose="02020603050405020304" pitchFamily="18" charset="0"/>
                <a:ea typeface="Calibri" panose="020F0502020204030204" pitchFamily="34" charset="0"/>
                <a:cs typeface="Times New Roman" panose="02020603050405020304" pitchFamily="18" charset="0"/>
              </a:rPr>
              <a:t>OIZ </a:t>
            </a:r>
            <a:r>
              <a:rPr lang="tr-TR" sz="1059" dirty="0" err="1">
                <a:latin typeface="Times New Roman" panose="02020603050405020304" pitchFamily="18" charset="0"/>
                <a:ea typeface="Calibri" panose="020F0502020204030204" pitchFamily="34" charset="0"/>
                <a:cs typeface="Times New Roman" panose="02020603050405020304" pitchFamily="18" charset="0"/>
              </a:rPr>
              <a:t>Directores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indent="-302575">
              <a:lnSpc>
                <a:spcPct val="100000"/>
              </a:lnSpc>
              <a:spcBef>
                <a:spcPts val="0"/>
              </a:spcBef>
              <a:buFont typeface="Wingdings" panose="05000000000000000000" pitchFamily="2" charset="2"/>
              <a:buChar char="Ø"/>
            </a:pPr>
            <a:r>
              <a:rPr lang="tr-TR" sz="1059" dirty="0" err="1">
                <a:latin typeface="Times New Roman" panose="02020603050405020304" pitchFamily="18" charset="0"/>
                <a:ea typeface="Calibri" panose="020F0502020204030204" pitchFamily="34" charset="0"/>
                <a:cs typeface="Times New Roman" panose="02020603050405020304" pitchFamily="18" charset="0"/>
              </a:rPr>
              <a:t>Public</a:t>
            </a:r>
            <a:r>
              <a:rPr lang="tr-TR" sz="1059" dirty="0">
                <a:latin typeface="Times New Roman" panose="02020603050405020304" pitchFamily="18" charset="0"/>
                <a:ea typeface="Calibri" panose="020F0502020204030204" pitchFamily="34" charset="0"/>
                <a:cs typeface="Times New Roman" panose="02020603050405020304" pitchFamily="18" charset="0"/>
              </a:rPr>
              <a:t> /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Private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Environmental</a:t>
            </a:r>
            <a:r>
              <a:rPr lang="tr-TR" sz="1059" dirty="0">
                <a:latin typeface="Times New Roman" panose="02020603050405020304" pitchFamily="18" charset="0"/>
                <a:ea typeface="Calibri" panose="020F0502020204030204" pitchFamily="34" charset="0"/>
                <a:cs typeface="Times New Roman" panose="02020603050405020304" pitchFamily="18" charset="0"/>
              </a:rPr>
              <a:t> Analysis </a:t>
            </a:r>
            <a:r>
              <a:rPr lang="tr-TR" sz="1059" dirty="0" err="1">
                <a:latin typeface="Times New Roman" panose="02020603050405020304" pitchFamily="18" charset="0"/>
                <a:ea typeface="Calibri" panose="020F0502020204030204" pitchFamily="34" charset="0"/>
                <a:cs typeface="Times New Roman" panose="02020603050405020304" pitchFamily="18" charset="0"/>
              </a:rPr>
              <a:t>Laboratories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Emission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Flue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Gas</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Measurements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Imission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Air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Quality</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Measurements</a:t>
            </a:r>
            <a:endParaRPr lang="tr-TR" sz="1059" dirty="0">
              <a:latin typeface="Times New Roman" panose="02020603050405020304" pitchFamily="18" charset="0"/>
              <a:ea typeface="Calibri" panose="020F0502020204030204" pitchFamily="34" charset="0"/>
              <a:cs typeface="Times New Roman" panose="02020603050405020304" pitchFamily="18" charset="0"/>
            </a:endParaRP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Environmental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Noise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Measurements</a:t>
            </a:r>
            <a:endParaRPr lang="tr-TR" sz="1059" dirty="0">
              <a:latin typeface="Times New Roman" panose="02020603050405020304" pitchFamily="18" charset="0"/>
              <a:ea typeface="Calibri" panose="020F0502020204030204" pitchFamily="34" charset="0"/>
              <a:cs typeface="Times New Roman" panose="02020603050405020304" pitchFamily="18" charset="0"/>
            </a:endParaRPr>
          </a:p>
          <a:p>
            <a:pPr marL="320786" indent="-166697">
              <a:lnSpc>
                <a:spcPct val="100000"/>
              </a:lnSpc>
              <a:spcBef>
                <a:spcPts val="0"/>
              </a:spcBef>
              <a:buFont typeface="Wingdings" panose="05000000000000000000" pitchFamily="2" charset="2"/>
              <a:buChar char="ü"/>
            </a:pPr>
            <a:r>
              <a:rPr lang="tr-TR" sz="1059" dirty="0">
                <a:latin typeface="Times New Roman" panose="02020603050405020304" pitchFamily="18" charset="0"/>
                <a:ea typeface="Calibri" panose="020F0502020204030204" pitchFamily="34" charset="0"/>
                <a:cs typeface="Times New Roman" panose="02020603050405020304" pitchFamily="18" charset="0"/>
              </a:rPr>
              <a:t>D. </a:t>
            </a:r>
            <a:r>
              <a:rPr lang="tr-TR" sz="1059" dirty="0" err="1">
                <a:latin typeface="Times New Roman" panose="02020603050405020304" pitchFamily="18" charset="0"/>
                <a:ea typeface="Calibri" panose="020F0502020204030204" pitchFamily="34" charset="0"/>
                <a:cs typeface="Times New Roman" panose="02020603050405020304" pitchFamily="18" charset="0"/>
              </a:rPr>
              <a:t>Environmental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Vibration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Measurements</a:t>
            </a:r>
            <a:endParaRPr lang="tr-TR" sz="1059" dirty="0">
              <a:latin typeface="Times New Roman" panose="02020603050405020304" pitchFamily="18" charset="0"/>
              <a:ea typeface="Calibri" panose="020F0502020204030204" pitchFamily="34" charset="0"/>
              <a:cs typeface="Times New Roman" panose="02020603050405020304" pitchFamily="18" charset="0"/>
            </a:endParaRP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to</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Drinking</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Potable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Analysis</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Wastewater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Analysis</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Sea</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Analysis</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Waste</a:t>
            </a:r>
            <a:r>
              <a:rPr lang="tr-TR" sz="1059" dirty="0">
                <a:latin typeface="Times New Roman" panose="02020603050405020304" pitchFamily="18" charset="0"/>
                <a:ea typeface="Calibri" panose="020F0502020204030204" pitchFamily="34" charset="0"/>
                <a:cs typeface="Times New Roman" panose="02020603050405020304" pitchFamily="18" charset="0"/>
              </a:rPr>
              <a:t> / Solid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Waste</a:t>
            </a:r>
            <a:r>
              <a:rPr lang="tr-TR" sz="1059" dirty="0">
                <a:latin typeface="Times New Roman" panose="02020603050405020304" pitchFamily="18" charset="0"/>
                <a:ea typeface="Calibri" panose="020F0502020204030204" pitchFamily="34" charset="0"/>
                <a:cs typeface="Times New Roman" panose="02020603050405020304" pitchFamily="18" charset="0"/>
              </a:rPr>
              <a:t> / </a:t>
            </a:r>
            <a:r>
              <a:rPr lang="tr-TR" sz="1059" dirty="0" err="1">
                <a:latin typeface="Times New Roman" panose="02020603050405020304" pitchFamily="18" charset="0"/>
                <a:ea typeface="Calibri" panose="020F0502020204030204" pitchFamily="34" charset="0"/>
                <a:cs typeface="Times New Roman" panose="02020603050405020304" pitchFamily="18" charset="0"/>
              </a:rPr>
              <a:t>Treatment</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Sludge</a:t>
            </a:r>
            <a:r>
              <a:rPr lang="tr-TR" sz="1059" dirty="0">
                <a:latin typeface="Times New Roman" panose="02020603050405020304" pitchFamily="18" charset="0"/>
                <a:ea typeface="Calibri" panose="020F0502020204030204" pitchFamily="34" charset="0"/>
                <a:cs typeface="Times New Roman" panose="02020603050405020304" pitchFamily="18" charset="0"/>
              </a:rPr>
              <a:t> / </a:t>
            </a:r>
            <a:r>
              <a:rPr lang="tr-TR" sz="1059" dirty="0" err="1">
                <a:latin typeface="Times New Roman" panose="02020603050405020304" pitchFamily="18" charset="0"/>
                <a:ea typeface="Calibri" panose="020F0502020204030204" pitchFamily="34" charset="0"/>
                <a:cs typeface="Times New Roman" panose="02020603050405020304" pitchFamily="18" charset="0"/>
              </a:rPr>
              <a:t>Soil</a:t>
            </a:r>
            <a:endParaRPr lang="tr-TR" sz="1059" dirty="0">
              <a:latin typeface="Times New Roman" panose="02020603050405020304" pitchFamily="18" charset="0"/>
              <a:ea typeface="Calibri" panose="020F0502020204030204" pitchFamily="34" charset="0"/>
              <a:cs typeface="Times New Roman" panose="02020603050405020304" pitchFamily="18" charset="0"/>
            </a:endParaRP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Waste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Oil</a:t>
            </a:r>
            <a:r>
              <a:rPr lang="tr-TR" sz="1059" dirty="0">
                <a:latin typeface="Times New Roman" panose="02020603050405020304" pitchFamily="18" charset="0"/>
                <a:ea typeface="Calibri" panose="020F0502020204030204" pitchFamily="34" charset="0"/>
                <a:cs typeface="Times New Roman" panose="02020603050405020304" pitchFamily="18" charset="0"/>
              </a:rPr>
              <a:t> Analysis</a:t>
            </a:r>
          </a:p>
          <a:p>
            <a:pPr indent="-158572">
              <a:lnSpc>
                <a:spcPct val="100000"/>
              </a:lnSpc>
              <a:spcBef>
                <a:spcPts val="0"/>
              </a:spcBef>
              <a:buFont typeface="Wingdings" panose="05000000000000000000" pitchFamily="2" charset="2"/>
              <a:buChar char="Ø"/>
            </a:pPr>
            <a:r>
              <a:rPr lang="tr-TR" sz="1059" dirty="0" err="1">
                <a:latin typeface="Times New Roman" panose="02020603050405020304" pitchFamily="18" charset="0"/>
                <a:ea typeface="Calibri" panose="020F0502020204030204" pitchFamily="34" charset="0"/>
                <a:cs typeface="Times New Roman" panose="02020603050405020304" pitchFamily="18" charset="0"/>
              </a:rPr>
              <a:t>In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the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private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sector</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lvl="1" indent="-166697">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In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all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businesses</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with</a:t>
            </a:r>
            <a:r>
              <a:rPr lang="tr-TR" sz="1059" dirty="0">
                <a:latin typeface="Times New Roman" panose="02020603050405020304" pitchFamily="18" charset="0"/>
                <a:ea typeface="Calibri" panose="020F0502020204030204" pitchFamily="34" charset="0"/>
                <a:cs typeface="Times New Roman" panose="02020603050405020304" pitchFamily="18" charset="0"/>
              </a:rPr>
              <a:t> an </a:t>
            </a:r>
            <a:r>
              <a:rPr lang="tr-TR" sz="1059" dirty="0" err="1">
                <a:latin typeface="Times New Roman" panose="02020603050405020304" pitchFamily="18" charset="0"/>
                <a:ea typeface="Calibri" panose="020F0502020204030204" pitchFamily="34" charset="0"/>
                <a:cs typeface="Times New Roman" panose="02020603050405020304" pitchFamily="18" charset="0"/>
              </a:rPr>
              <a:t>Environmental</a:t>
            </a:r>
            <a:r>
              <a:rPr lang="tr-TR" sz="1059" dirty="0">
                <a:latin typeface="Times New Roman" panose="02020603050405020304" pitchFamily="18" charset="0"/>
                <a:ea typeface="Calibri" panose="020F0502020204030204" pitchFamily="34" charset="0"/>
                <a:cs typeface="Times New Roman" panose="02020603050405020304" pitchFamily="18" charset="0"/>
              </a:rPr>
              <a:t> Management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Unit</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lvl="1" indent="-166697">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Companies</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that</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establish</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operate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small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or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large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scale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wastewater</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r>
              <a:rPr lang="tr-TR" sz="1059" dirty="0" err="1">
                <a:latin typeface="Times New Roman" panose="02020603050405020304" pitchFamily="18" charset="0"/>
                <a:ea typeface="Calibri" panose="020F0502020204030204" pitchFamily="34" charset="0"/>
                <a:cs typeface="Times New Roman" panose="02020603050405020304" pitchFamily="18" charset="0"/>
              </a:rPr>
              <a:t>drinking</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water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treatment</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plants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lvl="1" indent="-166697">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Paper</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plastic</a:t>
            </a:r>
            <a:r>
              <a:rPr lang="tr-TR" sz="1059" dirty="0">
                <a:latin typeface="Times New Roman" panose="02020603050405020304" pitchFamily="18" charset="0"/>
                <a:ea typeface="Calibri" panose="020F0502020204030204" pitchFamily="34" charset="0"/>
                <a:cs typeface="Times New Roman" panose="02020603050405020304" pitchFamily="18" charset="0"/>
              </a:rPr>
              <a:t>, metal, </a:t>
            </a:r>
            <a:r>
              <a:rPr lang="tr-TR" sz="1059" dirty="0" err="1">
                <a:latin typeface="Times New Roman" panose="02020603050405020304" pitchFamily="18" charset="0"/>
                <a:ea typeface="Calibri" panose="020F0502020204030204" pitchFamily="34" charset="0"/>
                <a:cs typeface="Times New Roman" panose="02020603050405020304" pitchFamily="18" charset="0"/>
              </a:rPr>
              <a:t>oil</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etc</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waste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collection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recycling</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facilities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lvl="1" indent="-166697">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cs typeface="Times New Roman" panose="02020603050405020304" pitchFamily="18" charset="0"/>
              </a:rPr>
              <a:t>Companies</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engaged</a:t>
            </a:r>
            <a:r>
              <a:rPr lang="tr-TR" sz="1059" dirty="0">
                <a:latin typeface="Times New Roman" panose="02020603050405020304" pitchFamily="18" charset="0"/>
                <a:ea typeface="Calibri" panose="020F0502020204030204" pitchFamily="34" charset="0"/>
                <a:cs typeface="Times New Roman" panose="02020603050405020304" pitchFamily="18" charset="0"/>
              </a:rPr>
              <a:t> in </a:t>
            </a:r>
            <a:r>
              <a:rPr lang="tr-TR" sz="1059" dirty="0" err="1">
                <a:latin typeface="Times New Roman" panose="02020603050405020304" pitchFamily="18" charset="0"/>
                <a:ea typeface="Calibri" panose="020F0502020204030204" pitchFamily="34" charset="0"/>
                <a:cs typeface="Times New Roman" panose="02020603050405020304" pitchFamily="18" charset="0"/>
              </a:rPr>
              <a:t>the</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production</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application</a:t>
            </a:r>
            <a:r>
              <a:rPr lang="tr-TR" sz="1059" dirty="0">
                <a:latin typeface="Times New Roman" panose="02020603050405020304" pitchFamily="18" charset="0"/>
                <a:ea typeface="Calibri" panose="020F0502020204030204" pitchFamily="34" charset="0"/>
                <a:cs typeface="Times New Roman" panose="02020603050405020304" pitchFamily="18" charset="0"/>
              </a:rPr>
              <a:t> of </a:t>
            </a:r>
            <a:r>
              <a:rPr lang="tr-TR" sz="1059" dirty="0" err="1">
                <a:latin typeface="Times New Roman" panose="02020603050405020304" pitchFamily="18" charset="0"/>
                <a:ea typeface="Calibri" panose="020F0502020204030204" pitchFamily="34" charset="0"/>
                <a:cs typeface="Times New Roman" panose="02020603050405020304" pitchFamily="18" charset="0"/>
              </a:rPr>
              <a:t>swimming</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pools</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and</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chemicals</a:t>
            </a:r>
            <a:r>
              <a:rPr lang="tr-TR" sz="1059" dirty="0">
                <a:latin typeface="Times New Roman" panose="02020603050405020304" pitchFamily="18" charset="0"/>
                <a:ea typeface="Calibri" panose="020F0502020204030204" pitchFamily="34" charset="0"/>
                <a:cs typeface="Times New Roman" panose="02020603050405020304" pitchFamily="18" charset="0"/>
              </a:rPr>
              <a:t> </a:t>
            </a:r>
            <a:r>
              <a:rPr lang="tr-TR" sz="1059" dirty="0" err="1">
                <a:latin typeface="Times New Roman" panose="02020603050405020304" pitchFamily="18" charset="0"/>
                <a:ea typeface="Calibri" panose="020F0502020204030204" pitchFamily="34" charset="0"/>
                <a:cs typeface="Times New Roman" panose="02020603050405020304" pitchFamily="18" charset="0"/>
              </a:rPr>
              <a:t>companies</a:t>
            </a:r>
            <a:r>
              <a:rPr lang="tr-TR" sz="1059" dirty="0">
                <a:latin typeface="Times New Roman" panose="02020603050405020304" pitchFamily="18" charset="0"/>
                <a:ea typeface="Calibri" panose="020F0502020204030204" pitchFamily="34" charset="0"/>
                <a:cs typeface="Times New Roman" panose="02020603050405020304" pitchFamily="18" charset="0"/>
              </a:rPr>
              <a:t>,</a:t>
            </a:r>
          </a:p>
          <a:p>
            <a:pPr marL="320786" indent="-166697">
              <a:lnSpc>
                <a:spcPct val="100000"/>
              </a:lnSpc>
              <a:spcBef>
                <a:spcPts val="0"/>
              </a:spcBef>
              <a:buFont typeface="Wingdings" panose="05000000000000000000" pitchFamily="2" charset="2"/>
              <a:buChar char="ü"/>
            </a:pPr>
            <a:r>
              <a:rPr lang="tr-TR" sz="1059" dirty="0" err="1">
                <a:latin typeface="Times New Roman" panose="02020603050405020304" pitchFamily="18" charset="0"/>
                <a:ea typeface="Calibri" panose="020F0502020204030204" pitchFamily="34" charset="0"/>
              </a:rPr>
              <a:t>Companies</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that</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produce</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and</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apply</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industrial</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boiler</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and</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cooling</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water</a:t>
            </a:r>
            <a:r>
              <a:rPr lang="tr-TR" sz="1059" dirty="0">
                <a:latin typeface="Times New Roman" panose="02020603050405020304" pitchFamily="18" charset="0"/>
                <a:ea typeface="Calibri" panose="020F0502020204030204" pitchFamily="34" charset="0"/>
              </a:rPr>
              <a:t> </a:t>
            </a:r>
            <a:r>
              <a:rPr lang="tr-TR" sz="1059" dirty="0" err="1">
                <a:latin typeface="Times New Roman" panose="02020603050405020304" pitchFamily="18" charset="0"/>
                <a:ea typeface="Calibri" panose="020F0502020204030204" pitchFamily="34" charset="0"/>
              </a:rPr>
              <a:t>chemicals</a:t>
            </a:r>
            <a:r>
              <a:rPr lang="tr-TR" sz="1059" dirty="0">
                <a:latin typeface="Times New Roman" panose="02020603050405020304" pitchFamily="18" charset="0"/>
                <a:ea typeface="Calibri" panose="020F0502020204030204" pitchFamily="34" charset="0"/>
              </a:rPr>
              <a:t>,</a:t>
            </a:r>
            <a:endParaRPr lang="tr-TR" sz="927" dirty="0">
              <a:latin typeface="Verdana" pitchFamily="34" charset="0"/>
              <a:ea typeface="Verdana" pitchFamily="34" charset="0"/>
              <a:cs typeface="Verdana" pitchFamily="34" charset="0"/>
            </a:endParaRPr>
          </a:p>
          <a:p>
            <a:pPr indent="-151287" algn="just">
              <a:lnSpc>
                <a:spcPct val="100000"/>
              </a:lnSpc>
              <a:spcBef>
                <a:spcPts val="0"/>
              </a:spcBef>
              <a:buFont typeface="Wingdings" panose="05000000000000000000" pitchFamily="2" charset="2"/>
              <a:buChar char="ü"/>
            </a:pPr>
            <a:endParaRPr lang="tr-TR" sz="353"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99098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693</Words>
  <Application>Microsoft Office PowerPoint</Application>
  <PresentationFormat>Geniş ekran</PresentationFormat>
  <Paragraphs>77</Paragraphs>
  <Slides>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vt:i4>
      </vt:variant>
    </vt:vector>
  </HeadingPairs>
  <TitlesOfParts>
    <vt:vector size="9" baseType="lpstr">
      <vt:lpstr>Arial</vt:lpstr>
      <vt:lpstr>Calibri</vt:lpstr>
      <vt:lpstr>Calibri Light</vt:lpstr>
      <vt:lpstr>Times New Roman</vt:lpstr>
      <vt:lpstr>Verdana</vt:lpstr>
      <vt:lpstr>Wingdings</vt:lpstr>
      <vt:lpstr>Office Teması</vt:lpstr>
      <vt:lpstr>Who is an environmental technician?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an environmental technician?</dc:title>
  <dc:creator>Batuhan</dc:creator>
  <cp:lastModifiedBy>Batuhan</cp:lastModifiedBy>
  <cp:revision>1</cp:revision>
  <dcterms:created xsi:type="dcterms:W3CDTF">2021-05-26T16:30:44Z</dcterms:created>
  <dcterms:modified xsi:type="dcterms:W3CDTF">2021-05-26T16:32:57Z</dcterms:modified>
</cp:coreProperties>
</file>