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
  </p:notesMasterIdLst>
  <p:handoutMasterIdLst>
    <p:handoutMasterId r:id="rId6"/>
  </p:handoutMasterIdLst>
  <p:sldIdLst>
    <p:sldId id="257" r:id="rId3"/>
    <p:sldId id="258" r:id="rId4"/>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F3B5118F-3FA5-4B12-894B-F45E96EBB94A}">
          <p14:sldIdLst>
            <p14:sldId id="257"/>
            <p14:sldId id="258"/>
          </p14:sldIdLst>
        </p14:section>
        <p14:section name="İNGİLİZCE" id="{CB07CBCB-FAF5-4BCF-8DC2-FB99C7DCB7D6}">
          <p14:sldIdLst/>
        </p14:section>
      </p14:sectionLst>
    </p:ex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1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19" autoAdjust="0"/>
    <p:restoredTop sz="94660"/>
  </p:normalViewPr>
  <p:slideViewPr>
    <p:cSldViewPr>
      <p:cViewPr varScale="1">
        <p:scale>
          <a:sx n="61" d="100"/>
          <a:sy n="61" d="100"/>
        </p:scale>
        <p:origin x="1416" y="84"/>
      </p:cViewPr>
      <p:guideLst>
        <p:guide orient="horz" pos="2448"/>
        <p:guide pos="3168"/>
      </p:guideLst>
    </p:cSldViewPr>
  </p:slideViewPr>
  <p:notesTextViewPr>
    <p:cViewPr>
      <p:scale>
        <a:sx n="1" d="1"/>
        <a:sy n="1" d="1"/>
      </p:scale>
      <p:origin x="0" y="0"/>
    </p:cViewPr>
  </p:notesTextViewPr>
  <p:notesViewPr>
    <p:cSldViewPr>
      <p:cViewPr varScale="1">
        <p:scale>
          <a:sx n="57" d="100"/>
          <a:sy n="57" d="100"/>
        </p:scale>
        <p:origin x="1200"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A4C4C9-9907-4BB6-B95A-E6BBD959AAB4}" type="datetimeFigureOut">
              <a:rPr lang="tr-TR" smtClean="0"/>
              <a:pPr/>
              <a:t>26.05.2021</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2D650F-38E5-40ED-AA32-287D3AC686E8}" type="slidenum">
              <a:rPr lang="tr-TR" smtClean="0"/>
              <a:pPr/>
              <a:t>‹#›</a:t>
            </a:fld>
            <a:endParaRPr lang="tr-TR" dirty="0"/>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A592C-A796-4264-BD45-11AED491B3E4}" type="datetimeFigureOut">
              <a:rPr lang="tr-TR" smtClean="0"/>
              <a:pPr/>
              <a:t>26.05.2021</a:t>
            </a:fld>
            <a:endParaRPr lang="tr-TR" dirty="0"/>
          </a:p>
        </p:txBody>
      </p:sp>
      <p:sp>
        <p:nvSpPr>
          <p:cNvPr id="4" name="Slayt Görüntüsü Yer Tutucusu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A02A30-9192-49A2-98D9-8D2828AE31E2}" type="slidenum">
              <a:rPr lang="tr-TR" smtClean="0"/>
              <a:pPr/>
              <a:t>‹#›</a:t>
            </a:fld>
            <a:endParaRPr lang="tr-TR" dirty="0"/>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ışında">
    <p:spTree>
      <p:nvGrpSpPr>
        <p:cNvPr id="1" name=""/>
        <p:cNvGrpSpPr/>
        <p:nvPr/>
      </p:nvGrpSpPr>
      <p:grpSpPr>
        <a:xfrm>
          <a:off x="0" y="0"/>
          <a:ext cx="0" cy="0"/>
          <a:chOff x="0" y="0"/>
          <a:chExt cx="0" cy="0"/>
        </a:xfrm>
      </p:grpSpPr>
      <p:sp>
        <p:nvSpPr>
          <p:cNvPr id="41" name="Talimat Metni"/>
          <p:cNvSpPr/>
          <p:nvPr/>
        </p:nvSpPr>
        <p:spPr>
          <a:xfrm>
            <a:off x="10287000" y="4549"/>
            <a:ext cx="17526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1">
              <a:spcBef>
                <a:spcPts val="1200"/>
              </a:spcBef>
              <a:buNone/>
            </a:pPr>
            <a:r>
              <a:rPr lang="tr-TR" sz="1100" b="1" i="1" baseline="0" dirty="0">
                <a:latin typeface="Arial"/>
                <a:ea typeface="+mn-ea"/>
                <a:cs typeface="Arial"/>
              </a:rPr>
              <a:t>Not: </a:t>
            </a:r>
          </a:p>
          <a:p>
            <a:pPr algn="l" defTabSz="914400" rtl="1">
              <a:spcBef>
                <a:spcPts val="1200"/>
              </a:spcBef>
              <a:buNone/>
            </a:pPr>
            <a:r>
              <a:rPr lang="tr-TR" sz="1100" b="1" i="1" baseline="0" dirty="0">
                <a:latin typeface="Arial"/>
                <a:ea typeface="+mn-ea"/>
                <a:cs typeface="Arial"/>
              </a:rPr>
              <a:t>Bu broşür </a:t>
            </a:r>
            <a:r>
              <a:rPr lang="tr-TR" sz="1100" b="1" i="1" dirty="0">
                <a:latin typeface="Arial"/>
                <a:ea typeface="+mn-ea"/>
                <a:cs typeface="Arial"/>
              </a:rPr>
              <a:t>yazdırılacak şekilde tasarlanmıştır. </a:t>
            </a:r>
            <a:r>
              <a:rPr lang="tr-TR" sz="1100" b="1" i="1" baseline="0" dirty="0">
                <a:latin typeface="Arial"/>
                <a:ea typeface="+mn-ea"/>
                <a:cs typeface="Arial"/>
              </a:rPr>
              <a:t>Kart stokuna yazdırmadan önce doğru konumlandırılmasını sağlamak için, normal kağıt üzerinde</a:t>
            </a:r>
            <a:r>
              <a:rPr lang="tr-TR" sz="1100" b="1" i="1" dirty="0">
                <a:latin typeface="Arial"/>
                <a:ea typeface="+mn-ea"/>
                <a:cs typeface="Arial"/>
              </a:rPr>
              <a:t> baskıyı sınamalısınız.</a:t>
            </a:r>
          </a:p>
          <a:p>
            <a:pPr algn="l" defTabSz="914400" rtl="1">
              <a:spcBef>
                <a:spcPts val="1200"/>
              </a:spcBef>
              <a:buNone/>
            </a:pPr>
            <a:r>
              <a:rPr lang="tr-TR" sz="1100" b="1" i="1" baseline="0" dirty="0">
                <a:latin typeface="Arial"/>
                <a:ea typeface="+mn-ea"/>
                <a:cs typeface="Arial"/>
              </a:rPr>
              <a:t>Yazdır iletişim kutusunda 'Sayfaya Sığdırmak için Ölçeklendir' seçeneğinin işaretini kaldırmanız gerekebilir (Tam Sayfa Slaytlar açılan kutusunda).</a:t>
            </a:r>
          </a:p>
          <a:p>
            <a:pPr algn="l" defTabSz="914400" rtl="1">
              <a:spcBef>
                <a:spcPts val="1200"/>
              </a:spcBef>
              <a:buNone/>
            </a:pPr>
            <a:r>
              <a:rPr lang="tr-TR" sz="1100" b="1" i="1" dirty="0">
                <a:latin typeface="Arial"/>
                <a:ea typeface="+mn-ea"/>
                <a:cs typeface="Arial"/>
              </a:rPr>
              <a:t>Sayfaya çift taraflı yazdırmak için yazıcınızın talimatlarını kontrol edin.</a:t>
            </a:r>
          </a:p>
          <a:p>
            <a:pPr algn="l" defTabSz="914400" rtl="1">
              <a:spcBef>
                <a:spcPts val="1200"/>
              </a:spcBef>
              <a:buNone/>
            </a:pPr>
            <a:r>
              <a:rPr lang="tr-TR" sz="1100" b="1" i="1" baseline="0" dirty="0">
                <a:latin typeface="Arial"/>
                <a:ea typeface="+mn-ea"/>
                <a:cs typeface="Arial"/>
              </a:rPr>
              <a:t>Bu slayt üzerindeki resimleri değiştirmek için bir resmi seçin ve silin. Ardından kendi resminizi eklemek için yer tutucudaki Resim Ekle simgesini</a:t>
            </a:r>
          </a:p>
          <a:p>
            <a:pPr algn="l" defTabSz="914400" rtl="1">
              <a:spcBef>
                <a:spcPts val="1200"/>
              </a:spcBef>
              <a:buNone/>
            </a:pPr>
            <a:r>
              <a:rPr lang="tr-TR" sz="1100" b="1" i="1" baseline="0" dirty="0">
                <a:latin typeface="Arial"/>
                <a:ea typeface="+mn-ea"/>
                <a:cs typeface="Arial"/>
              </a:rPr>
              <a:t>tıklatın.</a:t>
            </a:r>
          </a:p>
          <a:p>
            <a:pPr algn="l" defTabSz="914400" rtl="1">
              <a:spcBef>
                <a:spcPts val="1200"/>
              </a:spcBef>
              <a:buNone/>
            </a:pPr>
            <a:r>
              <a:rPr lang="tr-TR" sz="1100" b="1" i="1" dirty="0">
                <a:latin typeface="Arial"/>
                <a:ea typeface="+mn-ea"/>
                <a:cs typeface="Arial"/>
              </a:rPr>
              <a:t>Logoyu kendi logonuzla değiştirmek için "LOGO ile değiştir" resmini sağ tıklatın ve ardından Resmi Değiştir seçimini belirtin.</a:t>
            </a:r>
          </a:p>
        </p:txBody>
      </p:sp>
      <p:pic>
        <p:nvPicPr>
          <p:cNvPr id="42" name="Resim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82" t="11880" r="7418" b="10952"/>
          <a:stretch/>
        </p:blipFill>
        <p:spPr bwMode="auto">
          <a:xfrm>
            <a:off x="11506200" y="5829299"/>
            <a:ext cx="290285" cy="28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a:xfrm>
            <a:off x="6946899" y="4498848"/>
            <a:ext cx="2834829" cy="297180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Resim Yer Tutucusu 11"/>
          <p:cNvSpPr>
            <a:spLocks noGrp="1"/>
          </p:cNvSpPr>
          <p:nvPr>
            <p:ph type="pic" sz="quarter" idx="11"/>
          </p:nvPr>
        </p:nvSpPr>
        <p:spPr>
          <a:xfrm>
            <a:off x="457200" y="457200"/>
            <a:ext cx="2428875" cy="22860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8" name="Metin Yer Tutucusu 25"/>
          <p:cNvSpPr>
            <a:spLocks noGrp="1"/>
          </p:cNvSpPr>
          <p:nvPr>
            <p:ph type="body" sz="quarter" idx="15" hasCustomPrompt="1"/>
          </p:nvPr>
        </p:nvSpPr>
        <p:spPr>
          <a:xfrm>
            <a:off x="457200" y="2891409"/>
            <a:ext cx="2428875" cy="274320"/>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a:t>
            </a:r>
            <a:r>
              <a:rPr lang="tr-TR" sz="900" b="0" i="1" baseline="0" dirty="0">
                <a:solidFill>
                  <a:schemeClr val="tx1"/>
                </a:solidFill>
                <a:latin typeface="+mn-lt"/>
                <a:ea typeface="+mn-ea"/>
                <a:cs typeface="+mn-cs"/>
              </a:rPr>
              <a:t>Fotoğrafınız için bir resim yazısı ekleyin</a:t>
            </a:r>
            <a:r>
              <a:rPr lang="tr-TR" dirty="0"/>
              <a:t>]</a:t>
            </a:r>
          </a:p>
        </p:txBody>
      </p:sp>
      <p:sp>
        <p:nvSpPr>
          <p:cNvPr id="27" name="Metin Yer Tutucusu 25"/>
          <p:cNvSpPr>
            <a:spLocks noGrp="1"/>
          </p:cNvSpPr>
          <p:nvPr>
            <p:ph type="body" sz="quarter" idx="14" hasCustomPrompt="1"/>
          </p:nvPr>
        </p:nvSpPr>
        <p:spPr>
          <a:xfrm>
            <a:off x="457200" y="3241167"/>
            <a:ext cx="2428875" cy="4572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Bu şablonla çalışmaya nasıl başlarsınız?</a:t>
            </a:r>
          </a:p>
        </p:txBody>
      </p:sp>
      <p:sp>
        <p:nvSpPr>
          <p:cNvPr id="26" name="Metin Yer Tutucusu 25"/>
          <p:cNvSpPr>
            <a:spLocks noGrp="1"/>
          </p:cNvSpPr>
          <p:nvPr>
            <p:ph type="body" sz="quarter" idx="13" hasCustomPrompt="1"/>
          </p:nvPr>
        </p:nvSpPr>
        <p:spPr>
          <a:xfrm>
            <a:off x="457199" y="3677412"/>
            <a:ext cx="2428875" cy="60984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 yeni, profesyonel broşürü olduğu gibi kullanabilir veya kolayca özelleştirebilirsiniz.</a:t>
            </a:r>
          </a:p>
        </p:txBody>
      </p:sp>
      <p:sp>
        <p:nvSpPr>
          <p:cNvPr id="23" name="Metin Yer Tutucusu 22"/>
          <p:cNvSpPr>
            <a:spLocks noGrp="1"/>
          </p:cNvSpPr>
          <p:nvPr>
            <p:ph type="body" sz="quarter" idx="12" hasCustomPrompt="1"/>
          </p:nvPr>
        </p:nvSpPr>
        <p:spPr>
          <a:xfrm>
            <a:off x="457199" y="4287252"/>
            <a:ext cx="2428875" cy="3162299"/>
          </a:xfrm>
        </p:spPr>
        <p:txBody>
          <a:bodyPr>
            <a:noAutofit/>
          </a:bodyPr>
          <a:lstStyle>
            <a:lvl1pPr marL="182880" indent="-182880">
              <a:lnSpc>
                <a:spcPct val="120000"/>
              </a:lnSpc>
              <a:spcBef>
                <a:spcPts val="1000"/>
              </a:spcBef>
              <a:defRPr sz="800" baseline="0"/>
            </a:lvl1pPr>
            <a:lvl2pPr marL="228600" indent="-114300">
              <a:lnSpc>
                <a:spcPct val="100000"/>
              </a:lnSpc>
              <a:spcBef>
                <a:spcPts val="800"/>
              </a:spcBef>
              <a:defRPr sz="900"/>
            </a:lvl2pPr>
            <a:lvl3pPr marL="342900" indent="-114300">
              <a:lnSpc>
                <a:spcPct val="100000"/>
              </a:lnSpc>
              <a:spcBef>
                <a:spcPts val="600"/>
              </a:spcBef>
              <a:defRPr sz="800"/>
            </a:lvl3pPr>
            <a:lvl4pPr marL="457200" indent="-114300">
              <a:lnSpc>
                <a:spcPct val="100000"/>
              </a:lnSpc>
              <a:spcBef>
                <a:spcPts val="600"/>
              </a:spcBef>
              <a:defRPr sz="700"/>
            </a:lvl4pPr>
            <a:lvl5pPr marL="571500" indent="-114300">
              <a:lnSpc>
                <a:spcPct val="100000"/>
              </a:lnSpc>
              <a:spcBef>
                <a:spcPts val="600"/>
              </a:spcBef>
              <a:defRPr sz="700"/>
            </a:lvl5pPr>
          </a:lstStyle>
          <a:p>
            <a:pPr lvl="0"/>
            <a:r>
              <a:rPr lang="tr-TR" dirty="0"/>
              <a:t>Bu şablonu kullanmaya başlamanıza yardımcı olmak için şablonda birkaç ipucuna yer verdik. Herhangi bir ipucu metnini (bunun gibi) kendinizinkiyle değiştirmek için bu metni tıklatıp yazmaya başlamanız yeterlidir. Broşürdeki fotoğrafları değiştirmek için bir resmi seçin ve silin. Ardından yer tutucusundaki Resim Ekle simgesini tıklatarak kendi fotoğrafınızı ekleyin. Logoyu kendi logonuzla değiştirmek için "LOGO ile değiştir" resmini sağ tıklatın ve ardından Resmi Değiştir seçimini belirtin.</a:t>
            </a:r>
          </a:p>
        </p:txBody>
      </p:sp>
      <p:sp>
        <p:nvSpPr>
          <p:cNvPr id="29" name="Metin Yer Tutucusu 25"/>
          <p:cNvSpPr>
            <a:spLocks noGrp="1"/>
          </p:cNvSpPr>
          <p:nvPr>
            <p:ph type="body" sz="quarter" idx="16" hasCustomPrompt="1"/>
          </p:nvPr>
        </p:nvSpPr>
        <p:spPr>
          <a:xfrm>
            <a:off x="3813820" y="609600"/>
            <a:ext cx="2428875" cy="457200"/>
          </a:xfrm>
        </p:spPr>
        <p:txBody>
          <a:bodyPr>
            <a:noAutofit/>
          </a:bodyPr>
          <a:lstStyle>
            <a:lvl1pPr marL="0" indent="0" algn="l" defTabSz="749808">
              <a:lnSpc>
                <a:spcPct val="90000"/>
              </a:lnSpc>
              <a:spcBef>
                <a:spcPts val="72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90000"/>
              </a:lnSpc>
              <a:spcBef>
                <a:spcPts val="720"/>
              </a:spcBef>
              <a:buNone/>
            </a:pPr>
            <a:r>
              <a:rPr lang="tr-TR" sz="2000" b="1" i="0" baseline="0" dirty="0">
                <a:solidFill>
                  <a:srgbClr val="DF5327">
                    <a:lumMod val="75000"/>
                  </a:srgbClr>
                </a:solidFill>
                <a:latin typeface="+mj-lt"/>
                <a:ea typeface="+mn-ea"/>
                <a:cs typeface="+mn-cs"/>
              </a:rPr>
              <a:t>Biz Kimiz?</a:t>
            </a:r>
          </a:p>
        </p:txBody>
      </p:sp>
      <p:sp>
        <p:nvSpPr>
          <p:cNvPr id="30" name="Metin Yer Tutucusu 25"/>
          <p:cNvSpPr>
            <a:spLocks noGrp="1"/>
          </p:cNvSpPr>
          <p:nvPr>
            <p:ph type="body" sz="quarter" idx="17" hasCustomPrompt="1"/>
          </p:nvPr>
        </p:nvSpPr>
        <p:spPr>
          <a:xfrm>
            <a:off x="3813820" y="1082040"/>
            <a:ext cx="2428875" cy="2286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Hakkımızda</a:t>
            </a:r>
          </a:p>
        </p:txBody>
      </p:sp>
      <p:sp>
        <p:nvSpPr>
          <p:cNvPr id="45" name="Metin Yer Tutucusu 25"/>
          <p:cNvSpPr>
            <a:spLocks noGrp="1"/>
          </p:cNvSpPr>
          <p:nvPr>
            <p:ph type="body" sz="quarter" idx="24" hasCustomPrompt="1"/>
          </p:nvPr>
        </p:nvSpPr>
        <p:spPr>
          <a:xfrm>
            <a:off x="3813820" y="1342644"/>
            <a:ext cx="2428875" cy="880809"/>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Burası sizin kısa bir konuşma yapacağınız yerdir. Ürünlerinizi veya hizmetlerinizi birisine anlatmak için yalnızca birkaç saniyeniz olsaydı, ne derdiniz?</a:t>
            </a:r>
          </a:p>
        </p:txBody>
      </p:sp>
      <p:sp>
        <p:nvSpPr>
          <p:cNvPr id="32" name="Metin Yer Tutucusu 25"/>
          <p:cNvSpPr>
            <a:spLocks noGrp="1"/>
          </p:cNvSpPr>
          <p:nvPr>
            <p:ph type="body" sz="quarter" idx="19" hasCustomPrompt="1"/>
          </p:nvPr>
        </p:nvSpPr>
        <p:spPr>
          <a:xfrm>
            <a:off x="3813820" y="2287906"/>
            <a:ext cx="2428875" cy="2286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Bize Başvurun</a:t>
            </a:r>
          </a:p>
        </p:txBody>
      </p:sp>
      <p:sp>
        <p:nvSpPr>
          <p:cNvPr id="33" name="Metin Yer Tutucusu 25"/>
          <p:cNvSpPr>
            <a:spLocks noGrp="1"/>
          </p:cNvSpPr>
          <p:nvPr>
            <p:ph type="body" sz="quarter" idx="20" hasCustomPrompt="1"/>
          </p:nvPr>
        </p:nvSpPr>
        <p:spPr>
          <a:xfrm>
            <a:off x="3813820" y="2538985"/>
            <a:ext cx="2428875" cy="670940"/>
          </a:xfrm>
        </p:spPr>
        <p:txBody>
          <a:bodyPr>
            <a:noAutofit/>
          </a:bodyPr>
          <a:lstStyle>
            <a:lvl1pPr marL="0" indent="0" algn="l" defTabSz="749808">
              <a:lnSpc>
                <a:spcPct val="10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360"/>
              </a:spcBef>
              <a:buNone/>
            </a:pPr>
            <a:r>
              <a:rPr lang="tr-TR" sz="1000" b="0" i="0" baseline="0" dirty="0">
                <a:solidFill>
                  <a:schemeClr val="tx1"/>
                </a:solidFill>
                <a:latin typeface="+mn-lt"/>
                <a:ea typeface="+mn-ea"/>
                <a:cs typeface="+mn-cs"/>
              </a:rPr>
              <a:t>Telefon: [Telefon]</a:t>
            </a:r>
          </a:p>
          <a:p>
            <a:pPr marL="0" indent="0" algn="l" defTabSz="749808">
              <a:lnSpc>
                <a:spcPct val="100000"/>
              </a:lnSpc>
              <a:spcBef>
                <a:spcPts val="360"/>
              </a:spcBef>
              <a:buNone/>
            </a:pPr>
            <a:r>
              <a:rPr lang="tr-TR" sz="1000" b="0" i="0" baseline="0" dirty="0">
                <a:solidFill>
                  <a:schemeClr val="tx1"/>
                </a:solidFill>
                <a:latin typeface="+mn-lt"/>
                <a:ea typeface="+mn-ea"/>
                <a:cs typeface="+mn-cs"/>
              </a:rPr>
              <a:t>E-posta: [E-posta adresi]</a:t>
            </a:r>
          </a:p>
          <a:p>
            <a:pPr marL="0" indent="0" algn="l" defTabSz="749808">
              <a:lnSpc>
                <a:spcPct val="100000"/>
              </a:lnSpc>
              <a:spcBef>
                <a:spcPts val="360"/>
              </a:spcBef>
              <a:buNone/>
            </a:pPr>
            <a:r>
              <a:rPr lang="tr-TR" sz="1000" b="0" i="0" baseline="0" dirty="0">
                <a:solidFill>
                  <a:schemeClr val="tx1"/>
                </a:solidFill>
                <a:latin typeface="+mn-lt"/>
                <a:ea typeface="+mn-ea"/>
                <a:cs typeface="+mn-cs"/>
              </a:rPr>
              <a:t>Web: [Web adresi]</a:t>
            </a:r>
          </a:p>
        </p:txBody>
      </p:sp>
      <p:sp>
        <p:nvSpPr>
          <p:cNvPr id="34" name="Metin Yer Tutucusu 25"/>
          <p:cNvSpPr>
            <a:spLocks noGrp="1"/>
          </p:cNvSpPr>
          <p:nvPr>
            <p:ph type="body" sz="quarter" idx="21" hasCustomPrompt="1"/>
          </p:nvPr>
        </p:nvSpPr>
        <p:spPr>
          <a:xfrm>
            <a:off x="4746624" y="6851269"/>
            <a:ext cx="1508125" cy="152400"/>
          </a:xfrm>
        </p:spPr>
        <p:txBody>
          <a:bodyPr>
            <a:noAutofit/>
          </a:bodyPr>
          <a:lstStyle>
            <a:lvl1pPr marL="0" marR="0" indent="0" algn="l" defTabSz="754380" rtl="0" eaLnBrk="1" fontAlgn="auto" latinLnBrk="0" hangingPunct="1">
              <a:lnSpc>
                <a:spcPct val="90000"/>
              </a:lnSpc>
              <a:spcBef>
                <a:spcPts val="0"/>
              </a:spcBef>
              <a:spcAft>
                <a:spcPts val="0"/>
              </a:spcAft>
              <a:buClrTx/>
              <a:buSzTx/>
              <a:buFont typeface="Arial" panose="020B0604020202020204" pitchFamily="34" charset="0"/>
              <a:buNone/>
              <a:tabLst/>
              <a:defRPr sz="1000" b="1" cap="all"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90000"/>
              </a:lnSpc>
              <a:spcBef>
                <a:spcPts val="0"/>
              </a:spcBef>
              <a:spcAft>
                <a:spcPts val="0"/>
              </a:spcAft>
              <a:buClrTx/>
              <a:buSzTx/>
              <a:buFont typeface="Arial" panose="020B0604020202020204" pitchFamily="34" charset="0"/>
              <a:buNone/>
              <a:tabLst/>
              <a:defRPr/>
            </a:pPr>
            <a:r>
              <a:rPr lang="tr-TR" dirty="0"/>
              <a:t>[</a:t>
            </a:r>
            <a:r>
              <a:rPr lang="tr-TR" sz="1000" b="1" i="0" baseline="0" dirty="0">
                <a:solidFill>
                  <a:srgbClr val="DF5327">
                    <a:lumMod val="75000"/>
                  </a:srgbClr>
                </a:solidFill>
                <a:latin typeface="+mj-lt"/>
                <a:ea typeface="+mn-ea"/>
                <a:cs typeface="+mn-cs"/>
              </a:rPr>
              <a:t>Şirket adı</a:t>
            </a:r>
            <a:r>
              <a:rPr lang="tr-TR" dirty="0"/>
              <a:t>]</a:t>
            </a:r>
          </a:p>
        </p:txBody>
      </p:sp>
      <p:sp>
        <p:nvSpPr>
          <p:cNvPr id="37" name="Metin Yer Tutucusu 36"/>
          <p:cNvSpPr>
            <a:spLocks noGrp="1"/>
          </p:cNvSpPr>
          <p:nvPr>
            <p:ph type="body" sz="quarter" idx="22" hasCustomPrompt="1"/>
          </p:nvPr>
        </p:nvSpPr>
        <p:spPr>
          <a:xfrm>
            <a:off x="4746624" y="7004304"/>
            <a:ext cx="1508125" cy="310896"/>
          </a:xfrm>
        </p:spPr>
        <p:txBody>
          <a:bodyPr>
            <a:noAutofit/>
          </a:bodyPr>
          <a:lstStyle>
            <a:lvl1pPr marL="0" indent="0" algn="l" defTabSz="749808">
              <a:lnSpc>
                <a:spcPct val="120000"/>
              </a:lnSpc>
              <a:spcBef>
                <a:spcPts val="288"/>
              </a:spcBef>
              <a:buNone/>
              <a:defRPr sz="800" baseline="0"/>
            </a:lvl1pPr>
            <a:lvl2pPr marL="0" indent="0">
              <a:defRPr sz="800"/>
            </a:lvl2pPr>
            <a:lvl3pPr marL="0" indent="0">
              <a:defRPr sz="800"/>
            </a:lvl3pPr>
            <a:lvl4pPr marL="0" indent="0">
              <a:defRPr sz="800"/>
            </a:lvl4pPr>
            <a:lvl5pPr marL="0" indent="0">
              <a:defRPr sz="800"/>
            </a:lvl5pPr>
          </a:lstStyle>
          <a:p>
            <a:pPr marL="0" indent="0" algn="l" defTabSz="749808">
              <a:lnSpc>
                <a:spcPct val="120000"/>
              </a:lnSpc>
              <a:spcBef>
                <a:spcPts val="288"/>
              </a:spcBef>
              <a:buNone/>
            </a:pPr>
            <a:r>
              <a:rPr lang="tr-TR" sz="800" b="0" i="0" baseline="0" dirty="0">
                <a:solidFill>
                  <a:schemeClr val="tx1"/>
                </a:solidFill>
                <a:latin typeface="+mn-lt"/>
                <a:ea typeface="+mn-ea"/>
                <a:cs typeface="+mn-cs"/>
              </a:rPr>
              <a:t>[Adres]</a:t>
            </a:r>
          </a:p>
          <a:p>
            <a:pPr marL="0" indent="0" algn="l" defTabSz="749808">
              <a:lnSpc>
                <a:spcPct val="120000"/>
              </a:lnSpc>
              <a:spcBef>
                <a:spcPts val="288"/>
              </a:spcBef>
              <a:buNone/>
            </a:pPr>
            <a:r>
              <a:rPr lang="tr-TR" sz="800" b="0" i="0" baseline="0" dirty="0">
                <a:solidFill>
                  <a:schemeClr val="tx1"/>
                </a:solidFill>
                <a:latin typeface="+mn-lt"/>
                <a:ea typeface="+mn-ea"/>
                <a:cs typeface="+mn-cs"/>
              </a:rPr>
              <a:t>[Şehir, Posta Kodu]</a:t>
            </a:r>
          </a:p>
        </p:txBody>
      </p:sp>
      <p:sp>
        <p:nvSpPr>
          <p:cNvPr id="12" name="Resim Yer Tutucusu 11"/>
          <p:cNvSpPr>
            <a:spLocks noGrp="1"/>
          </p:cNvSpPr>
          <p:nvPr>
            <p:ph type="pic" sz="quarter" idx="10"/>
          </p:nvPr>
        </p:nvSpPr>
        <p:spPr>
          <a:xfrm>
            <a:off x="7165975" y="457200"/>
            <a:ext cx="2428875" cy="36576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10" name="Başlık 9"/>
          <p:cNvSpPr>
            <a:spLocks noGrp="1"/>
          </p:cNvSpPr>
          <p:nvPr>
            <p:ph type="title" hasCustomPrompt="1"/>
          </p:nvPr>
        </p:nvSpPr>
        <p:spPr>
          <a:xfrm>
            <a:off x="7322344" y="4498848"/>
            <a:ext cx="2088832" cy="822960"/>
          </a:xfrm>
        </p:spPr>
        <p:txBody>
          <a:bodyPr>
            <a:normAutofit/>
          </a:bodyPr>
          <a:lstStyle>
            <a:lvl1pPr>
              <a:lnSpc>
                <a:spcPct val="85000"/>
              </a:lnSpc>
              <a:defRPr sz="2800" b="1" cap="all" baseline="0">
                <a:solidFill>
                  <a:schemeClr val="bg1"/>
                </a:solidFill>
              </a:defRPr>
            </a:lvl1pPr>
          </a:lstStyle>
          <a:p>
            <a:r>
              <a:rPr lang="tr-TR" dirty="0"/>
              <a:t>Şirket adı</a:t>
            </a:r>
          </a:p>
        </p:txBody>
      </p:sp>
      <p:sp>
        <p:nvSpPr>
          <p:cNvPr id="40" name="Metin Yer Tutucusu 25"/>
          <p:cNvSpPr>
            <a:spLocks noGrp="1"/>
          </p:cNvSpPr>
          <p:nvPr>
            <p:ph type="body" sz="quarter" idx="23" hasCustomPrompt="1"/>
          </p:nvPr>
        </p:nvSpPr>
        <p:spPr>
          <a:xfrm>
            <a:off x="7322344" y="6624978"/>
            <a:ext cx="2088833" cy="439651"/>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300" b="0" i="1" baseline="0">
                <a:solidFill>
                  <a:schemeClr val="bg1"/>
                </a:solidFill>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a:t>
            </a:r>
            <a:r>
              <a:rPr lang="tr-TR" sz="1300" b="0" i="1" baseline="0" dirty="0">
                <a:solidFill>
                  <a:schemeClr val="bg1"/>
                </a:solidFill>
                <a:latin typeface="+mn-lt"/>
                <a:ea typeface="+mn-ea"/>
                <a:cs typeface="+mn-cs"/>
              </a:rPr>
              <a:t>Broşür alt başlığı veya şirket etiket satırı</a:t>
            </a:r>
            <a:r>
              <a:rPr lang="tr-TR" dirty="0"/>
              <a:t>]</a:t>
            </a:r>
          </a:p>
        </p:txBody>
      </p:sp>
    </p:spTree>
    <p:extLst>
      <p:ext uri="{BB962C8B-B14F-4D97-AF65-F5344CB8AC3E}">
        <p14:creationId xmlns:p14="http://schemas.microsoft.com/office/powerpoint/2010/main" val="478386529"/>
      </p:ext>
    </p:extLst>
  </p:cSld>
  <p:clrMapOvr>
    <a:masterClrMapping/>
  </p:clrMapOvr>
  <p:extLst>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çinde">
    <p:spTree>
      <p:nvGrpSpPr>
        <p:cNvPr id="1" name=""/>
        <p:cNvGrpSpPr/>
        <p:nvPr/>
      </p:nvGrpSpPr>
      <p:grpSpPr>
        <a:xfrm>
          <a:off x="0" y="0"/>
          <a:ext cx="0" cy="0"/>
          <a:chOff x="0" y="0"/>
          <a:chExt cx="0" cy="0"/>
        </a:xfrm>
      </p:grpSpPr>
      <p:sp>
        <p:nvSpPr>
          <p:cNvPr id="38" name="Talimat Metni"/>
          <p:cNvSpPr/>
          <p:nvPr/>
        </p:nvSpPr>
        <p:spPr>
          <a:xfrm>
            <a:off x="10287000" y="4549"/>
            <a:ext cx="17526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1">
              <a:spcBef>
                <a:spcPts val="1200"/>
              </a:spcBef>
              <a:buNone/>
            </a:pPr>
            <a:r>
              <a:rPr lang="tr-TR" sz="1100" b="1" i="1" baseline="0" dirty="0">
                <a:latin typeface="Arial"/>
                <a:ea typeface="+mn-ea"/>
                <a:cs typeface="Arial"/>
              </a:rPr>
              <a:t>Not: </a:t>
            </a:r>
          </a:p>
          <a:p>
            <a:pPr algn="l" defTabSz="914400" rtl="1">
              <a:spcBef>
                <a:spcPts val="1200"/>
              </a:spcBef>
              <a:buNone/>
            </a:pPr>
            <a:r>
              <a:rPr lang="tr-TR" sz="1100" b="1" i="1" baseline="0" dirty="0">
                <a:latin typeface="Arial"/>
                <a:ea typeface="+mn-ea"/>
                <a:cs typeface="Arial"/>
              </a:rPr>
              <a:t>Bu broşür </a:t>
            </a:r>
            <a:r>
              <a:rPr lang="tr-TR" sz="1100" b="1" i="1" dirty="0">
                <a:latin typeface="Arial"/>
                <a:ea typeface="+mn-ea"/>
                <a:cs typeface="Arial"/>
              </a:rPr>
              <a:t>yazdırılacak şekilde tasarlanmıştır. </a:t>
            </a:r>
            <a:r>
              <a:rPr lang="tr-TR" sz="1100" b="1" i="1" baseline="0" dirty="0">
                <a:latin typeface="Arial"/>
                <a:ea typeface="+mn-ea"/>
                <a:cs typeface="Arial"/>
              </a:rPr>
              <a:t>Kart stokuna yazdırmadan önce doğru konumlandırılmasını sağlamak için, normal kağıt üzerinde</a:t>
            </a:r>
            <a:r>
              <a:rPr lang="tr-TR" sz="1100" b="1" i="1" dirty="0">
                <a:latin typeface="Arial"/>
                <a:ea typeface="+mn-ea"/>
                <a:cs typeface="Arial"/>
              </a:rPr>
              <a:t> baskıyı sınamalısınız.</a:t>
            </a:r>
          </a:p>
          <a:p>
            <a:pPr algn="l" defTabSz="914400" rtl="1">
              <a:spcBef>
                <a:spcPts val="1200"/>
              </a:spcBef>
              <a:buNone/>
            </a:pPr>
            <a:r>
              <a:rPr lang="tr-TR" sz="1100" b="1" i="1" baseline="0" dirty="0">
                <a:latin typeface="Arial"/>
                <a:ea typeface="+mn-ea"/>
                <a:cs typeface="Arial"/>
              </a:rPr>
              <a:t>Yazdır iletişim kutusunda 'Sayfaya Sığdırmak için Ölçeklendir' seçeneğinin işaretini kaldırmanız gerekebilir (Tam Sayfa Slaytlar açılan kutusunda).</a:t>
            </a:r>
          </a:p>
          <a:p>
            <a:pPr algn="l" defTabSz="914400" rtl="1">
              <a:spcBef>
                <a:spcPts val="1200"/>
              </a:spcBef>
              <a:buNone/>
            </a:pPr>
            <a:r>
              <a:rPr lang="tr-TR" sz="1100" b="1" i="1" dirty="0">
                <a:latin typeface="Arial"/>
                <a:ea typeface="+mn-ea"/>
                <a:cs typeface="Arial"/>
              </a:rPr>
              <a:t>Sayfaya çift taraflı yazdırmak için yazıcınızın talimatlarını kontrol edin.</a:t>
            </a:r>
          </a:p>
          <a:p>
            <a:pPr algn="l" defTabSz="914400" rtl="1">
              <a:spcBef>
                <a:spcPts val="1200"/>
              </a:spcBef>
              <a:buNone/>
            </a:pPr>
            <a:r>
              <a:rPr lang="tr-TR" sz="1100" b="1" i="1" baseline="0" dirty="0">
                <a:latin typeface="Arial"/>
                <a:ea typeface="+mn-ea"/>
                <a:cs typeface="Arial"/>
              </a:rPr>
              <a:t>Bu slayt üzerindeki resimleri değiştirmek için bir resmi seçin ve silin. Ardından kendi resminizi eklemek için yer tutucudaki Resim Ekle simgesini</a:t>
            </a:r>
          </a:p>
          <a:p>
            <a:pPr algn="l" defTabSz="914400" rtl="1">
              <a:spcBef>
                <a:spcPts val="1200"/>
              </a:spcBef>
              <a:buNone/>
            </a:pPr>
            <a:r>
              <a:rPr lang="tr-TR" sz="1100" b="1" i="1" baseline="0" dirty="0">
                <a:latin typeface="Arial"/>
                <a:ea typeface="+mn-ea"/>
                <a:cs typeface="Arial"/>
              </a:rPr>
              <a:t>tıklatın.</a:t>
            </a:r>
          </a:p>
          <a:p>
            <a:pPr algn="l" defTabSz="914400" rtl="1">
              <a:spcBef>
                <a:spcPts val="1200"/>
              </a:spcBef>
              <a:buNone/>
            </a:pPr>
            <a:r>
              <a:rPr lang="tr-TR" sz="1100" b="1" i="1" dirty="0">
                <a:latin typeface="Arial"/>
                <a:ea typeface="+mn-ea"/>
                <a:cs typeface="Arial"/>
              </a:rPr>
              <a:t>Logoyu kendi logonuzla değiştirmek için "LOGO ile değiştir" resmini sağ tıklatın ve ardından Resmi Değiştir seçimini belirtin.</a:t>
            </a:r>
          </a:p>
        </p:txBody>
      </p:sp>
      <p:pic>
        <p:nvPicPr>
          <p:cNvPr id="41" name="Resim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82" t="11880" r="7418" b="10952"/>
          <a:stretch/>
        </p:blipFill>
        <p:spPr bwMode="auto">
          <a:xfrm>
            <a:off x="11506200" y="5814119"/>
            <a:ext cx="290285" cy="28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Metin Yer Tutucusu 25"/>
          <p:cNvSpPr>
            <a:spLocks noGrp="1"/>
          </p:cNvSpPr>
          <p:nvPr>
            <p:ph type="body" sz="quarter" idx="14" hasCustomPrompt="1"/>
          </p:nvPr>
        </p:nvSpPr>
        <p:spPr>
          <a:xfrm>
            <a:off x="457200" y="5151395"/>
            <a:ext cx="2428875" cy="248151"/>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İşte birkaç fikir...</a:t>
            </a:r>
          </a:p>
        </p:txBody>
      </p:sp>
      <p:sp>
        <p:nvSpPr>
          <p:cNvPr id="29" name="Metin Yer Tutucusu 25"/>
          <p:cNvSpPr>
            <a:spLocks noGrp="1"/>
          </p:cNvSpPr>
          <p:nvPr>
            <p:ph type="body" sz="quarter" idx="16" hasCustomPrompt="1"/>
          </p:nvPr>
        </p:nvSpPr>
        <p:spPr>
          <a:xfrm>
            <a:off x="457200" y="4386248"/>
            <a:ext cx="2428875" cy="609271"/>
          </a:xfrm>
        </p:spPr>
        <p:txBody>
          <a:bodyPr>
            <a:noAutofit/>
          </a:bodyPr>
          <a:lstStyle>
            <a:lvl1pPr marL="0" indent="0" algn="l" defTabSz="749808">
              <a:lnSpc>
                <a:spcPct val="90000"/>
              </a:lnSpc>
              <a:spcBef>
                <a:spcPts val="72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90000"/>
              </a:lnSpc>
              <a:spcBef>
                <a:spcPts val="720"/>
              </a:spcBef>
              <a:buNone/>
            </a:pPr>
            <a:r>
              <a:rPr lang="tr-TR" sz="2000" b="1" i="0" baseline="0" dirty="0">
                <a:solidFill>
                  <a:srgbClr val="DF5327">
                    <a:lumMod val="75000"/>
                  </a:srgbClr>
                </a:solidFill>
                <a:latin typeface="+mj-lt"/>
                <a:ea typeface="+mn-ea"/>
                <a:cs typeface="+mn-cs"/>
              </a:rPr>
              <a:t>Bu broşürde nelere yer verirsiniz?</a:t>
            </a:r>
          </a:p>
        </p:txBody>
      </p:sp>
      <p:sp>
        <p:nvSpPr>
          <p:cNvPr id="13" name="Resim Yer Tutucusu 11"/>
          <p:cNvSpPr>
            <a:spLocks noGrp="1"/>
          </p:cNvSpPr>
          <p:nvPr>
            <p:ph type="pic" sz="quarter" idx="11"/>
          </p:nvPr>
        </p:nvSpPr>
        <p:spPr>
          <a:xfrm>
            <a:off x="457200" y="457200"/>
            <a:ext cx="2428875" cy="36576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6" name="Metin Yer Tutucusu 25"/>
          <p:cNvSpPr>
            <a:spLocks noGrp="1"/>
          </p:cNvSpPr>
          <p:nvPr>
            <p:ph type="body" sz="quarter" idx="13" hasCustomPrompt="1"/>
          </p:nvPr>
        </p:nvSpPr>
        <p:spPr>
          <a:xfrm>
            <a:off x="457199" y="5399546"/>
            <a:ext cx="2428875" cy="1915653"/>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Burası şirketin misyonunu belirtmek için mükemmel bir yerdir. Çok sayıda şirket arasından nasıl sıyrıldığınızı özetlemek için sayfanın sağ tarafını kullanabilir, başarı öykünüzün özeti için ise orta kısmı kullanabilirsiniz.</a:t>
            </a:r>
          </a:p>
          <a:p>
            <a:pPr marL="0" indent="0" algn="l" defTabSz="749808">
              <a:lnSpc>
                <a:spcPct val="120000"/>
              </a:lnSpc>
              <a:spcBef>
                <a:spcPts val="360"/>
              </a:spcBef>
              <a:buNone/>
            </a:pPr>
            <a:r>
              <a:rPr lang="tr-TR" sz="1000" b="0" i="0" baseline="0" dirty="0">
                <a:solidFill>
                  <a:schemeClr val="tx1"/>
                </a:solidFill>
                <a:latin typeface="+mn-lt"/>
                <a:ea typeface="+mn-ea"/>
                <a:cs typeface="+mn-cs"/>
              </a:rPr>
              <a:t>(Ön plana çıkmak için kesinlikle şirketinizin en iyi işlerinin fotoğraflarını seçmeniz gerekir. Resimler her zaman etki uyandırır.)</a:t>
            </a:r>
          </a:p>
        </p:txBody>
      </p:sp>
      <p:sp>
        <p:nvSpPr>
          <p:cNvPr id="30" name="Metin Yer Tutucusu 25"/>
          <p:cNvSpPr>
            <a:spLocks noGrp="1"/>
          </p:cNvSpPr>
          <p:nvPr>
            <p:ph type="body" sz="quarter" idx="17" hasCustomPrompt="1"/>
          </p:nvPr>
        </p:nvSpPr>
        <p:spPr>
          <a:xfrm>
            <a:off x="3813047" y="494316"/>
            <a:ext cx="2428875" cy="454152"/>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Böyle nitelikli bir belgenin zor bir şekilde mi biçimlendirilmesi gerekiyor? Bir düşünün!</a:t>
            </a:r>
          </a:p>
        </p:txBody>
      </p:sp>
      <p:sp>
        <p:nvSpPr>
          <p:cNvPr id="31" name="Metin Yer Tutucusu 25"/>
          <p:cNvSpPr>
            <a:spLocks noGrp="1"/>
          </p:cNvSpPr>
          <p:nvPr>
            <p:ph type="body" sz="quarter" idx="18" hasCustomPrompt="1"/>
          </p:nvPr>
        </p:nvSpPr>
        <p:spPr>
          <a:xfrm>
            <a:off x="3805025" y="1117357"/>
            <a:ext cx="2428875" cy="68580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Bir daha düşünün! Bu broşürdeki yer tutucular sizin için biçimlendirilmiştir. Tek bir tıklatmayla kendi metninizi girin.</a:t>
            </a:r>
          </a:p>
        </p:txBody>
      </p:sp>
      <p:sp>
        <p:nvSpPr>
          <p:cNvPr id="18" name="Metin Yer Tutucusu 25"/>
          <p:cNvSpPr>
            <a:spLocks noGrp="1"/>
          </p:cNvSpPr>
          <p:nvPr>
            <p:ph type="body" sz="quarter" idx="23" hasCustomPrompt="1"/>
          </p:nvPr>
        </p:nvSpPr>
        <p:spPr>
          <a:xfrm>
            <a:off x="3805026" y="2073184"/>
            <a:ext cx="2428875" cy="1384504"/>
          </a:xfrm>
        </p:spPr>
        <p:txBody>
          <a:bodyPr anchor="ctr">
            <a:noAutofit/>
          </a:bodyPr>
          <a:lstStyle>
            <a:lvl1pPr marL="0" indent="0" algn="l" defTabSz="749808">
              <a:lnSpc>
                <a:spcPct val="130000"/>
              </a:lnSpc>
              <a:spcBef>
                <a:spcPts val="540"/>
              </a:spcBef>
              <a:buNone/>
              <a:defRPr sz="1500" i="1" baseline="0">
                <a:solidFill>
                  <a:schemeClr val="accent2">
                    <a:lumMod val="75000"/>
                  </a:schemeClr>
                </a:solidFill>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30000"/>
              </a:lnSpc>
              <a:spcBef>
                <a:spcPts val="540"/>
              </a:spcBef>
              <a:buNone/>
            </a:pPr>
            <a:r>
              <a:rPr lang="tr-TR" sz="1500" b="0" i="1" baseline="0" dirty="0">
                <a:solidFill>
                  <a:srgbClr val="DF5327">
                    <a:lumMod val="75000"/>
                  </a:srgbClr>
                </a:solidFill>
                <a:latin typeface="+mn-lt"/>
                <a:ea typeface="+mn-ea"/>
                <a:cs typeface="+mn-cs"/>
              </a:rPr>
              <a:t>“Şimdi çekingenliğin sırası değil! Ne kadar mükemmel olduğunuzu gösterin. Burası, heyecan verici başarı hikayeleri için mükemmel bir yerdir."</a:t>
            </a:r>
          </a:p>
        </p:txBody>
      </p:sp>
      <p:sp>
        <p:nvSpPr>
          <p:cNvPr id="32" name="Metin Yer Tutucusu 25"/>
          <p:cNvSpPr>
            <a:spLocks noGrp="1"/>
          </p:cNvSpPr>
          <p:nvPr>
            <p:ph type="body" sz="quarter" idx="19" hasCustomPrompt="1"/>
          </p:nvPr>
        </p:nvSpPr>
        <p:spPr>
          <a:xfrm>
            <a:off x="3813820" y="3865106"/>
            <a:ext cx="2428875" cy="228600"/>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Tam olarak istediğiniz sonucu elde edin</a:t>
            </a:r>
          </a:p>
        </p:txBody>
      </p:sp>
      <p:sp>
        <p:nvSpPr>
          <p:cNvPr id="21" name="Metin Yer Tutucusu 25"/>
          <p:cNvSpPr>
            <a:spLocks noGrp="1"/>
          </p:cNvSpPr>
          <p:nvPr>
            <p:ph type="body" sz="quarter" idx="24" hasCustomPrompt="1"/>
          </p:nvPr>
        </p:nvSpPr>
        <p:spPr>
          <a:xfrm>
            <a:off x="3813047" y="4348417"/>
            <a:ext cx="2428875" cy="844959"/>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 broşürün görünümü kolaylıkla özelleştirmek için şeridin Tasarım sekmesinde Temalar, Renkler ve Yazı Tipleri galerilerine göz gezdirin.</a:t>
            </a:r>
          </a:p>
        </p:txBody>
      </p:sp>
      <p:sp>
        <p:nvSpPr>
          <p:cNvPr id="22" name="Metin Yer Tutucusu 25"/>
          <p:cNvSpPr>
            <a:spLocks noGrp="1"/>
          </p:cNvSpPr>
          <p:nvPr>
            <p:ph type="body" sz="quarter" idx="25" hasCustomPrompt="1"/>
          </p:nvPr>
        </p:nvSpPr>
        <p:spPr>
          <a:xfrm>
            <a:off x="3813047" y="5193376"/>
            <a:ext cx="2428875" cy="412340"/>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Şirket markası olmuş renkleriniz veya yazı tipleriniz mi var?</a:t>
            </a:r>
          </a:p>
        </p:txBody>
      </p:sp>
      <p:sp>
        <p:nvSpPr>
          <p:cNvPr id="24" name="Metin Yer Tutucusu 25"/>
          <p:cNvSpPr>
            <a:spLocks noGrp="1"/>
          </p:cNvSpPr>
          <p:nvPr>
            <p:ph type="body" sz="quarter" idx="26" hasCustomPrompt="1"/>
          </p:nvPr>
        </p:nvSpPr>
        <p:spPr>
          <a:xfrm>
            <a:off x="3813047" y="5715000"/>
            <a:ext cx="2428875" cy="771552"/>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Hiç sorun değil! Temalar, Renkler ve Yazı Tipi galerileri size kendi tercihlerinizi ekleme seçeneği verir.</a:t>
            </a:r>
          </a:p>
        </p:txBody>
      </p:sp>
      <p:sp>
        <p:nvSpPr>
          <p:cNvPr id="12" name="Resim Yer Tutucusu 11"/>
          <p:cNvSpPr>
            <a:spLocks noGrp="1"/>
          </p:cNvSpPr>
          <p:nvPr>
            <p:ph type="pic" sz="quarter" idx="10"/>
          </p:nvPr>
        </p:nvSpPr>
        <p:spPr>
          <a:xfrm>
            <a:off x="7165975" y="457200"/>
            <a:ext cx="2428875" cy="16002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8" name="Metin Yer Tutucusu 25"/>
          <p:cNvSpPr>
            <a:spLocks noGrp="1"/>
          </p:cNvSpPr>
          <p:nvPr>
            <p:ph type="body" sz="quarter" idx="15" hasCustomPrompt="1"/>
          </p:nvPr>
        </p:nvSpPr>
        <p:spPr>
          <a:xfrm>
            <a:off x="7165975" y="2221894"/>
            <a:ext cx="2428875" cy="274320"/>
          </a:xfrm>
        </p:spPr>
        <p:txBody>
          <a:bodyPr>
            <a:noAutofit/>
          </a:bodyPr>
          <a:lstStyle>
            <a:lvl1pPr marL="0" indent="0" algn="l" defTabSz="749808">
              <a:lnSpc>
                <a:spcPct val="100000"/>
              </a:lnSpc>
              <a:spcBef>
                <a:spcPts val="0"/>
              </a:spcBef>
              <a:buNone/>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324"/>
              </a:spcBef>
              <a:buNone/>
            </a:pPr>
            <a:r>
              <a:rPr lang="tr-TR" sz="900" b="0" i="1" baseline="0" dirty="0">
                <a:solidFill>
                  <a:schemeClr val="tx1"/>
                </a:solidFill>
                <a:latin typeface="+mn-lt"/>
                <a:ea typeface="+mn-ea"/>
                <a:cs typeface="+mn-cs"/>
              </a:rPr>
              <a:t>[Fotoğrafınız için bir resim yazısı ekleyin]</a:t>
            </a:r>
          </a:p>
          <a:p>
            <a:pPr marL="0" indent="0" algn="l" defTabSz="749808">
              <a:lnSpc>
                <a:spcPct val="100000"/>
              </a:lnSpc>
              <a:spcBef>
                <a:spcPts val="0"/>
              </a:spcBef>
              <a:buNone/>
            </a:pPr>
            <a:endParaRPr lang="tr-TR" dirty="0"/>
          </a:p>
        </p:txBody>
      </p:sp>
      <p:sp>
        <p:nvSpPr>
          <p:cNvPr id="25" name="Metin Yer Tutucusu 25"/>
          <p:cNvSpPr>
            <a:spLocks noGrp="1"/>
          </p:cNvSpPr>
          <p:nvPr>
            <p:ph type="body" sz="quarter" idx="27" hasCustomPrompt="1"/>
          </p:nvPr>
        </p:nvSpPr>
        <p:spPr>
          <a:xfrm>
            <a:off x="7172325" y="2530613"/>
            <a:ext cx="2428875" cy="733033"/>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Sunduğunuz hizmetlerle ilgili bazı özel bilgiler vermeyi ve rakipleriniz arasından nasıl sıyrıldığınızı anlatmayı unutmayın.</a:t>
            </a:r>
          </a:p>
        </p:txBody>
      </p:sp>
      <p:sp>
        <p:nvSpPr>
          <p:cNvPr id="35" name="Metin Yer Tutucusu 25"/>
          <p:cNvSpPr>
            <a:spLocks noGrp="1"/>
          </p:cNvSpPr>
          <p:nvPr>
            <p:ph type="body" sz="quarter" idx="28" hasCustomPrompt="1"/>
          </p:nvPr>
        </p:nvSpPr>
        <p:spPr>
          <a:xfrm>
            <a:off x="7172325" y="3326958"/>
            <a:ext cx="2428875" cy="210899"/>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Ürün ve Hizmetlerimiz</a:t>
            </a:r>
          </a:p>
        </p:txBody>
      </p:sp>
      <p:sp>
        <p:nvSpPr>
          <p:cNvPr id="36" name="Metin Yer Tutucusu 25"/>
          <p:cNvSpPr>
            <a:spLocks noGrp="1"/>
          </p:cNvSpPr>
          <p:nvPr>
            <p:ph type="body" sz="quarter" idx="29" hasCustomPrompt="1"/>
          </p:nvPr>
        </p:nvSpPr>
        <p:spPr>
          <a:xfrm>
            <a:off x="7172325" y="3552470"/>
            <a:ext cx="2428875" cy="376273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Buraya ürün ve hizmetlerinizin veya şirketinizle birlikte çalışmanın en büyük avantajlarını madde işaretli bir liste halinde ekleyebilirsiniz. Ya da en iyi olduğunuz noktaları birkaç kısa paragrafta özetleyebilirsiniz.</a:t>
            </a:r>
          </a:p>
          <a:p>
            <a:pPr marL="0" indent="0" algn="l" defTabSz="749808">
              <a:lnSpc>
                <a:spcPct val="120000"/>
              </a:lnSpc>
              <a:spcBef>
                <a:spcPts val="360"/>
              </a:spcBef>
              <a:buNone/>
            </a:pPr>
            <a:r>
              <a:rPr lang="tr-TR" sz="1000" b="0" i="0" baseline="0" dirty="0">
                <a:solidFill>
                  <a:schemeClr val="tx1"/>
                </a:solidFill>
                <a:latin typeface="+mn-lt"/>
                <a:ea typeface="+mn-ea"/>
                <a:cs typeface="+mn-cs"/>
              </a:rPr>
              <a:t>İşinizin ne kadar mükemmel olduğunu saatlerce anlatabileceğinizi biliyoruz. (Bunun için sizi suçlamıyoruz tabii. Harikasınız!) Bunun bir pazarlama aracı olduğunu da unutmayın; dikkatleri üzerinizde tutmak istiyorsanız kısa, samimi ve rahat okunur bir metin hazırlayın.</a:t>
            </a:r>
          </a:p>
        </p:txBody>
      </p:sp>
    </p:spTree>
    <p:extLst>
      <p:ext uri="{BB962C8B-B14F-4D97-AF65-F5344CB8AC3E}">
        <p14:creationId xmlns:p14="http://schemas.microsoft.com/office/powerpoint/2010/main" val="1198149047"/>
      </p:ext>
    </p:extLst>
  </p:cSld>
  <p:clrMapOvr>
    <a:masterClrMapping/>
  </p:clrMapOvr>
  <p:extLst>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91515" y="413809"/>
            <a:ext cx="8675370" cy="1502305"/>
          </a:xfrm>
          <a:prstGeom prst="rect">
            <a:avLst/>
          </a:prstGeom>
        </p:spPr>
        <p:txBody>
          <a:bodyPr vert="horz" lIns="0" tIns="0" rIns="0" bIns="0" rtlCol="0" anchor="ctr">
            <a:normAutofit/>
          </a:bodyPr>
          <a:lstStyle/>
          <a:p>
            <a:r>
              <a:rPr lang="tr-TR" dirty="0"/>
              <a:t>Asıl başlık stili için tıklatın</a:t>
            </a:r>
          </a:p>
        </p:txBody>
      </p:sp>
      <p:sp>
        <p:nvSpPr>
          <p:cNvPr id="3" name="Metin Yer Tutucusu 2"/>
          <p:cNvSpPr>
            <a:spLocks noGrp="1"/>
          </p:cNvSpPr>
          <p:nvPr>
            <p:ph type="body" idx="1"/>
          </p:nvPr>
        </p:nvSpPr>
        <p:spPr>
          <a:xfrm>
            <a:off x="691515" y="2069042"/>
            <a:ext cx="8675370" cy="4931516"/>
          </a:xfrm>
          <a:prstGeom prst="rect">
            <a:avLst/>
          </a:prstGeom>
        </p:spPr>
        <p:txBody>
          <a:bodyPr vert="horz" lIns="0" tIns="0" rIns="0" bIns="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691515" y="7203864"/>
            <a:ext cx="2703195"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5F272CD0-8AE2-403D-BC5A-E9768D13DA7F}" type="datetimeFigureOut">
              <a:rPr lang="tr-TR" smtClean="0"/>
              <a:pPr/>
              <a:t>26.05.2021</a:t>
            </a:fld>
            <a:endParaRPr lang="tr-TR" dirty="0"/>
          </a:p>
        </p:txBody>
      </p:sp>
      <p:sp>
        <p:nvSpPr>
          <p:cNvPr id="5" name="Altbilgi Yer Tutucusu 4"/>
          <p:cNvSpPr>
            <a:spLocks noGrp="1"/>
          </p:cNvSpPr>
          <p:nvPr>
            <p:ph type="ftr" sz="quarter" idx="3"/>
          </p:nvPr>
        </p:nvSpPr>
        <p:spPr>
          <a:xfrm>
            <a:off x="3834765" y="7203864"/>
            <a:ext cx="238887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6663690" y="7203864"/>
            <a:ext cx="2703195"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4261577845"/>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l" defTabSz="754380" rtl="0" eaLnBrk="1" latinLnBrk="0" hangingPunct="1">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ct val="30000"/>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ct val="30000"/>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ct val="30000"/>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3168"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parlakbirgelecek.com/tr/kariyerler/cevre-teknikeri"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Metin Yer Tutucusu 64"/>
          <p:cNvSpPr>
            <a:spLocks noGrp="1"/>
          </p:cNvSpPr>
          <p:nvPr>
            <p:ph type="body" sz="quarter" idx="24"/>
          </p:nvPr>
        </p:nvSpPr>
        <p:spPr>
          <a:xfrm>
            <a:off x="3780141" y="501825"/>
            <a:ext cx="2885737" cy="1629514"/>
          </a:xfrm>
        </p:spPr>
        <p:txBody>
          <a:bodyPr/>
          <a:lstStyle/>
          <a:p>
            <a:pPr algn="just"/>
            <a:r>
              <a:rPr lang="tr-TR" sz="105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İSTE İş Dünyası İle Entegrasyon(İDE</a:t>
            </a:r>
            <a:r>
              <a:rPr lang="tr-TR" sz="1050"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a:t>
            </a:r>
          </a:p>
          <a:p>
            <a:pPr algn="just"/>
            <a:r>
              <a:rPr lang="tr-TR" sz="1050" dirty="0">
                <a:latin typeface="Verdana" panose="020B0604030504040204" pitchFamily="34" charset="0"/>
                <a:ea typeface="Verdana" panose="020B0604030504040204" pitchFamily="34" charset="0"/>
                <a:cs typeface="Verdana" panose="020B0604030504040204" pitchFamily="34" charset="0"/>
              </a:rPr>
              <a:t>İSTE Çevre Koruma ve Kontrol programından mezun olan öğrencilerimizi iş dünyasında başarılı personeller haline dönüştürebilmek adına başlatılan İDE programı, kısa süre içerisinde iş adamları  tarafından yoğun ilgi gören bir uygulama haline dönmüştür. </a:t>
            </a: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32" name="Metin Yer Tutucusu 31"/>
          <p:cNvSpPr>
            <a:spLocks noGrp="1"/>
          </p:cNvSpPr>
          <p:nvPr>
            <p:ph type="body" sz="quarter" idx="23"/>
          </p:nvPr>
        </p:nvSpPr>
        <p:spPr>
          <a:xfrm>
            <a:off x="7003447" y="4992392"/>
            <a:ext cx="2657931" cy="2134351"/>
          </a:xfrm>
        </p:spPr>
        <p:txBody>
          <a:bodyPr/>
          <a:lstStyle/>
          <a:p>
            <a:pPr algn="just"/>
            <a:r>
              <a:rPr lang="tr-TR" sz="1050" dirty="0"/>
              <a:t>.</a:t>
            </a:r>
          </a:p>
        </p:txBody>
      </p:sp>
      <p:sp>
        <p:nvSpPr>
          <p:cNvPr id="19" name="Metin Yer Tutucusu 3"/>
          <p:cNvSpPr txBox="1">
            <a:spLocks/>
          </p:cNvSpPr>
          <p:nvPr/>
        </p:nvSpPr>
        <p:spPr>
          <a:xfrm>
            <a:off x="7045424" y="1091547"/>
            <a:ext cx="2678326" cy="491333"/>
          </a:xfrm>
          <a:prstGeom prst="rect">
            <a:avLst/>
          </a:prstGeom>
        </p:spPr>
        <p:txBody>
          <a:bodyPr vert="horz" lIns="0" tIns="0" rIns="0" bIns="0" rtlCol="0" anchor="b">
            <a:noAutofit/>
          </a:bodyPr>
          <a:lstStyle>
            <a:lvl1pPr marL="0" indent="0" algn="l" defTabSz="1005840" rtl="0" eaLnBrk="1" latinLnBrk="0" hangingPunct="1">
              <a:lnSpc>
                <a:spcPct val="95000"/>
              </a:lnSpc>
              <a:spcBef>
                <a:spcPts val="0"/>
              </a:spcBef>
              <a:buFont typeface="Arial" panose="020B0604020202020204" pitchFamily="34" charset="0"/>
              <a:buNone/>
              <a:defRPr sz="3000" b="1" kern="1200">
                <a:solidFill>
                  <a:schemeClr val="tx1">
                    <a:lumMod val="65000"/>
                    <a:lumOff val="35000"/>
                  </a:schemeClr>
                </a:solidFill>
                <a:latin typeface="+mj-lt"/>
                <a:ea typeface="+mn-ea"/>
                <a:cs typeface="+mn-cs"/>
              </a:defRPr>
            </a:lvl1pPr>
            <a:lvl2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2pPr>
            <a:lvl3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3pPr>
            <a:lvl4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4pPr>
            <a:lvl5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spcBef>
                <a:spcPts val="1100"/>
              </a:spcBef>
            </a:pPr>
            <a:r>
              <a:rPr lang="tr-TR" sz="1400" dirty="0">
                <a:latin typeface="Verdana"/>
              </a:rPr>
              <a:t>İSKENDERUN MESLEK YÜKSEKOKULU</a:t>
            </a:r>
          </a:p>
        </p:txBody>
      </p:sp>
      <p:pic>
        <p:nvPicPr>
          <p:cNvPr id="27" name="Resim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9378" y="297746"/>
            <a:ext cx="2703582" cy="649225"/>
          </a:xfrm>
          <a:prstGeom prst="rect">
            <a:avLst/>
          </a:prstGeom>
        </p:spPr>
      </p:pic>
      <p:sp>
        <p:nvSpPr>
          <p:cNvPr id="16" name="Akış Çizelgesi: İşlem 15"/>
          <p:cNvSpPr/>
          <p:nvPr/>
        </p:nvSpPr>
        <p:spPr>
          <a:xfrm>
            <a:off x="132656" y="141784"/>
            <a:ext cx="9721080" cy="7488832"/>
          </a:xfrm>
          <a:prstGeom prst="flowChartProcess">
            <a:avLst/>
          </a:prstGeom>
          <a:noFill/>
          <a:ln>
            <a:solidFill>
              <a:schemeClr val="accent2"/>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tr-TR">
              <a:solidFill>
                <a:srgbClr val="C00000"/>
              </a:solidFill>
            </a:endParaRPr>
          </a:p>
        </p:txBody>
      </p:sp>
      <p:pic>
        <p:nvPicPr>
          <p:cNvPr id="6" name="Resim 5">
            <a:extLst>
              <a:ext uri="{FF2B5EF4-FFF2-40B4-BE49-F238E27FC236}">
                <a16:creationId xmlns:a16="http://schemas.microsoft.com/office/drawing/2014/main" id="{B981E8FB-EBBD-42B4-91ED-CF17EBFF52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8" b="26806"/>
          <a:stretch/>
        </p:blipFill>
        <p:spPr>
          <a:xfrm>
            <a:off x="3800373" y="5357638"/>
            <a:ext cx="2751584" cy="2024953"/>
          </a:xfrm>
          <a:prstGeom prst="rect">
            <a:avLst/>
          </a:prstGeom>
        </p:spPr>
      </p:pic>
      <p:pic>
        <p:nvPicPr>
          <p:cNvPr id="21" name="Resim 20">
            <a:extLst>
              <a:ext uri="{FF2B5EF4-FFF2-40B4-BE49-F238E27FC236}">
                <a16:creationId xmlns:a16="http://schemas.microsoft.com/office/drawing/2014/main" id="{AEE41A92-0E60-4C13-B16C-0A6C5CE280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1810" y="2230016"/>
            <a:ext cx="2751584" cy="1322885"/>
          </a:xfrm>
          <a:prstGeom prst="rect">
            <a:avLst/>
          </a:prstGeom>
        </p:spPr>
      </p:pic>
      <p:sp>
        <p:nvSpPr>
          <p:cNvPr id="15" name="Metin Yer Tutucusu 64">
            <a:extLst>
              <a:ext uri="{FF2B5EF4-FFF2-40B4-BE49-F238E27FC236}">
                <a16:creationId xmlns:a16="http://schemas.microsoft.com/office/drawing/2014/main" id="{6ABEA8EF-765A-434B-8A85-92FA89CBFFAA}"/>
              </a:ext>
            </a:extLst>
          </p:cNvPr>
          <p:cNvSpPr txBox="1">
            <a:spLocks/>
          </p:cNvSpPr>
          <p:nvPr/>
        </p:nvSpPr>
        <p:spPr>
          <a:xfrm>
            <a:off x="368893" y="2791342"/>
            <a:ext cx="2907267" cy="2096512"/>
          </a:xfrm>
          <a:prstGeom prst="rect">
            <a:avLst/>
          </a:prstGeom>
        </p:spPr>
        <p:txBody>
          <a:bodyPr vert="horz" lIns="0" tIns="0" rIns="0" bIns="0" rtlCol="0">
            <a:noAutofit/>
          </a:bodyPr>
          <a:lstStyle>
            <a:lvl1pPr marL="0" indent="0" algn="l" defTabSz="749808" rtl="0" eaLnBrk="1" latinLnBrk="0" hangingPunct="1">
              <a:lnSpc>
                <a:spcPct val="120000"/>
              </a:lnSpc>
              <a:spcBef>
                <a:spcPts val="360"/>
              </a:spcBef>
              <a:buFont typeface="Arial" panose="020B0604020202020204" pitchFamily="34" charset="0"/>
              <a:buNone/>
              <a:defRPr sz="1000" kern="1200" baseline="0">
                <a:solidFill>
                  <a:schemeClr val="tx1"/>
                </a:solidFill>
                <a:latin typeface="+mn-lt"/>
                <a:ea typeface="+mn-ea"/>
                <a:cs typeface="+mn-cs"/>
              </a:defRPr>
            </a:lvl1pPr>
            <a:lvl2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2pPr>
            <a:lvl3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3pPr>
            <a:lvl4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4pPr>
            <a:lvl5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a:lstStyle>
          <a:p>
            <a:pPr marL="171450" indent="-171450" algn="just">
              <a:buFont typeface="Wingdings" panose="05000000000000000000" pitchFamily="2" charset="2"/>
              <a:buChar char="ü"/>
            </a:pPr>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14" name="Metin kutusu 13">
            <a:extLst>
              <a:ext uri="{FF2B5EF4-FFF2-40B4-BE49-F238E27FC236}">
                <a16:creationId xmlns:a16="http://schemas.microsoft.com/office/drawing/2014/main" id="{DA4966A8-A73F-44DC-BB50-C0D61008FC8A}"/>
              </a:ext>
            </a:extLst>
          </p:cNvPr>
          <p:cNvSpPr txBox="1"/>
          <p:nvPr/>
        </p:nvSpPr>
        <p:spPr>
          <a:xfrm>
            <a:off x="276256" y="2374032"/>
            <a:ext cx="2808312" cy="261610"/>
          </a:xfrm>
          <a:prstGeom prst="rect">
            <a:avLst/>
          </a:prstGeom>
          <a:noFill/>
        </p:spPr>
        <p:txBody>
          <a:bodyPr wrap="square" rtlCol="0">
            <a:spAutoFit/>
          </a:bodyPr>
          <a:lstStyle/>
          <a:p>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Laboratuvar İmkanları</a:t>
            </a:r>
          </a:p>
        </p:txBody>
      </p:sp>
      <p:pic>
        <p:nvPicPr>
          <p:cNvPr id="8" name="Resim 7">
            <a:extLst>
              <a:ext uri="{FF2B5EF4-FFF2-40B4-BE49-F238E27FC236}">
                <a16:creationId xmlns:a16="http://schemas.microsoft.com/office/drawing/2014/main" id="{E157424F-BFBC-44B2-A189-6662DB15F7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256" y="622357"/>
            <a:ext cx="2955497" cy="1711227"/>
          </a:xfrm>
          <a:prstGeom prst="rect">
            <a:avLst/>
          </a:prstGeom>
        </p:spPr>
      </p:pic>
      <p:sp>
        <p:nvSpPr>
          <p:cNvPr id="9" name="Dikdörtgen 8">
            <a:extLst>
              <a:ext uri="{FF2B5EF4-FFF2-40B4-BE49-F238E27FC236}">
                <a16:creationId xmlns:a16="http://schemas.microsoft.com/office/drawing/2014/main" id="{6CC0873D-DB8C-4A6E-99AA-5B1450601860}"/>
              </a:ext>
            </a:extLst>
          </p:cNvPr>
          <p:cNvSpPr/>
          <p:nvPr/>
        </p:nvSpPr>
        <p:spPr>
          <a:xfrm>
            <a:off x="3861810" y="3742254"/>
            <a:ext cx="2838836" cy="1203406"/>
          </a:xfrm>
          <a:prstGeom prst="rect">
            <a:avLst/>
          </a:prstGeom>
        </p:spPr>
        <p:txBody>
          <a:bodyPr vert="horz" lIns="0" tIns="0" rIns="0" bIns="0" rtlCol="0">
            <a:noAutofit/>
          </a:bodyPr>
          <a:lstStyle/>
          <a:p>
            <a:pPr algn="ctr" defTabSz="749808">
              <a:lnSpc>
                <a:spcPct val="120000"/>
              </a:lnSpc>
              <a:spcBef>
                <a:spcPts val="360"/>
              </a:spcBef>
            </a:pPr>
            <a:endParaRPr lang="tr-TR" sz="1000" dirty="0">
              <a:latin typeface="Verdana" panose="020B0604030504040204" pitchFamily="34" charset="0"/>
              <a:ea typeface="Verdana" panose="020B0604030504040204" pitchFamily="34" charset="0"/>
            </a:endParaRPr>
          </a:p>
        </p:txBody>
      </p:sp>
      <p:sp>
        <p:nvSpPr>
          <p:cNvPr id="3" name="Dikdörtgen 2"/>
          <p:cNvSpPr/>
          <p:nvPr/>
        </p:nvSpPr>
        <p:spPr>
          <a:xfrm>
            <a:off x="7130812" y="6118448"/>
            <a:ext cx="2565527" cy="1223412"/>
          </a:xfrm>
          <a:prstGeom prst="rect">
            <a:avLst/>
          </a:prstGeom>
        </p:spPr>
        <p:txBody>
          <a:bodyPr wrap="square">
            <a:spAutoFit/>
          </a:bodyPr>
          <a:lstStyle/>
          <a:p>
            <a:r>
              <a:rPr lang="tr-TR" sz="1050" dirty="0">
                <a:latin typeface="Verdana" pitchFamily="34" charset="0"/>
                <a:ea typeface="Verdana" pitchFamily="34" charset="0"/>
                <a:cs typeface="Verdana" pitchFamily="34" charset="0"/>
              </a:rPr>
              <a:t>Çevre sorunlarının bilincinde olan, özellikle de hava, su ve toprak kirliliğine yol açan atıkların çevreye zarar vermeden yok edilmesi için gerekli tesislerin kurulup işletilmesi konusunda çalışan ve tesisleri denetleyen kişidir.</a:t>
            </a:r>
          </a:p>
        </p:txBody>
      </p:sp>
      <p:sp>
        <p:nvSpPr>
          <p:cNvPr id="5" name="Başlık 4"/>
          <p:cNvSpPr>
            <a:spLocks noGrp="1"/>
          </p:cNvSpPr>
          <p:nvPr>
            <p:ph type="title"/>
          </p:nvPr>
        </p:nvSpPr>
        <p:spPr>
          <a:xfrm>
            <a:off x="7244152" y="5586682"/>
            <a:ext cx="2249543" cy="822960"/>
          </a:xfrm>
        </p:spPr>
        <p:txBody>
          <a:bodyPr>
            <a:normAutofit/>
          </a:bodyPr>
          <a:lstStyle/>
          <a:p>
            <a:r>
              <a:rPr lang="tr-TR" sz="1100" dirty="0">
                <a:solidFill>
                  <a:schemeClr val="accent1"/>
                </a:solidFill>
                <a:latin typeface="Verdana" pitchFamily="34" charset="0"/>
                <a:ea typeface="Verdana" pitchFamily="34" charset="0"/>
                <a:cs typeface="Verdana" pitchFamily="34" charset="0"/>
              </a:rPr>
              <a:t>Çevre  teknikeri kimdir</a:t>
            </a:r>
            <a:r>
              <a:rPr lang="tr-TR" sz="1050" dirty="0"/>
              <a:t>?</a:t>
            </a:r>
          </a:p>
        </p:txBody>
      </p:sp>
      <p:sp>
        <p:nvSpPr>
          <p:cNvPr id="7" name="Dikdörtgen 6"/>
          <p:cNvSpPr/>
          <p:nvPr/>
        </p:nvSpPr>
        <p:spPr>
          <a:xfrm>
            <a:off x="3744937" y="3400741"/>
            <a:ext cx="2920941" cy="1654812"/>
          </a:xfrm>
          <a:prstGeom prst="rect">
            <a:avLst/>
          </a:prstGeom>
        </p:spPr>
        <p:txBody>
          <a:bodyPr wrap="square">
            <a:spAutoFit/>
          </a:bodyPr>
          <a:lstStyle/>
          <a:p>
            <a:pPr algn="ctr" defTabSz="749808">
              <a:lnSpc>
                <a:spcPct val="120000"/>
              </a:lnSpc>
              <a:spcBef>
                <a:spcPts val="360"/>
              </a:spcBef>
            </a:pPr>
            <a:endParaRPr lang="tr-TR" sz="1050" dirty="0">
              <a:latin typeface="Verdana" panose="020B0604030504040204" pitchFamily="34" charset="0"/>
              <a:ea typeface="Verdana" panose="020B0604030504040204" pitchFamily="34" charset="0"/>
            </a:endParaRPr>
          </a:p>
          <a:p>
            <a:pPr algn="ctr" defTabSz="749808">
              <a:lnSpc>
                <a:spcPct val="120000"/>
              </a:lnSpc>
              <a:spcBef>
                <a:spcPts val="360"/>
              </a:spcBef>
            </a:pPr>
            <a:r>
              <a:rPr lang="tr-TR" sz="1050" dirty="0">
                <a:latin typeface="Verdana" panose="020B0604030504040204" pitchFamily="34" charset="0"/>
                <a:ea typeface="Verdana" panose="020B0604030504040204" pitchFamily="34" charset="0"/>
              </a:rPr>
              <a:t>İskenderun Teknik Üniversitesi İskenderun Meslek Yüksekokulu Tepe Kampüsü 31200 İskenderun, HATAY</a:t>
            </a:r>
          </a:p>
          <a:p>
            <a:pPr algn="ctr" defTabSz="749808">
              <a:lnSpc>
                <a:spcPct val="120000"/>
              </a:lnSpc>
              <a:spcBef>
                <a:spcPts val="360"/>
              </a:spcBef>
            </a:pPr>
            <a:r>
              <a:rPr lang="tr-TR" sz="1050" dirty="0">
                <a:latin typeface="Verdana" panose="020B0604030504040204" pitchFamily="34" charset="0"/>
                <a:ea typeface="Verdana" panose="020B0604030504040204" pitchFamily="34" charset="0"/>
              </a:rPr>
              <a:t>Tel:   +90 326 613 56 00</a:t>
            </a:r>
          </a:p>
          <a:p>
            <a:pPr algn="ctr" defTabSz="749808">
              <a:lnSpc>
                <a:spcPct val="120000"/>
              </a:lnSpc>
              <a:spcBef>
                <a:spcPts val="360"/>
              </a:spcBef>
            </a:pPr>
            <a:r>
              <a:rPr lang="tr-TR" sz="1050" dirty="0" err="1">
                <a:latin typeface="Verdana" panose="020B0604030504040204" pitchFamily="34" charset="0"/>
                <a:ea typeface="Verdana" panose="020B0604030504040204" pitchFamily="34" charset="0"/>
              </a:rPr>
              <a:t>Fax</a:t>
            </a:r>
            <a:r>
              <a:rPr lang="tr-TR" sz="1050" dirty="0">
                <a:latin typeface="Verdana" panose="020B0604030504040204" pitchFamily="34" charset="0"/>
                <a:ea typeface="Verdana" panose="020B0604030504040204" pitchFamily="34" charset="0"/>
              </a:rPr>
              <a:t>:  +90 326 618 29 30</a:t>
            </a:r>
          </a:p>
          <a:p>
            <a:pPr algn="ctr" defTabSz="749808">
              <a:lnSpc>
                <a:spcPct val="120000"/>
              </a:lnSpc>
              <a:spcBef>
                <a:spcPts val="360"/>
              </a:spcBef>
            </a:pPr>
            <a:r>
              <a:rPr lang="tr-TR" sz="1050" i="1" dirty="0">
                <a:latin typeface="Verdana" panose="020B0604030504040204" pitchFamily="34" charset="0"/>
                <a:ea typeface="Verdana" panose="020B0604030504040204" pitchFamily="34" charset="0"/>
              </a:rPr>
              <a:t>www.iste.edu.tr/</a:t>
            </a:r>
            <a:r>
              <a:rPr lang="tr-TR" sz="1050" i="1" dirty="0" err="1">
                <a:latin typeface="Verdana" panose="020B0604030504040204" pitchFamily="34" charset="0"/>
                <a:ea typeface="Verdana" panose="020B0604030504040204" pitchFamily="34" charset="0"/>
              </a:rPr>
              <a:t>imyo-çkk</a:t>
            </a:r>
            <a:endParaRPr lang="tr-TR" sz="1050" dirty="0">
              <a:latin typeface="Verdana" panose="020B0604030504040204" pitchFamily="34" charset="0"/>
              <a:ea typeface="Verdana" panose="020B0604030504040204" pitchFamily="34" charset="0"/>
            </a:endParaRPr>
          </a:p>
        </p:txBody>
      </p:sp>
      <p:sp>
        <p:nvSpPr>
          <p:cNvPr id="10" name="Dikdörtgen 9"/>
          <p:cNvSpPr/>
          <p:nvPr/>
        </p:nvSpPr>
        <p:spPr>
          <a:xfrm>
            <a:off x="319414" y="2701579"/>
            <a:ext cx="2907267" cy="738664"/>
          </a:xfrm>
          <a:prstGeom prst="rect">
            <a:avLst/>
          </a:prstGeom>
        </p:spPr>
        <p:txBody>
          <a:bodyPr wrap="square">
            <a:spAutoFit/>
          </a:bodyPr>
          <a:lstStyle/>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cs typeface="Verdana" panose="020B0604030504040204" pitchFamily="34" charset="0"/>
              </a:rPr>
              <a:t>Su analizlerinin yapıldığı Kimya Laboratuvarı</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cs typeface="Verdana" panose="020B0604030504040204" pitchFamily="34" charset="0"/>
              </a:rPr>
              <a:t>Bilgisayarlı tasarım derslerinin yürütüldüğü Bilgisayar Laboratuvarı</a:t>
            </a:r>
          </a:p>
        </p:txBody>
      </p:sp>
      <p:pic>
        <p:nvPicPr>
          <p:cNvPr id="22" name="Picture 2" descr="C:\Users\PC\Downloads\imag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367" y="5398369"/>
            <a:ext cx="3060803" cy="1984222"/>
          </a:xfrm>
          <a:prstGeom prst="rect">
            <a:avLst/>
          </a:prstGeom>
          <a:noFill/>
          <a:extLst>
            <a:ext uri="{909E8E84-426E-40DD-AFC4-6F175D3DCCD1}">
              <a14:hiddenFill xmlns:a14="http://schemas.microsoft.com/office/drawing/2010/main">
                <a:solidFill>
                  <a:srgbClr val="FFFFFF"/>
                </a:solidFill>
              </a14:hiddenFill>
            </a:ext>
          </a:extLst>
        </p:spPr>
      </p:pic>
      <p:pic>
        <p:nvPicPr>
          <p:cNvPr id="23" name="Resim 22" descr="http://aksumyo.sdu.edu.tr/assets/uploads/sites/112/other/3786.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44152" y="4750296"/>
            <a:ext cx="2170639" cy="1082911"/>
          </a:xfrm>
          <a:prstGeom prst="rect">
            <a:avLst/>
          </a:prstGeom>
          <a:noFill/>
          <a:ln>
            <a:noFill/>
          </a:ln>
        </p:spPr>
      </p:pic>
      <p:sp>
        <p:nvSpPr>
          <p:cNvPr id="11" name="Dikdörtgen 10"/>
          <p:cNvSpPr/>
          <p:nvPr/>
        </p:nvSpPr>
        <p:spPr>
          <a:xfrm>
            <a:off x="6829400" y="3400741"/>
            <a:ext cx="2853560" cy="1015663"/>
          </a:xfrm>
          <a:prstGeom prst="rect">
            <a:avLst/>
          </a:prstGeom>
        </p:spPr>
        <p:txBody>
          <a:bodyPr wrap="square">
            <a:spAutoFit/>
          </a:bodyPr>
          <a:lstStyle/>
          <a:p>
            <a:pPr algn="ctr"/>
            <a:r>
              <a:rPr lang="tr-TR" sz="1200" b="1" dirty="0">
                <a:solidFill>
                  <a:srgbClr val="C00000"/>
                </a:solidFill>
                <a:latin typeface="Verdana" pitchFamily="34" charset="0"/>
                <a:ea typeface="Verdana" pitchFamily="34" charset="0"/>
                <a:cs typeface="Verdana" pitchFamily="34" charset="0"/>
              </a:rPr>
              <a:t>ÇEVRE KORUMA TEKNOLOJİLERİ BÖLÜMÜ</a:t>
            </a:r>
          </a:p>
          <a:p>
            <a:pPr algn="ctr"/>
            <a:endParaRPr lang="tr-TR" sz="1200" dirty="0">
              <a:solidFill>
                <a:srgbClr val="C00000"/>
              </a:solidFill>
              <a:latin typeface="Verdana" pitchFamily="34" charset="0"/>
              <a:ea typeface="Verdana" pitchFamily="34" charset="0"/>
              <a:cs typeface="Verdana" pitchFamily="34" charset="0"/>
            </a:endParaRPr>
          </a:p>
          <a:p>
            <a:pPr algn="ctr"/>
            <a:r>
              <a:rPr lang="tr-TR" sz="1200" b="1" dirty="0">
                <a:solidFill>
                  <a:srgbClr val="C00000"/>
                </a:solidFill>
                <a:latin typeface="Verdana" pitchFamily="34" charset="0"/>
                <a:ea typeface="Verdana" pitchFamily="34" charset="0"/>
                <a:cs typeface="Verdana" pitchFamily="34" charset="0"/>
              </a:rPr>
              <a:t>ÇEVRE KORUMA VE KONTROL PROGRAMI</a:t>
            </a:r>
            <a:endParaRPr lang="tr-TR" sz="1200" dirty="0">
              <a:solidFill>
                <a:srgbClr val="C00000"/>
              </a:solidFill>
              <a:latin typeface="Verdana" pitchFamily="34" charset="0"/>
              <a:ea typeface="Verdana" pitchFamily="34" charset="0"/>
              <a:cs typeface="Verdana" pitchFamily="34" charset="0"/>
            </a:endParaRPr>
          </a:p>
        </p:txBody>
      </p:sp>
      <p:pic>
        <p:nvPicPr>
          <p:cNvPr id="2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79378" y="1725960"/>
            <a:ext cx="2703582" cy="152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ikdörtgen 11"/>
          <p:cNvSpPr/>
          <p:nvPr/>
        </p:nvSpPr>
        <p:spPr>
          <a:xfrm>
            <a:off x="403716" y="3854741"/>
            <a:ext cx="3033195" cy="1546577"/>
          </a:xfrm>
          <a:prstGeom prst="rect">
            <a:avLst/>
          </a:prstGeom>
        </p:spPr>
        <p:txBody>
          <a:bodyPr wrap="square">
            <a:spAutoFit/>
          </a:bodyPr>
          <a:lstStyle/>
          <a:p>
            <a:pPr algn="just"/>
            <a:r>
              <a:rPr lang="tr-TR" sz="1050" dirty="0">
                <a:latin typeface="Verdana" pitchFamily="34" charset="0"/>
                <a:ea typeface="Verdana" pitchFamily="34" charset="0"/>
                <a:cs typeface="Verdana" pitchFamily="34" charset="0"/>
              </a:rPr>
              <a:t>Programı başarı ile bitirenler ÖSYM tarafından yapılan Dikey Geçiş sınavında başarılı oldukları takdirde  </a:t>
            </a:r>
          </a:p>
          <a:p>
            <a:pPr marL="171450" indent="-171450" algn="just">
              <a:buFont typeface="Wingdings" pitchFamily="2" charset="2"/>
              <a:buChar char="ü"/>
            </a:pPr>
            <a:r>
              <a:rPr lang="tr-TR" sz="1050" dirty="0">
                <a:latin typeface="Verdana" pitchFamily="34" charset="0"/>
                <a:ea typeface="Verdana" pitchFamily="34" charset="0"/>
                <a:cs typeface="Verdana" pitchFamily="34" charset="0"/>
              </a:rPr>
              <a:t> Çevre Mühendisliği</a:t>
            </a:r>
          </a:p>
          <a:p>
            <a:pPr marL="171450" indent="-171450" algn="just">
              <a:buFont typeface="Wingdings" pitchFamily="2" charset="2"/>
              <a:buChar char="ü"/>
            </a:pPr>
            <a:r>
              <a:rPr lang="tr-TR" sz="1050" dirty="0">
                <a:latin typeface="Verdana" pitchFamily="34" charset="0"/>
                <a:ea typeface="Verdana" pitchFamily="34" charset="0"/>
                <a:cs typeface="Verdana" pitchFamily="34" charset="0"/>
              </a:rPr>
              <a:t> Kimya </a:t>
            </a:r>
          </a:p>
          <a:p>
            <a:pPr marL="171450" indent="-171450" algn="just">
              <a:buFont typeface="Wingdings" pitchFamily="2" charset="2"/>
              <a:buChar char="ü"/>
            </a:pPr>
            <a:r>
              <a:rPr lang="tr-TR" sz="1050" dirty="0">
                <a:latin typeface="Verdana" pitchFamily="34" charset="0"/>
                <a:ea typeface="Verdana" pitchFamily="34" charset="0"/>
                <a:cs typeface="Verdana" pitchFamily="34" charset="0"/>
              </a:rPr>
              <a:t> Biyoloji </a:t>
            </a:r>
          </a:p>
          <a:p>
            <a:pPr marL="171450" indent="-171450" algn="just">
              <a:buFont typeface="Wingdings" pitchFamily="2" charset="2"/>
              <a:buChar char="ü"/>
            </a:pPr>
            <a:r>
              <a:rPr lang="tr-TR" sz="1050" dirty="0">
                <a:latin typeface="Verdana" pitchFamily="34" charset="0"/>
                <a:ea typeface="Verdana" pitchFamily="34" charset="0"/>
                <a:cs typeface="Verdana" pitchFamily="34" charset="0"/>
              </a:rPr>
              <a:t> Sağlık Yönetimi ve</a:t>
            </a:r>
          </a:p>
          <a:p>
            <a:pPr marL="171450" indent="-171450" algn="just">
              <a:buFont typeface="Wingdings" pitchFamily="2" charset="2"/>
              <a:buChar char="ü"/>
            </a:pPr>
            <a:r>
              <a:rPr lang="tr-TR" sz="1050" dirty="0">
                <a:latin typeface="Verdana" pitchFamily="34" charset="0"/>
                <a:ea typeface="Verdana" pitchFamily="34" charset="0"/>
                <a:cs typeface="Verdana" pitchFamily="34" charset="0"/>
              </a:rPr>
              <a:t> Sosyal Hizmetler lisans programlarına  geçiş yapabilirler</a:t>
            </a:r>
            <a:r>
              <a:rPr lang="tr-TR" sz="1050" dirty="0"/>
              <a:t>.</a:t>
            </a:r>
          </a:p>
        </p:txBody>
      </p:sp>
      <p:sp>
        <p:nvSpPr>
          <p:cNvPr id="13" name="Dikdörtgen 12"/>
          <p:cNvSpPr/>
          <p:nvPr/>
        </p:nvSpPr>
        <p:spPr>
          <a:xfrm>
            <a:off x="368893" y="3465331"/>
            <a:ext cx="3076132" cy="430887"/>
          </a:xfrm>
          <a:prstGeom prst="rect">
            <a:avLst/>
          </a:prstGeom>
        </p:spPr>
        <p:txBody>
          <a:bodyPr wrap="square">
            <a:spAutoFit/>
          </a:bodyPr>
          <a:lstStyle/>
          <a:p>
            <a:pPr algn="just"/>
            <a:r>
              <a:rPr lang="tr-TR" sz="1100" b="1" dirty="0">
                <a:solidFill>
                  <a:schemeClr val="accent2">
                    <a:lumMod val="75000"/>
                  </a:schemeClr>
                </a:solidFill>
                <a:latin typeface="Verdana" panose="020B0604030504040204" pitchFamily="34" charset="0"/>
                <a:ea typeface="Verdana" panose="020B0604030504040204" pitchFamily="34" charset="0"/>
              </a:rPr>
              <a:t>DGS ile yerleşilebilecek bölümler nelerdir?</a:t>
            </a:r>
          </a:p>
        </p:txBody>
      </p:sp>
    </p:spTree>
    <p:extLst>
      <p:ext uri="{BB962C8B-B14F-4D97-AF65-F5344CB8AC3E}">
        <p14:creationId xmlns:p14="http://schemas.microsoft.com/office/powerpoint/2010/main" val="267125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p:cNvSpPr>
            <a:spLocks noGrp="1"/>
          </p:cNvSpPr>
          <p:nvPr>
            <p:ph type="body" sz="quarter" idx="14"/>
          </p:nvPr>
        </p:nvSpPr>
        <p:spPr>
          <a:xfrm>
            <a:off x="276672" y="1221904"/>
            <a:ext cx="3406228" cy="6317862"/>
          </a:xfrm>
        </p:spPr>
        <p:txBody>
          <a:bodyPr/>
          <a:lstStyle/>
          <a:p>
            <a:pPr lvl="0" indent="-342900">
              <a:spcBef>
                <a:spcPts val="0"/>
              </a:spcBef>
              <a:buFont typeface="Wingdings" panose="05000000000000000000" pitchFamily="2" charset="2"/>
              <a:buChar char="Ø"/>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Çevre ve Şehircilik Bakanlığı merkez, il ve taşra teşkilatları;</a:t>
            </a:r>
          </a:p>
          <a:p>
            <a:pPr marL="363538" lvl="1" indent="-188913">
              <a:spcBef>
                <a:spcPts val="0"/>
              </a:spcBef>
              <a:buFont typeface="Wingdings" panose="05000000000000000000" pitchFamily="2" charset="2"/>
              <a:buChar char="ü"/>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Çevresel Etkilerin Değerlendirilmesi Birimi</a:t>
            </a:r>
          </a:p>
          <a:p>
            <a:pPr marL="363538" lvl="1" indent="-188913">
              <a:spcBef>
                <a:spcPts val="0"/>
              </a:spcBef>
              <a:buFont typeface="Wingdings" panose="05000000000000000000" pitchFamily="2" charset="2"/>
              <a:buChar char="ü"/>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Çevre İzinleri Denetleme Birimi</a:t>
            </a:r>
          </a:p>
          <a:p>
            <a:pPr marL="363538" lvl="1" indent="-188913">
              <a:spcBef>
                <a:spcPts val="0"/>
              </a:spcBef>
              <a:buFont typeface="Wingdings" panose="05000000000000000000" pitchFamily="2" charset="2"/>
              <a:buChar char="ü"/>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Çevre Yönetimi ve Denetimden </a:t>
            </a:r>
            <a:r>
              <a:rPr lang="tr-TR" sz="1200" dirty="0" err="1">
                <a:effectLst/>
                <a:latin typeface="Times New Roman" panose="02020603050405020304" pitchFamily="18" charset="0"/>
                <a:ea typeface="Calibri" panose="020F0502020204030204" pitchFamily="34" charset="0"/>
                <a:cs typeface="Times New Roman" panose="02020603050405020304" pitchFamily="18" charset="0"/>
              </a:rPr>
              <a:t>Birimil</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p>
            <a:pPr lvl="0" indent="-342900">
              <a:spcBef>
                <a:spcPts val="0"/>
              </a:spcBef>
              <a:buFont typeface="Wingdings" panose="05000000000000000000" pitchFamily="2" charset="2"/>
              <a:buChar char="Ø"/>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Tüm evsel ve/veya endüstriyel atıksu arıtma tesisleri;</a:t>
            </a:r>
          </a:p>
          <a:p>
            <a:pPr lvl="0" indent="-342900">
              <a:spcBef>
                <a:spcPts val="0"/>
              </a:spcBef>
              <a:buFont typeface="Wingdings" panose="05000000000000000000" pitchFamily="2" charset="2"/>
              <a:buChar char="Ø"/>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Tüm içme suyu arıtma tesisleri</a:t>
            </a:r>
          </a:p>
          <a:p>
            <a:pPr lvl="0" indent="-342900">
              <a:spcBef>
                <a:spcPts val="0"/>
              </a:spcBef>
              <a:buFont typeface="Wingdings" panose="05000000000000000000" pitchFamily="2" charset="2"/>
              <a:buChar char="Ø"/>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Büyükşehir, il ya da ilçe belediyeleri;</a:t>
            </a:r>
          </a:p>
          <a:p>
            <a:pPr marL="363538" lvl="1" indent="-188913">
              <a:spcBef>
                <a:spcPts val="0"/>
              </a:spcBef>
              <a:buFont typeface="Wingdings" panose="05000000000000000000" pitchFamily="2" charset="2"/>
              <a:buChar char="ü"/>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Çevre koruma ve kontrol daire başkanlıkları,</a:t>
            </a:r>
          </a:p>
          <a:p>
            <a:pPr marL="363538" lvl="1" indent="-188913">
              <a:spcBef>
                <a:spcPts val="0"/>
              </a:spcBef>
              <a:buFont typeface="Wingdings" panose="05000000000000000000" pitchFamily="2" charset="2"/>
              <a:buChar char="ü"/>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İçme suyu daire başkanlığı,</a:t>
            </a:r>
          </a:p>
          <a:p>
            <a:pPr marL="363538" lvl="1" indent="-188913">
              <a:spcBef>
                <a:spcPts val="0"/>
              </a:spcBef>
              <a:buFont typeface="Wingdings" panose="05000000000000000000" pitchFamily="2" charset="2"/>
              <a:buChar char="ü"/>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Atıksu kanal idareleri,</a:t>
            </a:r>
          </a:p>
          <a:p>
            <a:pPr marL="363538" lvl="1" indent="-188913">
              <a:spcBef>
                <a:spcPts val="0"/>
              </a:spcBef>
              <a:buFont typeface="Wingdings" panose="05000000000000000000" pitchFamily="2" charset="2"/>
              <a:buChar char="ü"/>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Katı atık kontrol şubeleri,</a:t>
            </a:r>
          </a:p>
          <a:p>
            <a:pPr marL="363538" lvl="1" indent="-188913">
              <a:spcBef>
                <a:spcPts val="0"/>
              </a:spcBef>
              <a:buFont typeface="Wingdings" panose="05000000000000000000" pitchFamily="2" charset="2"/>
              <a:buChar char="ü"/>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Hava kalitesi denetleme birimleri,</a:t>
            </a:r>
          </a:p>
          <a:p>
            <a:pPr indent="-342900">
              <a:spcBef>
                <a:spcPts val="0"/>
              </a:spcBef>
              <a:buFont typeface="Wingdings" panose="05000000000000000000" pitchFamily="2" charset="2"/>
              <a:buChar char="Ø"/>
            </a:pPr>
            <a:r>
              <a:rPr lang="tr-TR" dirty="0">
                <a:latin typeface="Times New Roman" panose="02020603050405020304" pitchFamily="18" charset="0"/>
                <a:ea typeface="Calibri" panose="020F0502020204030204" pitchFamily="34" charset="0"/>
                <a:cs typeface="Times New Roman" panose="02020603050405020304" pitchFamily="18" charset="0"/>
              </a:rPr>
              <a:t>OSB Müdürlükleri</a:t>
            </a:r>
          </a:p>
          <a:p>
            <a:pPr lvl="0" indent="-342900">
              <a:spcBef>
                <a:spcPts val="0"/>
              </a:spcBef>
              <a:buFont typeface="Wingdings" panose="05000000000000000000" pitchFamily="2" charset="2"/>
              <a:buChar char="Ø"/>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Kamu / Özel Çevre Analiz Laboratuvarları;</a:t>
            </a:r>
          </a:p>
          <a:p>
            <a:pPr marL="363538" lvl="1" indent="-188913">
              <a:spcBef>
                <a:spcPts val="0"/>
              </a:spcBef>
              <a:buFont typeface="Wingdings" panose="05000000000000000000" pitchFamily="2" charset="2"/>
              <a:buChar char="ü"/>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Emisyon (Baca Gazı) Ölçümleri, </a:t>
            </a:r>
          </a:p>
          <a:p>
            <a:pPr marL="363538" lvl="1" indent="-188913">
              <a:spcBef>
                <a:spcPts val="0"/>
              </a:spcBef>
              <a:buFont typeface="Wingdings" panose="05000000000000000000" pitchFamily="2" charset="2"/>
              <a:buChar char="ü"/>
            </a:pPr>
            <a:r>
              <a:rPr lang="tr-TR" sz="1200" dirty="0" err="1">
                <a:effectLst/>
                <a:latin typeface="Times New Roman" panose="02020603050405020304" pitchFamily="18" charset="0"/>
                <a:ea typeface="Calibri" panose="020F0502020204030204" pitchFamily="34" charset="0"/>
                <a:cs typeface="Times New Roman" panose="02020603050405020304" pitchFamily="18" charset="0"/>
              </a:rPr>
              <a:t>İmisyon</a:t>
            </a: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(Hava Kalitesi) Ölçümleri</a:t>
            </a:r>
          </a:p>
          <a:p>
            <a:pPr marL="363538" lvl="1" indent="-188913">
              <a:spcBef>
                <a:spcPts val="0"/>
              </a:spcBef>
              <a:buFont typeface="Wingdings" panose="05000000000000000000" pitchFamily="2" charset="2"/>
              <a:buChar char="ü"/>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Çevresel Gürültü Ölçümleri</a:t>
            </a:r>
          </a:p>
          <a:p>
            <a:pPr marL="363538" lvl="1" indent="-188913">
              <a:spcBef>
                <a:spcPts val="0"/>
              </a:spcBef>
              <a:buFont typeface="Wingdings" panose="05000000000000000000" pitchFamily="2" charset="2"/>
              <a:buChar char="ü"/>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Çevresel Titreşim Ölçümleri</a:t>
            </a:r>
          </a:p>
          <a:p>
            <a:pPr marL="363538" lvl="1" indent="-188913">
              <a:spcBef>
                <a:spcPts val="0"/>
              </a:spcBef>
              <a:buFont typeface="Wingdings" panose="05000000000000000000" pitchFamily="2" charset="2"/>
              <a:buChar char="ü"/>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İçme ve Kullanma Suyu Analizleri</a:t>
            </a:r>
          </a:p>
          <a:p>
            <a:pPr marL="363538" lvl="1" indent="-188913">
              <a:spcBef>
                <a:spcPts val="0"/>
              </a:spcBef>
              <a:buFont typeface="Wingdings" panose="05000000000000000000" pitchFamily="2" charset="2"/>
              <a:buChar char="ü"/>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Atıksu Suyu Analizleri</a:t>
            </a:r>
          </a:p>
          <a:p>
            <a:pPr marL="363538" lvl="1" indent="-188913">
              <a:spcBef>
                <a:spcPts val="0"/>
              </a:spcBef>
              <a:buFont typeface="Wingdings" panose="05000000000000000000" pitchFamily="2" charset="2"/>
              <a:buChar char="ü"/>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Deniz Suyu Analizleri</a:t>
            </a:r>
          </a:p>
          <a:p>
            <a:pPr marL="363538" lvl="1" indent="-188913">
              <a:spcBef>
                <a:spcPts val="0"/>
              </a:spcBef>
              <a:buFont typeface="Wingdings" panose="05000000000000000000" pitchFamily="2" charset="2"/>
              <a:buChar char="ü"/>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Atık/Katı Atık/Arıtma Çamuru/ Toprak</a:t>
            </a:r>
          </a:p>
          <a:p>
            <a:pPr marL="363538" lvl="1" indent="-188913">
              <a:spcBef>
                <a:spcPts val="0"/>
              </a:spcBef>
              <a:buFont typeface="Wingdings" panose="05000000000000000000" pitchFamily="2" charset="2"/>
              <a:buChar char="ü"/>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Atık Yağ Analizleri</a:t>
            </a:r>
          </a:p>
          <a:p>
            <a:pPr lvl="0" indent="-342900">
              <a:spcBef>
                <a:spcPts val="0"/>
              </a:spcBef>
              <a:buFont typeface="Wingdings" panose="05000000000000000000" pitchFamily="2" charset="2"/>
              <a:buChar char="Ø"/>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Özel sektörde;</a:t>
            </a:r>
          </a:p>
          <a:p>
            <a:pPr marL="363538" lvl="1" indent="-188913">
              <a:spcBef>
                <a:spcPts val="0"/>
              </a:spcBef>
              <a:buFont typeface="Wingdings" panose="05000000000000000000" pitchFamily="2" charset="2"/>
              <a:buChar char="ü"/>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Çevre Yönetim Birimi olan tüm işletmelerde,</a:t>
            </a:r>
          </a:p>
          <a:p>
            <a:pPr marL="363538" lvl="1" indent="-188913">
              <a:spcBef>
                <a:spcPts val="0"/>
              </a:spcBef>
              <a:buFont typeface="Wingdings" panose="05000000000000000000" pitchFamily="2" charset="2"/>
              <a:buChar char="ü"/>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Küçük ya da büyük ölçekli atıksu/içme suyu arıtma tesisi kurulum ve işletimi yapan firmalar,</a:t>
            </a:r>
          </a:p>
          <a:p>
            <a:pPr marL="363538" lvl="1" indent="-188913">
              <a:spcBef>
                <a:spcPts val="0"/>
              </a:spcBef>
              <a:buFont typeface="Wingdings" panose="05000000000000000000" pitchFamily="2" charset="2"/>
              <a:buChar char="ü"/>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Kâğıt, plastik, metal, yağ vs. atık toplama ve geri dönüşüm tesisleri,</a:t>
            </a:r>
          </a:p>
          <a:p>
            <a:pPr marL="363538" lvl="1" indent="-188913">
              <a:spcBef>
                <a:spcPts val="0"/>
              </a:spcBef>
              <a:buFont typeface="Wingdings" panose="05000000000000000000" pitchFamily="2" charset="2"/>
              <a:buChar char="ü"/>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Yüzme havuzu ve kimyasalları firmaları üretimi ve uygulaması yapan firmalar,</a:t>
            </a:r>
          </a:p>
          <a:p>
            <a:pPr marL="363538" lvl="1" indent="-188913">
              <a:spcBef>
                <a:spcPts val="0"/>
              </a:spcBef>
              <a:buFont typeface="Wingdings" panose="05000000000000000000" pitchFamily="2" charset="2"/>
              <a:buChar char="ü"/>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Endüstriyel kazan ve soğutma suyu kimyasalları üreten ve uygulayan firmalar,</a:t>
            </a:r>
          </a:p>
        </p:txBody>
      </p:sp>
      <p:sp>
        <p:nvSpPr>
          <p:cNvPr id="9" name="Metin Yer Tutucusu 8"/>
          <p:cNvSpPr>
            <a:spLocks noGrp="1"/>
          </p:cNvSpPr>
          <p:nvPr>
            <p:ph type="body" sz="quarter" idx="18"/>
          </p:nvPr>
        </p:nvSpPr>
        <p:spPr>
          <a:xfrm>
            <a:off x="4093096" y="232635"/>
            <a:ext cx="2880320" cy="589406"/>
          </a:xfrm>
        </p:spPr>
        <p:txBody>
          <a:bodyPr/>
          <a:lstStyle/>
          <a:p>
            <a:pPr marL="171450" indent="-171450" algn="just">
              <a:buFont typeface="Wingdings" panose="05000000000000000000" pitchFamily="2" charset="2"/>
              <a:buChar char="ü"/>
            </a:pPr>
            <a:endParaRPr lang="tr-TR" sz="1050" dirty="0">
              <a:latin typeface="Verdana" panose="020B0604030504040204" pitchFamily="34" charset="0"/>
              <a:ea typeface="Verdana" panose="020B0604030504040204" pitchFamily="34" charset="0"/>
            </a:endParaRPr>
          </a:p>
          <a:p>
            <a:pPr algn="just">
              <a:lnSpc>
                <a:spcPct val="100000"/>
              </a:lnSpc>
              <a:spcBef>
                <a:spcPts val="432"/>
              </a:spcBef>
            </a:pPr>
            <a:r>
              <a:rPr lang="tr-TR" sz="1050" dirty="0">
                <a:latin typeface="Verdana" panose="020B0604030504040204" pitchFamily="34" charset="0"/>
                <a:ea typeface="Verdana" panose="020B0604030504040204" pitchFamily="34" charset="0"/>
                <a:cs typeface="Verdana" panose="020B0604030504040204" pitchFamily="34" charset="0"/>
              </a:rPr>
              <a:t>  </a:t>
            </a:r>
          </a:p>
        </p:txBody>
      </p:sp>
      <p:sp>
        <p:nvSpPr>
          <p:cNvPr id="11" name="Metin Yer Tutucusu 10"/>
          <p:cNvSpPr>
            <a:spLocks noGrp="1"/>
          </p:cNvSpPr>
          <p:nvPr>
            <p:ph type="body" sz="quarter" idx="23"/>
          </p:nvPr>
        </p:nvSpPr>
        <p:spPr>
          <a:xfrm>
            <a:off x="7261448" y="3036132"/>
            <a:ext cx="2520280" cy="3168352"/>
          </a:xfrm>
        </p:spPr>
        <p:txBody>
          <a:bodyPr/>
          <a:lstStyle/>
          <a:p>
            <a:pPr>
              <a:lnSpc>
                <a:spcPct val="100000"/>
              </a:lnSpc>
            </a:pPr>
            <a:r>
              <a:rPr lang="tr-TR" sz="1050" dirty="0">
                <a:solidFill>
                  <a:srgbClr val="DF5327">
                    <a:lumMod val="75000"/>
                  </a:srgbClr>
                </a:solidFill>
                <a:latin typeface="Verdana" panose="020B0604030504040204" pitchFamily="34" charset="0"/>
                <a:ea typeface="Verdana" panose="020B0604030504040204" pitchFamily="34" charset="0"/>
                <a:cs typeface="Verdana" panose="020B0604030504040204" pitchFamily="34" charset="0"/>
              </a:rPr>
              <a:t> </a:t>
            </a:r>
            <a:endParaRPr lang="tr-TR" sz="1050" i="1" baseline="0" dirty="0">
              <a:solidFill>
                <a:srgbClr val="DF5327">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Metin Yer Tutucusu 11"/>
          <p:cNvSpPr>
            <a:spLocks noGrp="1"/>
          </p:cNvSpPr>
          <p:nvPr>
            <p:ph type="body" sz="quarter" idx="24"/>
          </p:nvPr>
        </p:nvSpPr>
        <p:spPr>
          <a:xfrm>
            <a:off x="3894706" y="385035"/>
            <a:ext cx="2930554" cy="2805145"/>
          </a:xfrm>
        </p:spPr>
        <p:txBody>
          <a:bodyPr/>
          <a:lstStyle/>
          <a:p>
            <a:pPr algn="just"/>
            <a:r>
              <a:rPr lang="tr-TR" sz="1100" b="1" dirty="0">
                <a:solidFill>
                  <a:srgbClr val="C00000"/>
                </a:solidFill>
                <a:latin typeface="Verdana" pitchFamily="34" charset="0"/>
                <a:ea typeface="Verdana" pitchFamily="34" charset="0"/>
                <a:cs typeface="Verdana" pitchFamily="34" charset="0"/>
              </a:rPr>
              <a:t>    Türkiye’de Çevre Teknikeri  olmak</a:t>
            </a:r>
          </a:p>
          <a:p>
            <a:pPr marL="171450" indent="-171450" algn="just">
              <a:buFont typeface="Wingdings" pitchFamily="2" charset="2"/>
              <a:buChar char="ü"/>
            </a:pPr>
            <a:r>
              <a:rPr lang="tr-TR" sz="1050" dirty="0">
                <a:latin typeface="Verdana" pitchFamily="34" charset="0"/>
                <a:ea typeface="Verdana" pitchFamily="34" charset="0"/>
                <a:cs typeface="Verdana" pitchFamily="34" charset="0"/>
              </a:rPr>
              <a:t>Ülkemizde çevre bilincinin yeterince gelişmemiş olması nedeniyle çevre alanında çalışanların sayısı oldukça  azdır. Bu durum mezunlarımızın iş bulma imkanlarının yüksek olması sonucunu doğurmaktadır. Mezunlarımız işletme, laboratuvar ve denetim birimlerinde çalışabilmektedir.</a:t>
            </a:r>
          </a:p>
          <a:p>
            <a:pPr marL="171450" indent="-171450" algn="just" fontAlgn="base">
              <a:buFont typeface="Wingdings" pitchFamily="2" charset="2"/>
              <a:buChar char="ü"/>
            </a:pPr>
            <a:r>
              <a:rPr lang="tr-TR" sz="1050" dirty="0">
                <a:latin typeface="Verdana" pitchFamily="34" charset="0"/>
                <a:ea typeface="Verdana" pitchFamily="34" charset="0"/>
                <a:cs typeface="Verdana" pitchFamily="34" charset="0"/>
              </a:rPr>
              <a:t>Ayrıca  üretim şekli yüzünden çevreyi kirletme olasılığı yüksek kurum ve kuruluşlara çevre teknikeri çalıştırma zorunluluğu getirmeyi amaçlayan yasal düzenlemelerin  yapılması ve hayata geçirilmesiyle Çevre teknikerlerinin iş olanakları  artış göstermektedir.</a:t>
            </a:r>
          </a:p>
          <a:p>
            <a:pPr marL="171450" indent="-171450" algn="just" fontAlgn="base">
              <a:buFont typeface="Wingdings" pitchFamily="2" charset="2"/>
              <a:buChar char="ü"/>
            </a:pPr>
            <a:r>
              <a:rPr lang="tr-TR" sz="1050" dirty="0">
                <a:latin typeface="Verdana" pitchFamily="34" charset="0"/>
                <a:ea typeface="Verdana" pitchFamily="34" charset="0"/>
                <a:cs typeface="Verdana" pitchFamily="34" charset="0"/>
              </a:rPr>
              <a:t>Çevre sorunları her geçen gün artan ülkemizde Çevre Teknikerliği geleceğin gözde meslekleri arasında yer almaktadır.</a:t>
            </a:r>
          </a:p>
          <a:p>
            <a:pPr algn="just" fontAlgn="base"/>
            <a:endParaRPr lang="tr-TR" sz="1050" dirty="0">
              <a:latin typeface="Verdana" pitchFamily="34" charset="0"/>
              <a:ea typeface="Verdana" pitchFamily="34" charset="0"/>
              <a:cs typeface="Verdana" pitchFamily="34" charset="0"/>
            </a:endParaRPr>
          </a:p>
          <a:p>
            <a:pPr marL="171450" indent="-171450" algn="just">
              <a:lnSpc>
                <a:spcPct val="100000"/>
              </a:lnSpc>
              <a:spcBef>
                <a:spcPts val="450"/>
              </a:spcBef>
              <a:spcAft>
                <a:spcPts val="432"/>
              </a:spcAft>
              <a:buFont typeface="Wingdings" panose="05000000000000000000" pitchFamily="2" charset="2"/>
              <a:buChar char="ü"/>
            </a:pPr>
            <a:endParaRPr lang="tr-TR" sz="400" b="0" i="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etin kutusu 2"/>
          <p:cNvSpPr txBox="1"/>
          <p:nvPr/>
        </p:nvSpPr>
        <p:spPr>
          <a:xfrm>
            <a:off x="267196" y="232634"/>
            <a:ext cx="2808312" cy="261610"/>
          </a:xfrm>
          <a:prstGeom prst="rect">
            <a:avLst/>
          </a:prstGeom>
          <a:noFill/>
        </p:spPr>
        <p:txBody>
          <a:bodyPr wrap="square" rtlCol="0">
            <a:spAutoFit/>
          </a:bodyPr>
          <a:lstStyle/>
          <a:p>
            <a:endPar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Akış Çizelgesi: İşlem 1"/>
          <p:cNvSpPr/>
          <p:nvPr/>
        </p:nvSpPr>
        <p:spPr>
          <a:xfrm>
            <a:off x="132656" y="141784"/>
            <a:ext cx="9721080" cy="7488832"/>
          </a:xfrm>
          <a:prstGeom prst="flowChartProcess">
            <a:avLst/>
          </a:prstGeom>
          <a:noFill/>
          <a:ln>
            <a:solidFill>
              <a:schemeClr val="accent2"/>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tr-TR"/>
          </a:p>
        </p:txBody>
      </p:sp>
      <p:sp>
        <p:nvSpPr>
          <p:cNvPr id="6" name="Metin Yer Tutucusu 5">
            <a:extLst>
              <a:ext uri="{FF2B5EF4-FFF2-40B4-BE49-F238E27FC236}">
                <a16:creationId xmlns:a16="http://schemas.microsoft.com/office/drawing/2014/main" id="{A6C93300-F279-4783-9BFE-06AFDF366051}"/>
              </a:ext>
            </a:extLst>
          </p:cNvPr>
          <p:cNvSpPr>
            <a:spLocks noGrp="1"/>
          </p:cNvSpPr>
          <p:nvPr>
            <p:ph type="body" sz="quarter" idx="29"/>
          </p:nvPr>
        </p:nvSpPr>
        <p:spPr>
          <a:xfrm>
            <a:off x="7235120" y="2024208"/>
            <a:ext cx="2428875" cy="4280658"/>
          </a:xfrm>
        </p:spPr>
        <p:txBody>
          <a:bodyPr/>
          <a:lstStyle/>
          <a:p>
            <a:pPr algn="just"/>
            <a:r>
              <a:rPr lang="tr-TR" sz="1100" b="1" dirty="0">
                <a:solidFill>
                  <a:schemeClr val="accent2">
                    <a:lumMod val="75000"/>
                  </a:schemeClr>
                </a:solidFill>
                <a:latin typeface="Verdana" panose="020B0604030504040204" pitchFamily="34" charset="0"/>
                <a:ea typeface="Verdana" panose="020B0604030504040204" pitchFamily="34" charset="0"/>
              </a:rPr>
              <a:t>Neden İSTE Çevre Koruma ve Kontrol Programı?</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Güçlü, deneyimli ve nitelikli akademik kadro</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Güncel ve dünya standartlarında uyumlu müfredat</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Tepe Kampüs ulaşım imkanları</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Sanayi ile yakın işbirliği</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İş Dünyası İle Entegrasyon(İDE) sayesinde endüstriye uyum sorununun çözülmesi</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Mezuniyet sonrası birçok farklı bölüme dikey geçiş yapabilme imkanı</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Köklü geçmiş, parlak gelecek</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Sosyal, kültürel ve kulüp faaliyetleri</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Sıcak aile ortamı</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Mezuniyet sonrası kolay iş bulma ve aranılır eleman olma</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19000m2 kapalı alana sahip bir deniz manzaralı kampüs,</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Kapalı spor salonu, kantin, kafeterya ve yemek salonu olması</a:t>
            </a:r>
          </a:p>
          <a:p>
            <a:pPr marL="171450" indent="-171450" algn="just">
              <a:buFont typeface="Wingdings" panose="05000000000000000000" pitchFamily="2" charset="2"/>
              <a:buChar char="ü"/>
            </a:pPr>
            <a:endParaRPr lang="tr-TR" sz="1050" dirty="0">
              <a:latin typeface="Verdana" panose="020B0604030504040204" pitchFamily="34" charset="0"/>
              <a:ea typeface="Verdana" panose="020B0604030504040204" pitchFamily="34" charset="0"/>
            </a:endParaRPr>
          </a:p>
        </p:txBody>
      </p:sp>
      <p:sp>
        <p:nvSpPr>
          <p:cNvPr id="4" name="Dikdörtgen 3">
            <a:extLst>
              <a:ext uri="{FF2B5EF4-FFF2-40B4-BE49-F238E27FC236}">
                <a16:creationId xmlns:a16="http://schemas.microsoft.com/office/drawing/2014/main" id="{E5D8E1C5-187A-4DB1-A45D-B00684C2F78C}"/>
              </a:ext>
            </a:extLst>
          </p:cNvPr>
          <p:cNvSpPr/>
          <p:nvPr/>
        </p:nvSpPr>
        <p:spPr>
          <a:xfrm>
            <a:off x="3872641" y="5902424"/>
            <a:ext cx="2952619" cy="1223412"/>
          </a:xfrm>
          <a:prstGeom prst="rect">
            <a:avLst/>
          </a:prstGeom>
        </p:spPr>
        <p:txBody>
          <a:bodyPr wrap="square">
            <a:spAutoFit/>
          </a:bodyPr>
          <a:lstStyle/>
          <a:p>
            <a:pPr lvl="0" algn="just"/>
            <a:r>
              <a:rPr lang="tr-TR" sz="1050" dirty="0">
                <a:latin typeface="Verdana" panose="020B0604030504040204" pitchFamily="34" charset="0"/>
                <a:ea typeface="Verdana" panose="020B0604030504040204" pitchFamily="34" charset="0"/>
              </a:rPr>
              <a:t>   </a:t>
            </a:r>
            <a:r>
              <a:rPr lang="tr-TR" sz="1050" dirty="0">
                <a:solidFill>
                  <a:prstClr val="black"/>
                </a:solidFill>
                <a:latin typeface="Verdana" pitchFamily="34" charset="0"/>
                <a:ea typeface="Verdana" pitchFamily="34" charset="0"/>
                <a:cs typeface="Verdana" pitchFamily="34" charset="0"/>
              </a:rPr>
              <a:t>Çevre Koruma ve Kontrol Programına kayıt olan öğrenciler 4 Yarıyıl sonunda 2 senelik </a:t>
            </a:r>
            <a:r>
              <a:rPr lang="tr-TR" sz="1050" dirty="0" err="1">
                <a:solidFill>
                  <a:prstClr val="black"/>
                </a:solidFill>
                <a:latin typeface="Verdana" pitchFamily="34" charset="0"/>
                <a:ea typeface="Verdana" pitchFamily="34" charset="0"/>
                <a:cs typeface="Verdana" pitchFamily="34" charset="0"/>
              </a:rPr>
              <a:t>önlisans</a:t>
            </a:r>
            <a:r>
              <a:rPr lang="tr-TR" sz="1050" dirty="0">
                <a:solidFill>
                  <a:prstClr val="black"/>
                </a:solidFill>
                <a:latin typeface="Verdana" pitchFamily="34" charset="0"/>
                <a:ea typeface="Verdana" pitchFamily="34" charset="0"/>
                <a:cs typeface="Verdana" pitchFamily="34" charset="0"/>
              </a:rPr>
              <a:t> diploması almaya hak kazanırlar.</a:t>
            </a:r>
          </a:p>
          <a:p>
            <a:pPr algn="just"/>
            <a:r>
              <a:rPr lang="tr-TR" sz="1050" dirty="0">
                <a:solidFill>
                  <a:prstClr val="black"/>
                </a:solidFill>
                <a:latin typeface="Verdana" pitchFamily="34" charset="0"/>
                <a:ea typeface="Verdana" pitchFamily="34" charset="0"/>
                <a:cs typeface="Verdana" pitchFamily="34" charset="0"/>
              </a:rPr>
              <a:t>     Çevre Koruma ve Kontrol programından mezun olanlar </a:t>
            </a:r>
            <a:r>
              <a:rPr lang="tr-TR" sz="1050" u="sng" dirty="0">
                <a:solidFill>
                  <a:prstClr val="black"/>
                </a:solidFill>
                <a:latin typeface="Verdana" pitchFamily="34" charset="0"/>
                <a:ea typeface="Verdana" pitchFamily="34" charset="0"/>
                <a:cs typeface="Verdana" pitchFamily="34" charset="0"/>
                <a:hlinkClick r:id="rId2"/>
              </a:rPr>
              <a:t>Çevre Teknikeri</a:t>
            </a:r>
            <a:r>
              <a:rPr lang="tr-TR" sz="1050" dirty="0">
                <a:solidFill>
                  <a:prstClr val="black"/>
                </a:solidFill>
                <a:latin typeface="Verdana" pitchFamily="34" charset="0"/>
                <a:ea typeface="Verdana" pitchFamily="34" charset="0"/>
                <a:cs typeface="Verdana" pitchFamily="34" charset="0"/>
              </a:rPr>
              <a:t> unvanı alırlar.</a:t>
            </a:r>
          </a:p>
        </p:txBody>
      </p:sp>
      <p:sp>
        <p:nvSpPr>
          <p:cNvPr id="15" name="Metin kutusu 14">
            <a:extLst>
              <a:ext uri="{FF2B5EF4-FFF2-40B4-BE49-F238E27FC236}">
                <a16:creationId xmlns:a16="http://schemas.microsoft.com/office/drawing/2014/main" id="{D7FC75CD-D510-4D96-BFD7-B7BB9CEEA2CA}"/>
              </a:ext>
            </a:extLst>
          </p:cNvPr>
          <p:cNvSpPr txBox="1"/>
          <p:nvPr/>
        </p:nvSpPr>
        <p:spPr>
          <a:xfrm>
            <a:off x="3944794" y="5640814"/>
            <a:ext cx="2808312" cy="261610"/>
          </a:xfrm>
          <a:prstGeom prst="rect">
            <a:avLst/>
          </a:prstGeom>
          <a:noFill/>
        </p:spPr>
        <p:txBody>
          <a:bodyPr wrap="square" rtlCol="0">
            <a:spAutoFit/>
          </a:bodyPr>
          <a:lstStyle/>
          <a:p>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Eğitim Programı</a:t>
            </a:r>
          </a:p>
        </p:txBody>
      </p:sp>
      <p:sp>
        <p:nvSpPr>
          <p:cNvPr id="18" name="Metin kutusu 17"/>
          <p:cNvSpPr txBox="1"/>
          <p:nvPr/>
        </p:nvSpPr>
        <p:spPr>
          <a:xfrm>
            <a:off x="419596" y="385035"/>
            <a:ext cx="2655912" cy="261610"/>
          </a:xfrm>
          <a:prstGeom prst="rect">
            <a:avLst/>
          </a:prstGeom>
          <a:noFill/>
        </p:spPr>
        <p:txBody>
          <a:bodyPr wrap="square" rtlCol="0">
            <a:spAutoFit/>
          </a:bodyPr>
          <a:lstStyle/>
          <a:p>
            <a:endParaRPr lang="tr-TR" sz="1100" dirty="0">
              <a:solidFill>
                <a:schemeClr val="accent2">
                  <a:lumMod val="75000"/>
                </a:schemeClr>
              </a:solidFill>
              <a:latin typeface="Verdana" panose="020B0604030504040204" pitchFamily="34" charset="0"/>
              <a:ea typeface="Verdana" panose="020B0604030504040204" pitchFamily="34" charset="0"/>
            </a:endParaRPr>
          </a:p>
        </p:txBody>
      </p:sp>
      <p:sp>
        <p:nvSpPr>
          <p:cNvPr id="7" name="Dikdörtgen 6"/>
          <p:cNvSpPr/>
          <p:nvPr/>
        </p:nvSpPr>
        <p:spPr>
          <a:xfrm>
            <a:off x="204664" y="861864"/>
            <a:ext cx="3690041" cy="600164"/>
          </a:xfrm>
          <a:prstGeom prst="rect">
            <a:avLst/>
          </a:prstGeom>
        </p:spPr>
        <p:txBody>
          <a:bodyPr wrap="square">
            <a:spAutoFit/>
          </a:bodyPr>
          <a:lstStyle/>
          <a:p>
            <a:pPr lvl="0"/>
            <a:r>
              <a:rPr lang="tr-TR" sz="1100" b="1" dirty="0">
                <a:solidFill>
                  <a:srgbClr val="DF5327">
                    <a:lumMod val="75000"/>
                  </a:srgbClr>
                </a:solidFill>
                <a:latin typeface="Verdana" panose="020B0604030504040204" pitchFamily="34" charset="0"/>
                <a:ea typeface="Verdana" panose="020B0604030504040204" pitchFamily="34" charset="0"/>
              </a:rPr>
              <a:t>Çevre Teknikerlerinin Çalışma Alanları nelerdir?</a:t>
            </a:r>
          </a:p>
          <a:p>
            <a:pPr lvl="0"/>
            <a:endParaRPr lang="tr-TR" sz="1100" dirty="0">
              <a:solidFill>
                <a:srgbClr val="DF5327">
                  <a:lumMod val="75000"/>
                </a:srgbClr>
              </a:solidFill>
              <a:latin typeface="Verdana" panose="020B0604030504040204" pitchFamily="34" charset="0"/>
              <a:ea typeface="Verdana" panose="020B0604030504040204" pitchFamily="34" charset="0"/>
            </a:endParaRPr>
          </a:p>
        </p:txBody>
      </p:sp>
      <p:pic>
        <p:nvPicPr>
          <p:cNvPr id="19" name="Resim 18" descr="su analiz resimleri ile ilgili gÃ¶rsel sonucu"/>
          <p:cNvPicPr/>
          <p:nvPr/>
        </p:nvPicPr>
        <p:blipFill rotWithShape="1">
          <a:blip r:embed="rId3">
            <a:extLst>
              <a:ext uri="{28A0092B-C50C-407E-A947-70E740481C1C}">
                <a14:useLocalDpi xmlns:a14="http://schemas.microsoft.com/office/drawing/2010/main" val="0"/>
              </a:ext>
            </a:extLst>
          </a:blip>
          <a:srcRect t="10457"/>
          <a:stretch/>
        </p:blipFill>
        <p:spPr bwMode="auto">
          <a:xfrm>
            <a:off x="483220" y="213792"/>
            <a:ext cx="2097708" cy="670033"/>
          </a:xfrm>
          <a:prstGeom prst="rect">
            <a:avLst/>
          </a:prstGeom>
          <a:noFill/>
          <a:ln>
            <a:noFill/>
          </a:ln>
        </p:spPr>
      </p:pic>
      <p:pic>
        <p:nvPicPr>
          <p:cNvPr id="20" name="Resim 19" descr="http://aksumyo.sdu.edu.tr/assets/uploads/sites/112/other/378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1564" y="4443966"/>
            <a:ext cx="2816882" cy="1196848"/>
          </a:xfrm>
          <a:prstGeom prst="rect">
            <a:avLst/>
          </a:prstGeom>
          <a:noFill/>
          <a:ln>
            <a:noFill/>
          </a:ln>
        </p:spPr>
      </p:pic>
      <p:pic>
        <p:nvPicPr>
          <p:cNvPr id="22" name="Resim 21" descr="http://aksumyo.sdu.edu.tr/assets/uploads/sites/112/other/378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1448" y="276386"/>
            <a:ext cx="2232248" cy="1747822"/>
          </a:xfrm>
          <a:prstGeom prst="rect">
            <a:avLst/>
          </a:prstGeom>
          <a:noFill/>
          <a:ln>
            <a:noFill/>
          </a:ln>
        </p:spPr>
      </p:pic>
    </p:spTree>
    <p:extLst>
      <p:ext uri="{BB962C8B-B14F-4D97-AF65-F5344CB8AC3E}">
        <p14:creationId xmlns:p14="http://schemas.microsoft.com/office/powerpoint/2010/main" val="653308231"/>
      </p:ext>
    </p:extLst>
  </p:cSld>
  <p:clrMapOvr>
    <a:masterClrMapping/>
  </p:clrMapOvr>
</p:sld>
</file>

<file path=ppt/theme/theme1.xml><?xml version="1.0" encoding="utf-8"?>
<a:theme xmlns:a="http://schemas.openxmlformats.org/drawingml/2006/main" name="BrochureColor">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164C57-B46C-4088-AC90-B7208082F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Küçük işletme broşürü</Template>
  <TotalTime>0</TotalTime>
  <Words>590</Words>
  <Application>Microsoft Office PowerPoint</Application>
  <PresentationFormat>Özel</PresentationFormat>
  <Paragraphs>81</Paragraphs>
  <Slides>2</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vt:i4>
      </vt:variant>
    </vt:vector>
  </HeadingPairs>
  <TitlesOfParts>
    <vt:vector size="9" baseType="lpstr">
      <vt:lpstr>Arial</vt:lpstr>
      <vt:lpstr>Calibri</vt:lpstr>
      <vt:lpstr>Cambria</vt:lpstr>
      <vt:lpstr>Times New Roman</vt:lpstr>
      <vt:lpstr>Verdana</vt:lpstr>
      <vt:lpstr>Wingdings</vt:lpstr>
      <vt:lpstr>BrochureColor</vt:lpstr>
      <vt:lpstr>Çevre  teknikeri kimdir?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2018-04-11T07:15:09Z</dcterms:created>
  <dcterms:modified xsi:type="dcterms:W3CDTF">2021-05-26T16:32:15Z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TC031128309991</vt:lpwstr>
  </property>
</Properties>
</file>