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
  </p:notesMasterIdLst>
  <p:handoutMasterIdLst>
    <p:handoutMasterId r:id="rId6"/>
  </p:handoutMasterIdLst>
  <p:sldIdLst>
    <p:sldId id="257" r:id="rId3"/>
    <p:sldId id="258" r:id="rId4"/>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48">
          <p15:clr>
            <a:srgbClr val="A4A3A4"/>
          </p15:clr>
        </p15:guide>
        <p15:guide id="2" pos="3168">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1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9" autoAdjust="0"/>
    <p:restoredTop sz="94660"/>
  </p:normalViewPr>
  <p:slideViewPr>
    <p:cSldViewPr>
      <p:cViewPr>
        <p:scale>
          <a:sx n="98" d="100"/>
          <a:sy n="98" d="100"/>
        </p:scale>
        <p:origin x="138" y="48"/>
      </p:cViewPr>
      <p:guideLst>
        <p:guide orient="horz" pos="2448"/>
        <p:guide pos="3168"/>
      </p:guideLst>
    </p:cSldViewPr>
  </p:slideViewPr>
  <p:notesTextViewPr>
    <p:cViewPr>
      <p:scale>
        <a:sx n="1" d="1"/>
        <a:sy n="1" d="1"/>
      </p:scale>
      <p:origin x="0" y="0"/>
    </p:cViewPr>
  </p:notesTextViewPr>
  <p:notesViewPr>
    <p:cSldViewPr>
      <p:cViewPr varScale="1">
        <p:scale>
          <a:sx n="57" d="100"/>
          <a:sy n="57" d="100"/>
        </p:scale>
        <p:origin x="120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4C4C9-9907-4BB6-B95A-E6BBD959AAB4}" type="datetimeFigureOut">
              <a:rPr lang="tr-TR" smtClean="0"/>
              <a:pPr/>
              <a:t>13.06.2018</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2D650F-38E5-40ED-AA32-287D3AC686E8}" type="slidenum">
              <a:rPr lang="tr-TR" smtClean="0"/>
              <a:pPr/>
              <a:t>‹#›</a:t>
            </a:fld>
            <a:endParaRPr lang="tr-TR" dirty="0"/>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A592C-A796-4264-BD45-11AED491B3E4}" type="datetimeFigureOut">
              <a:rPr lang="tr-TR" smtClean="0"/>
              <a:pPr/>
              <a:t>13.06.2018</a:t>
            </a:fld>
            <a:endParaRPr lang="tr-TR" dirty="0"/>
          </a:p>
        </p:txBody>
      </p:sp>
      <p:sp>
        <p:nvSpPr>
          <p:cNvPr id="4" name="Slayt Görüntüsü Yer Tutucusu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A02A30-9192-49A2-98D9-8D2828AE31E2}" type="slidenum">
              <a:rPr lang="tr-TR" smtClean="0"/>
              <a:pPr/>
              <a:t>‹#›</a:t>
            </a:fld>
            <a:endParaRPr lang="tr-TR" dirty="0"/>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ışında">
    <p:spTree>
      <p:nvGrpSpPr>
        <p:cNvPr id="1" name=""/>
        <p:cNvGrpSpPr/>
        <p:nvPr/>
      </p:nvGrpSpPr>
      <p:grpSpPr>
        <a:xfrm>
          <a:off x="0" y="0"/>
          <a:ext cx="0" cy="0"/>
          <a:chOff x="0" y="0"/>
          <a:chExt cx="0" cy="0"/>
        </a:xfrm>
      </p:grpSpPr>
      <p:sp>
        <p:nvSpPr>
          <p:cNvPr id="41" name="Talimat Metni"/>
          <p:cNvSpPr/>
          <p:nvPr/>
        </p:nvSpPr>
        <p:spPr>
          <a:xfrm>
            <a:off x="10287000" y="4549"/>
            <a:ext cx="17526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1">
              <a:spcBef>
                <a:spcPts val="1200"/>
              </a:spcBef>
              <a:buNone/>
            </a:pPr>
            <a:r>
              <a:rPr lang="tr-TR" sz="1100" b="1" i="1" baseline="0" dirty="0">
                <a:latin typeface="Arial"/>
                <a:ea typeface="+mn-ea"/>
                <a:cs typeface="Arial"/>
              </a:rPr>
              <a:t>Not: </a:t>
            </a:r>
          </a:p>
          <a:p>
            <a:pPr algn="l" defTabSz="914400" rtl="1">
              <a:spcBef>
                <a:spcPts val="1200"/>
              </a:spcBef>
              <a:buNone/>
            </a:pPr>
            <a:r>
              <a:rPr lang="tr-TR" sz="1100" b="1" i="1" baseline="0" dirty="0">
                <a:latin typeface="Arial"/>
                <a:ea typeface="+mn-ea"/>
                <a:cs typeface="Arial"/>
              </a:rPr>
              <a:t>Bu broşür </a:t>
            </a:r>
            <a:r>
              <a:rPr lang="tr-TR" sz="1100" b="1" i="1" dirty="0">
                <a:latin typeface="Arial"/>
                <a:ea typeface="+mn-ea"/>
                <a:cs typeface="Arial"/>
              </a:rPr>
              <a:t>yazdırılacak şekilde tasarlanmıştır. </a:t>
            </a:r>
            <a:r>
              <a:rPr lang="tr-TR" sz="1100" b="1" i="1" baseline="0" dirty="0">
                <a:latin typeface="Arial"/>
                <a:ea typeface="+mn-ea"/>
                <a:cs typeface="Arial"/>
              </a:rPr>
              <a:t>Kart stokuna yazdırmadan önce doğru konumlandırılmasını sağlamak için, normal kağıt üzerinde</a:t>
            </a:r>
            <a:r>
              <a:rPr lang="tr-TR" sz="1100" b="1" i="1" dirty="0">
                <a:latin typeface="Arial"/>
                <a:ea typeface="+mn-ea"/>
                <a:cs typeface="Arial"/>
              </a:rPr>
              <a:t> baskıyı sınamalısınız.</a:t>
            </a:r>
          </a:p>
          <a:p>
            <a:pPr algn="l" defTabSz="914400" rtl="1">
              <a:spcBef>
                <a:spcPts val="1200"/>
              </a:spcBef>
              <a:buNone/>
            </a:pPr>
            <a:r>
              <a:rPr lang="tr-TR" sz="1100" b="1" i="1" baseline="0" dirty="0">
                <a:latin typeface="Arial"/>
                <a:ea typeface="+mn-ea"/>
                <a:cs typeface="Arial"/>
              </a:rPr>
              <a:t>Yazdır iletişim kutusunda 'Sayfaya Sığdırmak için Ölçeklendir' seçeneğinin işaretini kaldırmanız gerekebilir (Tam Sayfa Slaytlar açılan kutusunda).</a:t>
            </a:r>
          </a:p>
          <a:p>
            <a:pPr algn="l" defTabSz="914400" rtl="1">
              <a:spcBef>
                <a:spcPts val="1200"/>
              </a:spcBef>
              <a:buNone/>
            </a:pPr>
            <a:r>
              <a:rPr lang="tr-TR" sz="1100" b="1" i="1" dirty="0">
                <a:latin typeface="Arial"/>
                <a:ea typeface="+mn-ea"/>
                <a:cs typeface="Arial"/>
              </a:rPr>
              <a:t>Sayfaya çift taraflı yazdırmak için yazıcınızın talimatlarını kontrol edin.</a:t>
            </a:r>
          </a:p>
          <a:p>
            <a:pPr algn="l" defTabSz="914400" rtl="1">
              <a:spcBef>
                <a:spcPts val="1200"/>
              </a:spcBef>
              <a:buNone/>
            </a:pPr>
            <a:r>
              <a:rPr lang="tr-TR" sz="1100" b="1" i="1" baseline="0" dirty="0">
                <a:latin typeface="Arial"/>
                <a:ea typeface="+mn-ea"/>
                <a:cs typeface="Arial"/>
              </a:rPr>
              <a:t>Bu slayt üzerindeki resimleri değiştirmek için bir resmi seçin ve silin. Ardından kendi resminizi eklemek için yer tutucudaki Resim Ekle simgesini</a:t>
            </a:r>
          </a:p>
          <a:p>
            <a:pPr algn="l" defTabSz="914400" rtl="1">
              <a:spcBef>
                <a:spcPts val="1200"/>
              </a:spcBef>
              <a:buNone/>
            </a:pPr>
            <a:r>
              <a:rPr lang="tr-TR" sz="1100" b="1" i="1" baseline="0" dirty="0">
                <a:latin typeface="Arial"/>
                <a:ea typeface="+mn-ea"/>
                <a:cs typeface="Arial"/>
              </a:rPr>
              <a:t>tıklatın.</a:t>
            </a:r>
          </a:p>
          <a:p>
            <a:pPr algn="l" defTabSz="914400" rtl="1">
              <a:spcBef>
                <a:spcPts val="1200"/>
              </a:spcBef>
              <a:buNone/>
            </a:pPr>
            <a:r>
              <a:rPr lang="tr-TR" sz="1100" b="1" i="1" dirty="0">
                <a:latin typeface="Arial"/>
                <a:ea typeface="+mn-ea"/>
                <a:cs typeface="Arial"/>
              </a:rPr>
              <a:t>Logoyu kendi logonuzla değiştirmek için "LOGO ile değiştir" resmini sağ tıklatın ve ardından Resmi Değiştir seçimini belirtin.</a:t>
            </a:r>
          </a:p>
        </p:txBody>
      </p:sp>
      <p:pic>
        <p:nvPicPr>
          <p:cNvPr id="42" name="Resim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506200" y="5829299"/>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6946899" y="4498848"/>
            <a:ext cx="2834829" cy="297180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Resim Yer Tutucusu 11"/>
          <p:cNvSpPr>
            <a:spLocks noGrp="1"/>
          </p:cNvSpPr>
          <p:nvPr>
            <p:ph type="pic" sz="quarter" idx="11"/>
          </p:nvPr>
        </p:nvSpPr>
        <p:spPr>
          <a:xfrm>
            <a:off x="457200" y="457200"/>
            <a:ext cx="2428875" cy="22860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457200" y="2891409"/>
            <a:ext cx="2428875" cy="27432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900" b="0" i="1" baseline="0" dirty="0">
                <a:solidFill>
                  <a:schemeClr val="tx1"/>
                </a:solidFill>
                <a:latin typeface="+mn-lt"/>
                <a:ea typeface="+mn-ea"/>
                <a:cs typeface="+mn-cs"/>
              </a:rPr>
              <a:t>Fotoğrafınız için bir resim yazısı ekleyin</a:t>
            </a:r>
            <a:r>
              <a:rPr lang="tr-TR" dirty="0"/>
              <a:t>]</a:t>
            </a:r>
          </a:p>
        </p:txBody>
      </p:sp>
      <p:sp>
        <p:nvSpPr>
          <p:cNvPr id="27" name="Metin Yer Tutucusu 25"/>
          <p:cNvSpPr>
            <a:spLocks noGrp="1"/>
          </p:cNvSpPr>
          <p:nvPr>
            <p:ph type="body" sz="quarter" idx="14" hasCustomPrompt="1"/>
          </p:nvPr>
        </p:nvSpPr>
        <p:spPr>
          <a:xfrm>
            <a:off x="457200" y="3241167"/>
            <a:ext cx="2428875" cy="4572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Bu şablonla çalışmaya nasıl başlarsınız?</a:t>
            </a:r>
          </a:p>
        </p:txBody>
      </p:sp>
      <p:sp>
        <p:nvSpPr>
          <p:cNvPr id="26" name="Metin Yer Tutucusu 25"/>
          <p:cNvSpPr>
            <a:spLocks noGrp="1"/>
          </p:cNvSpPr>
          <p:nvPr>
            <p:ph type="body" sz="quarter" idx="13" hasCustomPrompt="1"/>
          </p:nvPr>
        </p:nvSpPr>
        <p:spPr>
          <a:xfrm>
            <a:off x="457199" y="3677412"/>
            <a:ext cx="2428875" cy="60984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yeni, profesyonel broşürü olduğu gibi kullanabilir veya kolayca özelleştirebilirsiniz.</a:t>
            </a:r>
          </a:p>
        </p:txBody>
      </p:sp>
      <p:sp>
        <p:nvSpPr>
          <p:cNvPr id="23" name="Metin Yer Tutucusu 22"/>
          <p:cNvSpPr>
            <a:spLocks noGrp="1"/>
          </p:cNvSpPr>
          <p:nvPr>
            <p:ph type="body" sz="quarter" idx="12" hasCustomPrompt="1"/>
          </p:nvPr>
        </p:nvSpPr>
        <p:spPr>
          <a:xfrm>
            <a:off x="457199" y="4287252"/>
            <a:ext cx="2428875" cy="3162299"/>
          </a:xfrm>
        </p:spPr>
        <p:txBody>
          <a:bodyPr>
            <a:noAutofit/>
          </a:bodyPr>
          <a:lstStyle>
            <a:lvl1pPr marL="182880" indent="-182880">
              <a:lnSpc>
                <a:spcPct val="120000"/>
              </a:lnSpc>
              <a:spcBef>
                <a:spcPts val="1000"/>
              </a:spcBef>
              <a:defRPr sz="800" baseline="0"/>
            </a:lvl1pPr>
            <a:lvl2pPr marL="228600" indent="-114300">
              <a:lnSpc>
                <a:spcPct val="100000"/>
              </a:lnSpc>
              <a:spcBef>
                <a:spcPts val="800"/>
              </a:spcBef>
              <a:defRPr sz="900"/>
            </a:lvl2pPr>
            <a:lvl3pPr marL="342900" indent="-114300">
              <a:lnSpc>
                <a:spcPct val="100000"/>
              </a:lnSpc>
              <a:spcBef>
                <a:spcPts val="600"/>
              </a:spcBef>
              <a:defRPr sz="800"/>
            </a:lvl3pPr>
            <a:lvl4pPr marL="457200" indent="-114300">
              <a:lnSpc>
                <a:spcPct val="100000"/>
              </a:lnSpc>
              <a:spcBef>
                <a:spcPts val="600"/>
              </a:spcBef>
              <a:defRPr sz="700"/>
            </a:lvl4pPr>
            <a:lvl5pPr marL="571500" indent="-114300">
              <a:lnSpc>
                <a:spcPct val="100000"/>
              </a:lnSpc>
              <a:spcBef>
                <a:spcPts val="600"/>
              </a:spcBef>
              <a:defRPr sz="700"/>
            </a:lvl5pPr>
          </a:lstStyle>
          <a:p>
            <a:pPr lvl="0"/>
            <a:r>
              <a:rPr lang="tr-TR" dirty="0"/>
              <a:t>Bu şablonu kullanmaya başlamanıza yardımcı olmak için şablonda birkaç ipucuna yer verdik. Herhangi bir ipucu metnini (bunun gibi) kendinizinkiyle değiştirmek için bu metni tıklatıp yazmaya başlamanız yeterlidir. Broşürdeki fotoğrafları değiştirmek için bir resmi seçin ve silin. Ardından yer tutucusundaki Resim Ekle simgesini tıklatarak kendi fotoğrafınızı ekleyin. Logoyu kendi logonuzla değiştirmek için "LOGO ile değiştir" resmini sağ tıklatın ve ardından Resmi Değiştir seçimini belirtin.</a:t>
            </a:r>
          </a:p>
        </p:txBody>
      </p:sp>
      <p:sp>
        <p:nvSpPr>
          <p:cNvPr id="29" name="Metin Yer Tutucusu 25"/>
          <p:cNvSpPr>
            <a:spLocks noGrp="1"/>
          </p:cNvSpPr>
          <p:nvPr>
            <p:ph type="body" sz="quarter" idx="16" hasCustomPrompt="1"/>
          </p:nvPr>
        </p:nvSpPr>
        <p:spPr>
          <a:xfrm>
            <a:off x="3813820" y="609600"/>
            <a:ext cx="2428875" cy="457200"/>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Biz Kimiz?</a:t>
            </a:r>
          </a:p>
        </p:txBody>
      </p:sp>
      <p:sp>
        <p:nvSpPr>
          <p:cNvPr id="30" name="Metin Yer Tutucusu 25"/>
          <p:cNvSpPr>
            <a:spLocks noGrp="1"/>
          </p:cNvSpPr>
          <p:nvPr>
            <p:ph type="body" sz="quarter" idx="17" hasCustomPrompt="1"/>
          </p:nvPr>
        </p:nvSpPr>
        <p:spPr>
          <a:xfrm>
            <a:off x="3813820" y="1082040"/>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Hakkımızda</a:t>
            </a:r>
          </a:p>
        </p:txBody>
      </p:sp>
      <p:sp>
        <p:nvSpPr>
          <p:cNvPr id="45" name="Metin Yer Tutucusu 25"/>
          <p:cNvSpPr>
            <a:spLocks noGrp="1"/>
          </p:cNvSpPr>
          <p:nvPr>
            <p:ph type="body" sz="quarter" idx="24" hasCustomPrompt="1"/>
          </p:nvPr>
        </p:nvSpPr>
        <p:spPr>
          <a:xfrm>
            <a:off x="3813820" y="1342644"/>
            <a:ext cx="2428875" cy="88080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sizin kısa bir konuşma yapacağınız yerdir. Ürünlerinizi veya hizmetlerinizi birisine anlatmak için yalnızca birkaç saniyeniz olsaydı, ne derdiniz?</a:t>
            </a:r>
          </a:p>
        </p:txBody>
      </p:sp>
      <p:sp>
        <p:nvSpPr>
          <p:cNvPr id="32" name="Metin Yer Tutucusu 25"/>
          <p:cNvSpPr>
            <a:spLocks noGrp="1"/>
          </p:cNvSpPr>
          <p:nvPr>
            <p:ph type="body" sz="quarter" idx="19" hasCustomPrompt="1"/>
          </p:nvPr>
        </p:nvSpPr>
        <p:spPr>
          <a:xfrm>
            <a:off x="3813820" y="2287906"/>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Bize Başvurun</a:t>
            </a:r>
          </a:p>
        </p:txBody>
      </p:sp>
      <p:sp>
        <p:nvSpPr>
          <p:cNvPr id="33" name="Metin Yer Tutucusu 25"/>
          <p:cNvSpPr>
            <a:spLocks noGrp="1"/>
          </p:cNvSpPr>
          <p:nvPr>
            <p:ph type="body" sz="quarter" idx="20" hasCustomPrompt="1"/>
          </p:nvPr>
        </p:nvSpPr>
        <p:spPr>
          <a:xfrm>
            <a:off x="3813820" y="2538985"/>
            <a:ext cx="2428875" cy="670940"/>
          </a:xfrm>
        </p:spPr>
        <p:txBody>
          <a:bodyPr>
            <a:noAutofit/>
          </a:bodyPr>
          <a:lstStyle>
            <a:lvl1pPr marL="0" indent="0" algn="l" defTabSz="749808">
              <a:lnSpc>
                <a:spcPct val="10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60"/>
              </a:spcBef>
              <a:buNone/>
            </a:pPr>
            <a:r>
              <a:rPr lang="tr-TR" sz="1000" b="0" i="0" baseline="0" dirty="0">
                <a:solidFill>
                  <a:schemeClr val="tx1"/>
                </a:solidFill>
                <a:latin typeface="+mn-lt"/>
                <a:ea typeface="+mn-ea"/>
                <a:cs typeface="+mn-cs"/>
              </a:rPr>
              <a:t>Telefon: [Telefon]</a:t>
            </a:r>
          </a:p>
          <a:p>
            <a:pPr marL="0" indent="0" algn="l" defTabSz="749808">
              <a:lnSpc>
                <a:spcPct val="100000"/>
              </a:lnSpc>
              <a:spcBef>
                <a:spcPts val="360"/>
              </a:spcBef>
              <a:buNone/>
            </a:pPr>
            <a:r>
              <a:rPr lang="tr-TR" sz="1000" b="0" i="0" baseline="0" dirty="0">
                <a:solidFill>
                  <a:schemeClr val="tx1"/>
                </a:solidFill>
                <a:latin typeface="+mn-lt"/>
                <a:ea typeface="+mn-ea"/>
                <a:cs typeface="+mn-cs"/>
              </a:rPr>
              <a:t>E-posta: [E-posta adresi]</a:t>
            </a:r>
          </a:p>
          <a:p>
            <a:pPr marL="0" indent="0" algn="l" defTabSz="749808">
              <a:lnSpc>
                <a:spcPct val="100000"/>
              </a:lnSpc>
              <a:spcBef>
                <a:spcPts val="360"/>
              </a:spcBef>
              <a:buNone/>
            </a:pPr>
            <a:r>
              <a:rPr lang="tr-TR" sz="1000" b="0" i="0" baseline="0" dirty="0">
                <a:solidFill>
                  <a:schemeClr val="tx1"/>
                </a:solidFill>
                <a:latin typeface="+mn-lt"/>
                <a:ea typeface="+mn-ea"/>
                <a:cs typeface="+mn-cs"/>
              </a:rPr>
              <a:t>Web: [Web adresi]</a:t>
            </a:r>
          </a:p>
        </p:txBody>
      </p:sp>
      <p:sp>
        <p:nvSpPr>
          <p:cNvPr id="34" name="Metin Yer Tutucusu 25"/>
          <p:cNvSpPr>
            <a:spLocks noGrp="1"/>
          </p:cNvSpPr>
          <p:nvPr>
            <p:ph type="body" sz="quarter" idx="21" hasCustomPrompt="1"/>
          </p:nvPr>
        </p:nvSpPr>
        <p:spPr>
          <a:xfrm>
            <a:off x="4746624" y="6851269"/>
            <a:ext cx="1508125" cy="152400"/>
          </a:xfrm>
        </p:spPr>
        <p:txBody>
          <a:bodyPr>
            <a:noAutofit/>
          </a:bodyPr>
          <a:lstStyle>
            <a:lvl1pPr marL="0" marR="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sz="1000" b="1" cap="all"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a:pPr>
            <a:r>
              <a:rPr lang="tr-TR" dirty="0"/>
              <a:t>[</a:t>
            </a:r>
            <a:r>
              <a:rPr lang="tr-TR" sz="1000" b="1" i="0" baseline="0" dirty="0">
                <a:solidFill>
                  <a:srgbClr val="DF5327">
                    <a:lumMod val="75000"/>
                  </a:srgbClr>
                </a:solidFill>
                <a:latin typeface="+mj-lt"/>
                <a:ea typeface="+mn-ea"/>
                <a:cs typeface="+mn-cs"/>
              </a:rPr>
              <a:t>Şirket adı</a:t>
            </a:r>
            <a:r>
              <a:rPr lang="tr-TR" dirty="0"/>
              <a:t>]</a:t>
            </a:r>
          </a:p>
        </p:txBody>
      </p:sp>
      <p:sp>
        <p:nvSpPr>
          <p:cNvPr id="37" name="Metin Yer Tutucusu 36"/>
          <p:cNvSpPr>
            <a:spLocks noGrp="1"/>
          </p:cNvSpPr>
          <p:nvPr>
            <p:ph type="body" sz="quarter" idx="22" hasCustomPrompt="1"/>
          </p:nvPr>
        </p:nvSpPr>
        <p:spPr>
          <a:xfrm>
            <a:off x="4746624" y="7004304"/>
            <a:ext cx="1508125" cy="310896"/>
          </a:xfrm>
        </p:spPr>
        <p:txBody>
          <a:bodyPr>
            <a:noAutofit/>
          </a:bodyPr>
          <a:lstStyle>
            <a:lvl1pPr marL="0" indent="0" algn="l" defTabSz="749808">
              <a:lnSpc>
                <a:spcPct val="120000"/>
              </a:lnSpc>
              <a:spcBef>
                <a:spcPts val="288"/>
              </a:spcBef>
              <a:buNone/>
              <a:defRPr sz="800" baseline="0"/>
            </a:lvl1pPr>
            <a:lvl2pPr marL="0" indent="0">
              <a:defRPr sz="800"/>
            </a:lvl2pPr>
            <a:lvl3pPr marL="0" indent="0">
              <a:defRPr sz="800"/>
            </a:lvl3pPr>
            <a:lvl4pPr marL="0" indent="0">
              <a:defRPr sz="800"/>
            </a:lvl4pPr>
            <a:lvl5pPr marL="0" indent="0">
              <a:defRPr sz="800"/>
            </a:lvl5pPr>
          </a:lstStyle>
          <a:p>
            <a:pPr marL="0" indent="0" algn="l" defTabSz="749808">
              <a:lnSpc>
                <a:spcPct val="120000"/>
              </a:lnSpc>
              <a:spcBef>
                <a:spcPts val="288"/>
              </a:spcBef>
              <a:buNone/>
            </a:pPr>
            <a:r>
              <a:rPr lang="tr-TR" sz="800" b="0" i="0" baseline="0" dirty="0">
                <a:solidFill>
                  <a:schemeClr val="tx1"/>
                </a:solidFill>
                <a:latin typeface="+mn-lt"/>
                <a:ea typeface="+mn-ea"/>
                <a:cs typeface="+mn-cs"/>
              </a:rPr>
              <a:t>[Adres]</a:t>
            </a:r>
          </a:p>
          <a:p>
            <a:pPr marL="0" indent="0" algn="l" defTabSz="749808">
              <a:lnSpc>
                <a:spcPct val="120000"/>
              </a:lnSpc>
              <a:spcBef>
                <a:spcPts val="288"/>
              </a:spcBef>
              <a:buNone/>
            </a:pPr>
            <a:r>
              <a:rPr lang="tr-TR" sz="800" b="0" i="0" baseline="0" dirty="0">
                <a:solidFill>
                  <a:schemeClr val="tx1"/>
                </a:solidFill>
                <a:latin typeface="+mn-lt"/>
                <a:ea typeface="+mn-ea"/>
                <a:cs typeface="+mn-cs"/>
              </a:rPr>
              <a:t>[Şehir, Posta Kodu]</a:t>
            </a:r>
          </a:p>
        </p:txBody>
      </p:sp>
      <p:sp>
        <p:nvSpPr>
          <p:cNvPr id="12" name="Resim Yer Tutucusu 11"/>
          <p:cNvSpPr>
            <a:spLocks noGrp="1"/>
          </p:cNvSpPr>
          <p:nvPr>
            <p:ph type="pic" sz="quarter" idx="10"/>
          </p:nvPr>
        </p:nvSpPr>
        <p:spPr>
          <a:xfrm>
            <a:off x="7165975"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10" name="Başlık 9"/>
          <p:cNvSpPr>
            <a:spLocks noGrp="1"/>
          </p:cNvSpPr>
          <p:nvPr>
            <p:ph type="title" hasCustomPrompt="1"/>
          </p:nvPr>
        </p:nvSpPr>
        <p:spPr>
          <a:xfrm>
            <a:off x="7322344" y="4498848"/>
            <a:ext cx="2088832" cy="822960"/>
          </a:xfrm>
        </p:spPr>
        <p:txBody>
          <a:bodyPr>
            <a:normAutofit/>
          </a:bodyPr>
          <a:lstStyle>
            <a:lvl1pPr>
              <a:lnSpc>
                <a:spcPct val="85000"/>
              </a:lnSpc>
              <a:defRPr sz="2800" b="1" cap="all" baseline="0">
                <a:solidFill>
                  <a:schemeClr val="bg1"/>
                </a:solidFill>
              </a:defRPr>
            </a:lvl1pPr>
          </a:lstStyle>
          <a:p>
            <a:r>
              <a:rPr lang="tr-TR" dirty="0"/>
              <a:t>Şirket adı</a:t>
            </a:r>
          </a:p>
        </p:txBody>
      </p:sp>
      <p:sp>
        <p:nvSpPr>
          <p:cNvPr id="40" name="Metin Yer Tutucusu 25"/>
          <p:cNvSpPr>
            <a:spLocks noGrp="1"/>
          </p:cNvSpPr>
          <p:nvPr>
            <p:ph type="body" sz="quarter" idx="23" hasCustomPrompt="1"/>
          </p:nvPr>
        </p:nvSpPr>
        <p:spPr>
          <a:xfrm>
            <a:off x="7322344" y="6624978"/>
            <a:ext cx="2088833" cy="439651"/>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300" b="0" i="1" baseline="0">
                <a:solidFill>
                  <a:schemeClr val="bg1"/>
                </a:solidFill>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1300" b="0" i="1" baseline="0" dirty="0">
                <a:solidFill>
                  <a:schemeClr val="bg1"/>
                </a:solidFill>
                <a:latin typeface="+mn-lt"/>
                <a:ea typeface="+mn-ea"/>
                <a:cs typeface="+mn-cs"/>
              </a:rPr>
              <a:t>Broşür alt başlığı veya şirket etiket satırı</a:t>
            </a:r>
            <a:r>
              <a:rPr lang="tr-TR" dirty="0"/>
              <a:t>]</a:t>
            </a:r>
          </a:p>
        </p:txBody>
      </p:sp>
    </p:spTree>
    <p:extLst>
      <p:ext uri="{BB962C8B-B14F-4D97-AF65-F5344CB8AC3E}">
        <p14:creationId xmlns:p14="http://schemas.microsoft.com/office/powerpoint/2010/main" val="478386529"/>
      </p:ext>
    </p:extLst>
  </p:cSld>
  <p:clrMapOvr>
    <a:masterClrMapping/>
  </p:clrMapOvr>
  <p:extLst mod="1">
    <p:ext uri="{DCECCB84-F9BA-43D5-87BE-67443E8EF086}">
      <p15:sldGuideLst xmlns:p15="http://schemas.microsoft.com/office/powerpoint/2012/main" xmlns="">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çinde">
    <p:spTree>
      <p:nvGrpSpPr>
        <p:cNvPr id="1" name=""/>
        <p:cNvGrpSpPr/>
        <p:nvPr/>
      </p:nvGrpSpPr>
      <p:grpSpPr>
        <a:xfrm>
          <a:off x="0" y="0"/>
          <a:ext cx="0" cy="0"/>
          <a:chOff x="0" y="0"/>
          <a:chExt cx="0" cy="0"/>
        </a:xfrm>
      </p:grpSpPr>
      <p:sp>
        <p:nvSpPr>
          <p:cNvPr id="38" name="Talimat Metni"/>
          <p:cNvSpPr/>
          <p:nvPr/>
        </p:nvSpPr>
        <p:spPr>
          <a:xfrm>
            <a:off x="10287000" y="4549"/>
            <a:ext cx="17526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1">
              <a:spcBef>
                <a:spcPts val="1200"/>
              </a:spcBef>
              <a:buNone/>
            </a:pPr>
            <a:r>
              <a:rPr lang="tr-TR" sz="1100" b="1" i="1" baseline="0" dirty="0">
                <a:latin typeface="Arial"/>
                <a:ea typeface="+mn-ea"/>
                <a:cs typeface="Arial"/>
              </a:rPr>
              <a:t>Not: </a:t>
            </a:r>
          </a:p>
          <a:p>
            <a:pPr algn="l" defTabSz="914400" rtl="1">
              <a:spcBef>
                <a:spcPts val="1200"/>
              </a:spcBef>
              <a:buNone/>
            </a:pPr>
            <a:r>
              <a:rPr lang="tr-TR" sz="1100" b="1" i="1" baseline="0" dirty="0">
                <a:latin typeface="Arial"/>
                <a:ea typeface="+mn-ea"/>
                <a:cs typeface="Arial"/>
              </a:rPr>
              <a:t>Bu broşür </a:t>
            </a:r>
            <a:r>
              <a:rPr lang="tr-TR" sz="1100" b="1" i="1" dirty="0">
                <a:latin typeface="Arial"/>
                <a:ea typeface="+mn-ea"/>
                <a:cs typeface="Arial"/>
              </a:rPr>
              <a:t>yazdırılacak şekilde tasarlanmıştır. </a:t>
            </a:r>
            <a:r>
              <a:rPr lang="tr-TR" sz="1100" b="1" i="1" baseline="0" dirty="0">
                <a:latin typeface="Arial"/>
                <a:ea typeface="+mn-ea"/>
                <a:cs typeface="Arial"/>
              </a:rPr>
              <a:t>Kart stokuna yazdırmadan önce doğru konumlandırılmasını sağlamak için, normal kağıt üzerinde</a:t>
            </a:r>
            <a:r>
              <a:rPr lang="tr-TR" sz="1100" b="1" i="1" dirty="0">
                <a:latin typeface="Arial"/>
                <a:ea typeface="+mn-ea"/>
                <a:cs typeface="Arial"/>
              </a:rPr>
              <a:t> baskıyı sınamalısınız.</a:t>
            </a:r>
          </a:p>
          <a:p>
            <a:pPr algn="l" defTabSz="914400" rtl="1">
              <a:spcBef>
                <a:spcPts val="1200"/>
              </a:spcBef>
              <a:buNone/>
            </a:pPr>
            <a:r>
              <a:rPr lang="tr-TR" sz="1100" b="1" i="1" baseline="0" dirty="0">
                <a:latin typeface="Arial"/>
                <a:ea typeface="+mn-ea"/>
                <a:cs typeface="Arial"/>
              </a:rPr>
              <a:t>Yazdır iletişim kutusunda 'Sayfaya Sığdırmak için Ölçeklendir' seçeneğinin işaretini kaldırmanız gerekebilir (Tam Sayfa Slaytlar açılan kutusunda).</a:t>
            </a:r>
          </a:p>
          <a:p>
            <a:pPr algn="l" defTabSz="914400" rtl="1">
              <a:spcBef>
                <a:spcPts val="1200"/>
              </a:spcBef>
              <a:buNone/>
            </a:pPr>
            <a:r>
              <a:rPr lang="tr-TR" sz="1100" b="1" i="1" dirty="0">
                <a:latin typeface="Arial"/>
                <a:ea typeface="+mn-ea"/>
                <a:cs typeface="Arial"/>
              </a:rPr>
              <a:t>Sayfaya çift taraflı yazdırmak için yazıcınızın talimatlarını kontrol edin.</a:t>
            </a:r>
          </a:p>
          <a:p>
            <a:pPr algn="l" defTabSz="914400" rtl="1">
              <a:spcBef>
                <a:spcPts val="1200"/>
              </a:spcBef>
              <a:buNone/>
            </a:pPr>
            <a:r>
              <a:rPr lang="tr-TR" sz="1100" b="1" i="1" baseline="0" dirty="0">
                <a:latin typeface="Arial"/>
                <a:ea typeface="+mn-ea"/>
                <a:cs typeface="Arial"/>
              </a:rPr>
              <a:t>Bu slayt üzerindeki resimleri değiştirmek için bir resmi seçin ve silin. Ardından kendi resminizi eklemek için yer tutucudaki Resim Ekle simgesini</a:t>
            </a:r>
          </a:p>
          <a:p>
            <a:pPr algn="l" defTabSz="914400" rtl="1">
              <a:spcBef>
                <a:spcPts val="1200"/>
              </a:spcBef>
              <a:buNone/>
            </a:pPr>
            <a:r>
              <a:rPr lang="tr-TR" sz="1100" b="1" i="1" baseline="0" dirty="0">
                <a:latin typeface="Arial"/>
                <a:ea typeface="+mn-ea"/>
                <a:cs typeface="Arial"/>
              </a:rPr>
              <a:t>tıklatın.</a:t>
            </a:r>
          </a:p>
          <a:p>
            <a:pPr algn="l" defTabSz="914400" rtl="1">
              <a:spcBef>
                <a:spcPts val="1200"/>
              </a:spcBef>
              <a:buNone/>
            </a:pPr>
            <a:r>
              <a:rPr lang="tr-TR" sz="1100" b="1" i="1" dirty="0">
                <a:latin typeface="Arial"/>
                <a:ea typeface="+mn-ea"/>
                <a:cs typeface="Arial"/>
              </a:rPr>
              <a:t>Logoyu kendi logonuzla değiştirmek için "LOGO ile değiştir" resmini sağ tıklatın ve ardından Resmi Değiştir seçimini belirtin.</a:t>
            </a:r>
          </a:p>
        </p:txBody>
      </p:sp>
      <p:pic>
        <p:nvPicPr>
          <p:cNvPr id="41" name="Resim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506200" y="5814119"/>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Metin Yer Tutucusu 25"/>
          <p:cNvSpPr>
            <a:spLocks noGrp="1"/>
          </p:cNvSpPr>
          <p:nvPr>
            <p:ph type="body" sz="quarter" idx="14" hasCustomPrompt="1"/>
          </p:nvPr>
        </p:nvSpPr>
        <p:spPr>
          <a:xfrm>
            <a:off x="457200" y="5151395"/>
            <a:ext cx="2428875" cy="248151"/>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İşte birkaç fikir...</a:t>
            </a:r>
          </a:p>
        </p:txBody>
      </p:sp>
      <p:sp>
        <p:nvSpPr>
          <p:cNvPr id="29" name="Metin Yer Tutucusu 25"/>
          <p:cNvSpPr>
            <a:spLocks noGrp="1"/>
          </p:cNvSpPr>
          <p:nvPr>
            <p:ph type="body" sz="quarter" idx="16" hasCustomPrompt="1"/>
          </p:nvPr>
        </p:nvSpPr>
        <p:spPr>
          <a:xfrm>
            <a:off x="457200" y="4386248"/>
            <a:ext cx="2428875" cy="609271"/>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Bu broşürde nelere yer verirsiniz?</a:t>
            </a:r>
          </a:p>
        </p:txBody>
      </p:sp>
      <p:sp>
        <p:nvSpPr>
          <p:cNvPr id="13" name="Resim Yer Tutucusu 11"/>
          <p:cNvSpPr>
            <a:spLocks noGrp="1"/>
          </p:cNvSpPr>
          <p:nvPr>
            <p:ph type="pic" sz="quarter" idx="11"/>
          </p:nvPr>
        </p:nvSpPr>
        <p:spPr>
          <a:xfrm>
            <a:off x="457200"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6" name="Metin Yer Tutucusu 25"/>
          <p:cNvSpPr>
            <a:spLocks noGrp="1"/>
          </p:cNvSpPr>
          <p:nvPr>
            <p:ph type="body" sz="quarter" idx="13" hasCustomPrompt="1"/>
          </p:nvPr>
        </p:nvSpPr>
        <p:spPr>
          <a:xfrm>
            <a:off x="457199" y="5399546"/>
            <a:ext cx="2428875" cy="191565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şirketin misyonunu belirtmek için mükemmel bir yerdir. Çok sayıda şirket arasından nasıl sıyrıldığınızı özetlemek için sayfanın sağ tarafını kullanabilir, başarı öykünüzün özeti için ise orta kısmı kullanabilirsiniz.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(Ön plana çıkmak için kesinlikle şirketinizin en iyi işlerinin fotoğraflarını seçmeniz gerekir. Resimler her zaman etki uyandırır.)</a:t>
            </a:r>
          </a:p>
        </p:txBody>
      </p:sp>
      <p:sp>
        <p:nvSpPr>
          <p:cNvPr id="30" name="Metin Yer Tutucusu 25"/>
          <p:cNvSpPr>
            <a:spLocks noGrp="1"/>
          </p:cNvSpPr>
          <p:nvPr>
            <p:ph type="body" sz="quarter" idx="17" hasCustomPrompt="1"/>
          </p:nvPr>
        </p:nvSpPr>
        <p:spPr>
          <a:xfrm>
            <a:off x="3813047" y="494316"/>
            <a:ext cx="2428875" cy="454152"/>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Böyle nitelikli bir belgenin zor bir şekilde mi biçimlendirilmesi gerekiyor? Bir düşünün!</a:t>
            </a:r>
          </a:p>
        </p:txBody>
      </p:sp>
      <p:sp>
        <p:nvSpPr>
          <p:cNvPr id="31" name="Metin Yer Tutucusu 25"/>
          <p:cNvSpPr>
            <a:spLocks noGrp="1"/>
          </p:cNvSpPr>
          <p:nvPr>
            <p:ph type="body" sz="quarter" idx="18" hasCustomPrompt="1"/>
          </p:nvPr>
        </p:nvSpPr>
        <p:spPr>
          <a:xfrm>
            <a:off x="3805025" y="1117357"/>
            <a:ext cx="2428875" cy="68580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Bir daha düşünün! Bu broşürdeki yer tutucular sizin için biçimlendirilmiştir. Tek bir tıklatmayla kendi metninizi girin.</a:t>
            </a:r>
          </a:p>
        </p:txBody>
      </p:sp>
      <p:sp>
        <p:nvSpPr>
          <p:cNvPr id="18" name="Metin Yer Tutucusu 25"/>
          <p:cNvSpPr>
            <a:spLocks noGrp="1"/>
          </p:cNvSpPr>
          <p:nvPr>
            <p:ph type="body" sz="quarter" idx="23" hasCustomPrompt="1"/>
          </p:nvPr>
        </p:nvSpPr>
        <p:spPr>
          <a:xfrm>
            <a:off x="3805026" y="2073184"/>
            <a:ext cx="2428875" cy="1384504"/>
          </a:xfrm>
        </p:spPr>
        <p:txBody>
          <a:bodyPr anchor="ctr">
            <a:noAutofit/>
          </a:bodyPr>
          <a:lstStyle>
            <a:lvl1pPr marL="0" indent="0" algn="l" defTabSz="749808">
              <a:lnSpc>
                <a:spcPct val="130000"/>
              </a:lnSpc>
              <a:spcBef>
                <a:spcPts val="540"/>
              </a:spcBef>
              <a:buNone/>
              <a:defRPr sz="1500" i="1" baseline="0">
                <a:solidFill>
                  <a:schemeClr val="accent2">
                    <a:lumMod val="75000"/>
                  </a:schemeClr>
                </a:solidFill>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30000"/>
              </a:lnSpc>
              <a:spcBef>
                <a:spcPts val="540"/>
              </a:spcBef>
              <a:buNone/>
            </a:pPr>
            <a:r>
              <a:rPr lang="tr-TR" sz="1500" b="0" i="1" baseline="0" dirty="0">
                <a:solidFill>
                  <a:srgbClr val="DF5327">
                    <a:lumMod val="75000"/>
                  </a:srgbClr>
                </a:solidFill>
                <a:latin typeface="+mn-lt"/>
                <a:ea typeface="+mn-ea"/>
                <a:cs typeface="+mn-cs"/>
              </a:rPr>
              <a:t>“Şimdi çekingenliğin sırası değil! Ne kadar mükemmel olduğunuzu gösterin. Burası, heyecan verici başarı hikayeleri için mükemmel bir yerdir."</a:t>
            </a:r>
          </a:p>
        </p:txBody>
      </p:sp>
      <p:sp>
        <p:nvSpPr>
          <p:cNvPr id="32" name="Metin Yer Tutucusu 25"/>
          <p:cNvSpPr>
            <a:spLocks noGrp="1"/>
          </p:cNvSpPr>
          <p:nvPr>
            <p:ph type="body" sz="quarter" idx="19" hasCustomPrompt="1"/>
          </p:nvPr>
        </p:nvSpPr>
        <p:spPr>
          <a:xfrm>
            <a:off x="3813820" y="3865106"/>
            <a:ext cx="2428875" cy="22860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Tam olarak istediğiniz sonucu elde edin</a:t>
            </a:r>
          </a:p>
        </p:txBody>
      </p:sp>
      <p:sp>
        <p:nvSpPr>
          <p:cNvPr id="21" name="Metin Yer Tutucusu 25"/>
          <p:cNvSpPr>
            <a:spLocks noGrp="1"/>
          </p:cNvSpPr>
          <p:nvPr>
            <p:ph type="body" sz="quarter" idx="24" hasCustomPrompt="1"/>
          </p:nvPr>
        </p:nvSpPr>
        <p:spPr>
          <a:xfrm>
            <a:off x="3813047" y="4348417"/>
            <a:ext cx="2428875" cy="84495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broşürün görünümü kolaylıkla özelleştirmek için şeridin Tasarım sekmesinde Temalar, Renkler ve Yazı Tipleri galerilerine göz gezdirin.</a:t>
            </a:r>
          </a:p>
        </p:txBody>
      </p:sp>
      <p:sp>
        <p:nvSpPr>
          <p:cNvPr id="22" name="Metin Yer Tutucusu 25"/>
          <p:cNvSpPr>
            <a:spLocks noGrp="1"/>
          </p:cNvSpPr>
          <p:nvPr>
            <p:ph type="body" sz="quarter" idx="25" hasCustomPrompt="1"/>
          </p:nvPr>
        </p:nvSpPr>
        <p:spPr>
          <a:xfrm>
            <a:off x="3813047" y="5193376"/>
            <a:ext cx="2428875" cy="41234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Şirket markası olmuş renkleriniz veya yazı tipleriniz mi var?</a:t>
            </a:r>
          </a:p>
        </p:txBody>
      </p:sp>
      <p:sp>
        <p:nvSpPr>
          <p:cNvPr id="24" name="Metin Yer Tutucusu 25"/>
          <p:cNvSpPr>
            <a:spLocks noGrp="1"/>
          </p:cNvSpPr>
          <p:nvPr>
            <p:ph type="body" sz="quarter" idx="26" hasCustomPrompt="1"/>
          </p:nvPr>
        </p:nvSpPr>
        <p:spPr>
          <a:xfrm>
            <a:off x="3813047" y="5715000"/>
            <a:ext cx="2428875" cy="771552"/>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Hiç sorun değil! Temalar, Renkler ve Yazı Tipi galerileri size kendi tercihlerinizi ekleme seçeneği verir.</a:t>
            </a:r>
          </a:p>
        </p:txBody>
      </p:sp>
      <p:sp>
        <p:nvSpPr>
          <p:cNvPr id="12" name="Resim Yer Tutucusu 11"/>
          <p:cNvSpPr>
            <a:spLocks noGrp="1"/>
          </p:cNvSpPr>
          <p:nvPr>
            <p:ph type="pic" sz="quarter" idx="10"/>
          </p:nvPr>
        </p:nvSpPr>
        <p:spPr>
          <a:xfrm>
            <a:off x="7165975" y="457200"/>
            <a:ext cx="2428875" cy="16002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7165975" y="2221894"/>
            <a:ext cx="2428875" cy="274320"/>
          </a:xfrm>
        </p:spPr>
        <p:txBody>
          <a:bodyPr>
            <a:noAutofit/>
          </a:bodyPr>
          <a:lstStyle>
            <a:lvl1pPr marL="0" indent="0" algn="l" defTabSz="749808">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24"/>
              </a:spcBef>
              <a:buNone/>
            </a:pPr>
            <a:r>
              <a:rPr lang="tr-TR" sz="900" b="0" i="1" baseline="0" dirty="0">
                <a:solidFill>
                  <a:schemeClr val="tx1"/>
                </a:solidFill>
                <a:latin typeface="+mn-lt"/>
                <a:ea typeface="+mn-ea"/>
                <a:cs typeface="+mn-cs"/>
              </a:rPr>
              <a:t>[Fotoğrafınız için bir resim yazısı ekleyin]</a:t>
            </a:r>
          </a:p>
          <a:p>
            <a:pPr marL="0" indent="0" algn="l" defTabSz="749808">
              <a:lnSpc>
                <a:spcPct val="100000"/>
              </a:lnSpc>
              <a:spcBef>
                <a:spcPts val="0"/>
              </a:spcBef>
              <a:buNone/>
            </a:pPr>
            <a:endParaRPr lang="tr-TR" dirty="0"/>
          </a:p>
        </p:txBody>
      </p:sp>
      <p:sp>
        <p:nvSpPr>
          <p:cNvPr id="25" name="Metin Yer Tutucusu 25"/>
          <p:cNvSpPr>
            <a:spLocks noGrp="1"/>
          </p:cNvSpPr>
          <p:nvPr>
            <p:ph type="body" sz="quarter" idx="27" hasCustomPrompt="1"/>
          </p:nvPr>
        </p:nvSpPr>
        <p:spPr>
          <a:xfrm>
            <a:off x="7172325" y="2530613"/>
            <a:ext cx="2428875" cy="73303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Sunduğunuz hizmetlerle ilgili bazı özel bilgiler vermeyi ve rakipleriniz arasından nasıl sıyrıldığınızı anlatmayı unutmayın.</a:t>
            </a:r>
          </a:p>
        </p:txBody>
      </p:sp>
      <p:sp>
        <p:nvSpPr>
          <p:cNvPr id="35" name="Metin Yer Tutucusu 25"/>
          <p:cNvSpPr>
            <a:spLocks noGrp="1"/>
          </p:cNvSpPr>
          <p:nvPr>
            <p:ph type="body" sz="quarter" idx="28" hasCustomPrompt="1"/>
          </p:nvPr>
        </p:nvSpPr>
        <p:spPr>
          <a:xfrm>
            <a:off x="7172325" y="3326958"/>
            <a:ext cx="2428875" cy="210899"/>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Ürün ve Hizmetlerimiz</a:t>
            </a:r>
          </a:p>
        </p:txBody>
      </p:sp>
      <p:sp>
        <p:nvSpPr>
          <p:cNvPr id="36" name="Metin Yer Tutucusu 25"/>
          <p:cNvSpPr>
            <a:spLocks noGrp="1"/>
          </p:cNvSpPr>
          <p:nvPr>
            <p:ph type="body" sz="quarter" idx="29" hasCustomPrompt="1"/>
          </p:nvPr>
        </p:nvSpPr>
        <p:spPr>
          <a:xfrm>
            <a:off x="7172325" y="3552470"/>
            <a:ext cx="2428875" cy="376273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Buraya ürün ve hizmetlerinizin veya şirketinizle birlikte çalışmanın en büyük avantajlarını madde işaretli bir liste halinde ekleyebilirsiniz. Ya da en iyi olduğunuz noktaları birkaç kısa paragrafta özetleyebilirsiniz.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İşinizin ne kadar mükemmel olduğunu saatlerce anlatabileceğinizi biliyoruz. (Bunun için sizi suçlamıyoruz tabii. Harikasınız!) Bunun bir pazarlama aracı olduğunu da unutmayın; dikkatleri üzerinizde tutmak istiyorsanız kısa, samimi ve rahat okunur bir metin hazırlayın.</a:t>
            </a:r>
          </a:p>
        </p:txBody>
      </p:sp>
    </p:spTree>
    <p:extLst>
      <p:ext uri="{BB962C8B-B14F-4D97-AF65-F5344CB8AC3E}">
        <p14:creationId xmlns:p14="http://schemas.microsoft.com/office/powerpoint/2010/main" val="1198149047"/>
      </p:ext>
    </p:extLst>
  </p:cSld>
  <p:clrMapOvr>
    <a:masterClrMapping/>
  </p:clrMapOvr>
  <p:extLst mod="1">
    <p:ext uri="{DCECCB84-F9BA-43D5-87BE-67443E8EF086}">
      <p15:sldGuideLst xmlns:p15="http://schemas.microsoft.com/office/powerpoint/2012/main" xmlns="">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91515" y="413809"/>
            <a:ext cx="8675370" cy="1502305"/>
          </a:xfrm>
          <a:prstGeom prst="rect">
            <a:avLst/>
          </a:prstGeom>
        </p:spPr>
        <p:txBody>
          <a:bodyPr vert="horz" lIns="0" tIns="0" rIns="0" bIns="0" rtlCol="0" anchor="ctr">
            <a:normAutofit/>
          </a:bodyPr>
          <a:lstStyle/>
          <a:p>
            <a:r>
              <a:rPr lang="tr-TR" dirty="0"/>
              <a:t>Asıl başlık stili için tıklatın</a:t>
            </a:r>
          </a:p>
        </p:txBody>
      </p:sp>
      <p:sp>
        <p:nvSpPr>
          <p:cNvPr id="3" name="Metin Yer Tutucusu 2"/>
          <p:cNvSpPr>
            <a:spLocks noGrp="1"/>
          </p:cNvSpPr>
          <p:nvPr>
            <p:ph type="body" idx="1"/>
          </p:nvPr>
        </p:nvSpPr>
        <p:spPr>
          <a:xfrm>
            <a:off x="691515" y="2069042"/>
            <a:ext cx="8675370" cy="4931516"/>
          </a:xfrm>
          <a:prstGeom prst="rect">
            <a:avLst/>
          </a:prstGeom>
        </p:spPr>
        <p:txBody>
          <a:bodyPr vert="horz" lIns="0" tIns="0" rIns="0" bIns="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691515" y="7203864"/>
            <a:ext cx="2703195"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5F272CD0-8AE2-403D-BC5A-E9768D13DA7F}" type="datetimeFigureOut">
              <a:rPr lang="tr-TR" smtClean="0"/>
              <a:pPr/>
              <a:t>13.06.2018</a:t>
            </a:fld>
            <a:endParaRPr lang="tr-TR" dirty="0"/>
          </a:p>
        </p:txBody>
      </p:sp>
      <p:sp>
        <p:nvSpPr>
          <p:cNvPr id="5" name="Altbilgi Yer Tutucusu 4"/>
          <p:cNvSpPr>
            <a:spLocks noGrp="1"/>
          </p:cNvSpPr>
          <p:nvPr>
            <p:ph type="ftr" sz="quarter" idx="3"/>
          </p:nvPr>
        </p:nvSpPr>
        <p:spPr>
          <a:xfrm>
            <a:off x="3834765" y="7203864"/>
            <a:ext cx="238887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6663690" y="7203864"/>
            <a:ext cx="2703195"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4261577845"/>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754380" rtl="0" eaLnBrk="1" latinLnBrk="0" hangingPunct="1">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ct val="30000"/>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ct val="30000"/>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ct val="30000"/>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448" userDrawn="1">
          <p15:clr>
            <a:srgbClr val="F26B43"/>
          </p15:clr>
        </p15:guide>
        <p15:guide id="2" pos="316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Metin Yer Tutucusu 64"/>
          <p:cNvSpPr>
            <a:spLocks noGrp="1"/>
          </p:cNvSpPr>
          <p:nvPr>
            <p:ph type="body" sz="quarter" idx="24"/>
          </p:nvPr>
        </p:nvSpPr>
        <p:spPr>
          <a:xfrm>
            <a:off x="3762797" y="445205"/>
            <a:ext cx="2751584" cy="1588251"/>
          </a:xfrm>
        </p:spPr>
        <p:txBody>
          <a:bodyPr/>
          <a:lstStyle/>
          <a:p>
            <a:pPr algn="just"/>
            <a:r>
              <a:rPr lang="tr-TR"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İSTE İş Dünyası İle Entegrasyon(İDE)   </a:t>
            </a:r>
          </a:p>
          <a:p>
            <a:pPr algn="just"/>
            <a:r>
              <a:rPr lang="tr-TR" dirty="0">
                <a:latin typeface="Verdana" panose="020B0604030504040204" pitchFamily="34" charset="0"/>
                <a:ea typeface="Verdana" panose="020B0604030504040204" pitchFamily="34" charset="0"/>
                <a:cs typeface="Verdana" panose="020B0604030504040204" pitchFamily="34" charset="0"/>
              </a:rPr>
              <a:t>İSTE </a:t>
            </a:r>
            <a:r>
              <a:rPr lang="tr-TR" dirty="0" err="1" smtClean="0">
                <a:latin typeface="Verdana" panose="020B0604030504040204" pitchFamily="34" charset="0"/>
                <a:ea typeface="Verdana" panose="020B0604030504040204" pitchFamily="34" charset="0"/>
                <a:cs typeface="Verdana" panose="020B0604030504040204" pitchFamily="34" charset="0"/>
              </a:rPr>
              <a:t>Metalurji</a:t>
            </a:r>
            <a:r>
              <a:rPr lang="tr-TR" dirty="0" smtClean="0">
                <a:latin typeface="Verdana" panose="020B0604030504040204" pitchFamily="34" charset="0"/>
                <a:ea typeface="Verdana" panose="020B0604030504040204" pitchFamily="34" charset="0"/>
                <a:cs typeface="Verdana" panose="020B0604030504040204" pitchFamily="34" charset="0"/>
              </a:rPr>
              <a:t> Teknikerliğinden mezun </a:t>
            </a:r>
            <a:r>
              <a:rPr lang="tr-TR" dirty="0">
                <a:latin typeface="Verdana" panose="020B0604030504040204" pitchFamily="34" charset="0"/>
                <a:ea typeface="Verdana" panose="020B0604030504040204" pitchFamily="34" charset="0"/>
                <a:cs typeface="Verdana" panose="020B0604030504040204" pitchFamily="34" charset="0"/>
              </a:rPr>
              <a:t>olan öğrencilerimizi iş dünyasında başarılı personeller haline dönüştürebilmek adına başlatılan İDE </a:t>
            </a:r>
            <a:r>
              <a:rPr lang="tr-TR" dirty="0" smtClean="0">
                <a:latin typeface="Verdana" panose="020B0604030504040204" pitchFamily="34" charset="0"/>
                <a:ea typeface="Verdana" panose="020B0604030504040204" pitchFamily="34" charset="0"/>
                <a:cs typeface="Verdana" panose="020B0604030504040204" pitchFamily="34" charset="0"/>
              </a:rPr>
              <a:t>programı kapsamında 2017-2018  Öğretim yılında bir öğrencisini Ekinciler A.Ş. ye göndermiştir. </a:t>
            </a:r>
            <a:r>
              <a:rPr lang="tr-TR" dirty="0" smtClean="0">
                <a:latin typeface="Verdana" panose="020B0604030504040204" pitchFamily="34" charset="0"/>
                <a:ea typeface="Verdana" panose="020B0604030504040204" pitchFamily="34" charset="0"/>
                <a:cs typeface="Verdana" panose="020B0604030504040204" pitchFamily="34" charset="0"/>
              </a:rPr>
              <a:t> </a:t>
            </a:r>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18" name="Başlık 17"/>
          <p:cNvSpPr>
            <a:spLocks noGrp="1"/>
          </p:cNvSpPr>
          <p:nvPr>
            <p:ph type="title"/>
          </p:nvPr>
        </p:nvSpPr>
        <p:spPr>
          <a:xfrm>
            <a:off x="7045424" y="4523241"/>
            <a:ext cx="2412268" cy="390269"/>
          </a:xfrm>
        </p:spPr>
        <p:txBody>
          <a:bodyPr/>
          <a:lstStyle/>
          <a:p>
            <a:pPr lvl="0" defTabSz="914400">
              <a:lnSpc>
                <a:spcPct val="100000"/>
              </a:lnSpc>
              <a:spcBef>
                <a:spcPts val="0"/>
              </a:spcBef>
            </a:pPr>
            <a:r>
              <a:rPr lang="tr-TR" sz="1200" cap="none" dirty="0" err="1" smtClean="0">
                <a:latin typeface="Verdana"/>
                <a:ea typeface="+mn-ea"/>
                <a:cs typeface="+mn-cs"/>
              </a:rPr>
              <a:t>Metalurji</a:t>
            </a:r>
            <a:r>
              <a:rPr lang="tr-TR" sz="1200" cap="none" dirty="0" smtClean="0">
                <a:latin typeface="Verdana"/>
                <a:ea typeface="+mn-ea"/>
                <a:cs typeface="+mn-cs"/>
              </a:rPr>
              <a:t> Teknikeri </a:t>
            </a:r>
            <a:r>
              <a:rPr lang="tr-TR" sz="1200" cap="none" dirty="0">
                <a:latin typeface="Verdana"/>
                <a:ea typeface="+mn-ea"/>
                <a:cs typeface="+mn-cs"/>
              </a:rPr>
              <a:t>nedir?</a:t>
            </a:r>
            <a:endParaRPr lang="tr-TR" sz="2800" b="1" i="0" baseline="0" dirty="0">
              <a:latin typeface="Calibri"/>
            </a:endParaRPr>
          </a:p>
        </p:txBody>
      </p:sp>
      <p:sp>
        <p:nvSpPr>
          <p:cNvPr id="32" name="Metin Yer Tutucusu 31"/>
          <p:cNvSpPr>
            <a:spLocks noGrp="1"/>
          </p:cNvSpPr>
          <p:nvPr>
            <p:ph type="body" sz="quarter" idx="23"/>
          </p:nvPr>
        </p:nvSpPr>
        <p:spPr>
          <a:xfrm>
            <a:off x="7045424" y="4913510"/>
            <a:ext cx="2637536" cy="2411653"/>
          </a:xfrm>
        </p:spPr>
        <p:txBody>
          <a:bodyPr/>
          <a:lstStyle/>
          <a:p>
            <a:pPr algn="just"/>
            <a:r>
              <a:rPr lang="tr-TR" sz="1000" i="0" dirty="0">
                <a:latin typeface="Verdana" panose="020B0604030504040204" pitchFamily="34" charset="0"/>
                <a:ea typeface="Verdana" panose="020B0604030504040204" pitchFamily="34" charset="0"/>
                <a:cs typeface="Verdana" panose="020B0604030504040204" pitchFamily="34" charset="0"/>
              </a:rPr>
              <a:t>   </a:t>
            </a:r>
            <a:r>
              <a:rPr lang="tr-TR" sz="1000" i="0" dirty="0" err="1" smtClean="0">
                <a:latin typeface="Verdana" panose="020B0604030504040204" pitchFamily="34" charset="0"/>
                <a:ea typeface="Verdana" panose="020B0604030504040204" pitchFamily="34" charset="0"/>
                <a:cs typeface="Verdana" panose="020B0604030504040204" pitchFamily="34" charset="0"/>
              </a:rPr>
              <a:t>Metalurji</a:t>
            </a:r>
            <a:r>
              <a:rPr lang="tr-TR" sz="1000" i="0" dirty="0" smtClean="0">
                <a:latin typeface="Verdana" panose="020B0604030504040204" pitchFamily="34" charset="0"/>
                <a:ea typeface="Verdana" panose="020B0604030504040204" pitchFamily="34" charset="0"/>
                <a:cs typeface="Verdana" panose="020B0604030504040204" pitchFamily="34" charset="0"/>
              </a:rPr>
              <a:t> Teknikeri, </a:t>
            </a:r>
            <a:r>
              <a:rPr lang="tr-TR" sz="1000" i="0" dirty="0">
                <a:latin typeface="Verdana" panose="020B0604030504040204" pitchFamily="34" charset="0"/>
                <a:ea typeface="Verdana" panose="020B0604030504040204" pitchFamily="34" charset="0"/>
                <a:cs typeface="Verdana" panose="020B0604030504040204" pitchFamily="34" charset="0"/>
              </a:rPr>
              <a:t>temel fizik prensipleri ve malzeme teknolojileri kullanarak </a:t>
            </a:r>
            <a:r>
              <a:rPr lang="tr-TR" sz="1000" i="0" dirty="0" smtClean="0">
                <a:latin typeface="Verdana" panose="020B0604030504040204" pitchFamily="34" charset="0"/>
                <a:ea typeface="Verdana" panose="020B0604030504040204" pitchFamily="34" charset="0"/>
                <a:cs typeface="Verdana" panose="020B0604030504040204" pitchFamily="34" charset="0"/>
              </a:rPr>
              <a:t>mekanik ve mekanik olmayan  </a:t>
            </a:r>
            <a:r>
              <a:rPr lang="tr-TR" sz="1000" i="0" dirty="0">
                <a:latin typeface="Verdana" panose="020B0604030504040204" pitchFamily="34" charset="0"/>
                <a:ea typeface="Verdana" panose="020B0604030504040204" pitchFamily="34" charset="0"/>
                <a:cs typeface="Verdana" panose="020B0604030504040204" pitchFamily="34" charset="0"/>
              </a:rPr>
              <a:t>sistemlerin </a:t>
            </a:r>
            <a:r>
              <a:rPr lang="tr-TR" sz="1000" i="0" dirty="0" smtClean="0">
                <a:latin typeface="Verdana" panose="020B0604030504040204" pitchFamily="34" charset="0"/>
                <a:ea typeface="Verdana" panose="020B0604030504040204" pitchFamily="34" charset="0"/>
                <a:cs typeface="Verdana" panose="020B0604030504040204" pitchFamily="34" charset="0"/>
              </a:rPr>
              <a:t>Bilgisayar destekli çizim ve tasarım</a:t>
            </a:r>
            <a:r>
              <a:rPr lang="tr-TR" sz="1000" i="0" dirty="0">
                <a:latin typeface="Verdana" panose="020B0604030504040204" pitchFamily="34" charset="0"/>
                <a:ea typeface="Verdana" panose="020B0604030504040204" pitchFamily="34" charset="0"/>
                <a:cs typeface="Verdana" panose="020B0604030504040204" pitchFamily="34" charset="0"/>
              </a:rPr>
              <a:t>, analiz, </a:t>
            </a:r>
            <a:r>
              <a:rPr lang="tr-TR" sz="1000" i="0" dirty="0" smtClean="0">
                <a:latin typeface="Verdana" panose="020B0604030504040204" pitchFamily="34" charset="0"/>
                <a:ea typeface="Verdana" panose="020B0604030504040204" pitchFamily="34" charset="0"/>
                <a:cs typeface="Verdana" panose="020B0604030504040204" pitchFamily="34" charset="0"/>
              </a:rPr>
              <a:t>imalat, </a:t>
            </a:r>
            <a:r>
              <a:rPr lang="tr-TR" sz="1000" i="0" dirty="0" err="1" smtClean="0">
                <a:latin typeface="Verdana" panose="020B0604030504040204" pitchFamily="34" charset="0"/>
                <a:ea typeface="Verdana" panose="020B0604030504040204" pitchFamily="34" charset="0"/>
                <a:cs typeface="Verdana" panose="020B0604030504040204" pitchFamily="34" charset="0"/>
              </a:rPr>
              <a:t>tahribatlı</a:t>
            </a:r>
            <a:r>
              <a:rPr lang="tr-TR" sz="1000" i="0" dirty="0" smtClean="0">
                <a:latin typeface="Verdana" panose="020B0604030504040204" pitchFamily="34" charset="0"/>
                <a:ea typeface="Verdana" panose="020B0604030504040204" pitchFamily="34" charset="0"/>
                <a:cs typeface="Verdana" panose="020B0604030504040204" pitchFamily="34" charset="0"/>
              </a:rPr>
              <a:t> ve tahribatsız kalite </a:t>
            </a:r>
            <a:r>
              <a:rPr lang="tr-TR" sz="1000" i="0" dirty="0">
                <a:latin typeface="Verdana" panose="020B0604030504040204" pitchFamily="34" charset="0"/>
                <a:ea typeface="Verdana" panose="020B0604030504040204" pitchFamily="34" charset="0"/>
                <a:cs typeface="Verdana" panose="020B0604030504040204" pitchFamily="34" charset="0"/>
              </a:rPr>
              <a:t>k</a:t>
            </a:r>
            <a:r>
              <a:rPr lang="tr-TR" sz="1000" i="0" dirty="0" smtClean="0">
                <a:latin typeface="Verdana" panose="020B0604030504040204" pitchFamily="34" charset="0"/>
                <a:ea typeface="Verdana" panose="020B0604030504040204" pitchFamily="34" charset="0"/>
                <a:cs typeface="Verdana" panose="020B0604030504040204" pitchFamily="34" charset="0"/>
              </a:rPr>
              <a:t>ontrol ile ilgili </a:t>
            </a:r>
            <a:r>
              <a:rPr lang="tr-TR" sz="1000" i="0" dirty="0">
                <a:latin typeface="Verdana" panose="020B0604030504040204" pitchFamily="34" charset="0"/>
                <a:ea typeface="Verdana" panose="020B0604030504040204" pitchFamily="34" charset="0"/>
                <a:cs typeface="Verdana" panose="020B0604030504040204" pitchFamily="34" charset="0"/>
              </a:rPr>
              <a:t>çalışmalar </a:t>
            </a:r>
            <a:r>
              <a:rPr lang="tr-TR" sz="1000" i="0" dirty="0" smtClean="0">
                <a:latin typeface="Verdana" panose="020B0604030504040204" pitchFamily="34" charset="0"/>
                <a:ea typeface="Verdana" panose="020B0604030504040204" pitchFamily="34" charset="0"/>
                <a:cs typeface="Verdana" panose="020B0604030504040204" pitchFamily="34" charset="0"/>
              </a:rPr>
              <a:t>yapan. Fiziksel </a:t>
            </a:r>
            <a:r>
              <a:rPr lang="tr-TR" sz="1000" i="0" dirty="0">
                <a:latin typeface="Verdana" panose="020B0604030504040204" pitchFamily="34" charset="0"/>
                <a:ea typeface="Verdana" panose="020B0604030504040204" pitchFamily="34" charset="0"/>
                <a:cs typeface="Verdana" panose="020B0604030504040204" pitchFamily="34" charset="0"/>
              </a:rPr>
              <a:t>olay ve </a:t>
            </a:r>
            <a:r>
              <a:rPr lang="tr-TR" sz="1000" i="0" dirty="0" smtClean="0">
                <a:latin typeface="Verdana" panose="020B0604030504040204" pitchFamily="34" charset="0"/>
                <a:ea typeface="Verdana" panose="020B0604030504040204" pitchFamily="34" charset="0"/>
                <a:cs typeface="Verdana" panose="020B0604030504040204" pitchFamily="34" charset="0"/>
              </a:rPr>
              <a:t>durumları irdeleyerek </a:t>
            </a:r>
            <a:r>
              <a:rPr lang="tr-TR" sz="1000" i="0" dirty="0">
                <a:latin typeface="Verdana" panose="020B0604030504040204" pitchFamily="34" charset="0"/>
                <a:ea typeface="Verdana" panose="020B0604030504040204" pitchFamily="34" charset="0"/>
                <a:cs typeface="Verdana" panose="020B0604030504040204" pitchFamily="34" charset="0"/>
              </a:rPr>
              <a:t>problemlere </a:t>
            </a:r>
            <a:r>
              <a:rPr lang="tr-TR" sz="1000" i="0" dirty="0" smtClean="0">
                <a:latin typeface="Verdana" panose="020B0604030504040204" pitchFamily="34" charset="0"/>
                <a:ea typeface="Verdana" panose="020B0604030504040204" pitchFamily="34" charset="0"/>
                <a:cs typeface="Verdana" panose="020B0604030504040204" pitchFamily="34" charset="0"/>
              </a:rPr>
              <a:t> </a:t>
            </a:r>
            <a:r>
              <a:rPr lang="tr-TR" sz="1000" i="0" dirty="0">
                <a:latin typeface="Verdana" panose="020B0604030504040204" pitchFamily="34" charset="0"/>
                <a:ea typeface="Verdana" panose="020B0604030504040204" pitchFamily="34" charset="0"/>
                <a:cs typeface="Verdana" panose="020B0604030504040204" pitchFamily="34" charset="0"/>
              </a:rPr>
              <a:t>çözümler sunabilen </a:t>
            </a:r>
            <a:r>
              <a:rPr lang="tr-TR" sz="1000" i="0" dirty="0" smtClean="0">
                <a:latin typeface="Verdana" panose="020B0604030504040204" pitchFamily="34" charset="0"/>
                <a:ea typeface="Verdana" panose="020B0604030504040204" pitchFamily="34" charset="0"/>
                <a:cs typeface="Verdana" panose="020B0604030504040204" pitchFamily="34" charset="0"/>
              </a:rPr>
              <a:t>Teknikerli</a:t>
            </a:r>
            <a:r>
              <a:rPr lang="tr-TR" sz="1000" i="0" dirty="0" smtClean="0">
                <a:latin typeface="Verdana" panose="020B0604030504040204" pitchFamily="34" charset="0"/>
                <a:ea typeface="Verdana" panose="020B0604030504040204" pitchFamily="34" charset="0"/>
                <a:cs typeface="Verdana" panose="020B0604030504040204" pitchFamily="34" charset="0"/>
              </a:rPr>
              <a:t>k Programıdır</a:t>
            </a:r>
            <a:r>
              <a:rPr lang="tr-TR" sz="1000" i="0" dirty="0" smtClean="0">
                <a:latin typeface="Verdana" panose="020B0604030504040204" pitchFamily="34" charset="0"/>
                <a:ea typeface="Verdana" panose="020B0604030504040204" pitchFamily="34" charset="0"/>
                <a:cs typeface="Verdana" panose="020B0604030504040204" pitchFamily="34" charset="0"/>
              </a:rPr>
              <a:t>.</a:t>
            </a:r>
            <a:endParaRPr lang="tr-TR" sz="1000" i="0" dirty="0">
              <a:latin typeface="Verdana" panose="020B0604030504040204" pitchFamily="34" charset="0"/>
              <a:ea typeface="Verdana" panose="020B0604030504040204" pitchFamily="34" charset="0"/>
              <a:cs typeface="Verdana" panose="020B0604030504040204" pitchFamily="34" charset="0"/>
            </a:endParaRPr>
          </a:p>
          <a:p>
            <a:pPr algn="just"/>
            <a:r>
              <a:rPr lang="tr-TR" sz="1000" i="0" dirty="0">
                <a:latin typeface="Verdana" panose="020B0604030504040204" pitchFamily="34" charset="0"/>
                <a:ea typeface="Verdana" panose="020B0604030504040204" pitchFamily="34" charset="0"/>
                <a:cs typeface="Verdana" panose="020B0604030504040204" pitchFamily="34" charset="0"/>
              </a:rPr>
              <a:t> </a:t>
            </a:r>
          </a:p>
        </p:txBody>
      </p:sp>
      <p:sp>
        <p:nvSpPr>
          <p:cNvPr id="19" name="Metin Yer Tutucusu 3"/>
          <p:cNvSpPr txBox="1">
            <a:spLocks/>
          </p:cNvSpPr>
          <p:nvPr/>
        </p:nvSpPr>
        <p:spPr>
          <a:xfrm>
            <a:off x="7045424" y="1077888"/>
            <a:ext cx="2678326" cy="936104"/>
          </a:xfrm>
          <a:prstGeom prst="rect">
            <a:avLst/>
          </a:prstGeom>
        </p:spPr>
        <p:txBody>
          <a:bodyPr vert="horz" lIns="0" tIns="0" rIns="0" bIns="0" rtlCol="0" anchor="ctr">
            <a:noAutofit/>
          </a:bodyPr>
          <a:lstStyle>
            <a:lvl1pPr marL="0" indent="0" algn="l" defTabSz="1005840" rtl="0" eaLnBrk="1" latinLnBrk="0" hangingPunct="1">
              <a:lnSpc>
                <a:spcPct val="95000"/>
              </a:lnSpc>
              <a:spcBef>
                <a:spcPts val="0"/>
              </a:spcBef>
              <a:buFont typeface="Arial" panose="020B0604020202020204" pitchFamily="34" charset="0"/>
              <a:buNone/>
              <a:defRPr sz="3000" b="1" kern="1200">
                <a:solidFill>
                  <a:schemeClr val="tx1">
                    <a:lumMod val="65000"/>
                    <a:lumOff val="35000"/>
                  </a:schemeClr>
                </a:solidFill>
                <a:latin typeface="+mj-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spcBef>
                <a:spcPts val="1100"/>
              </a:spcBef>
            </a:pPr>
            <a:r>
              <a:rPr lang="tr-TR" sz="2200" dirty="0" smtClean="0">
                <a:latin typeface="Verdana"/>
              </a:rPr>
              <a:t>METALURJİ PROGRAMI</a:t>
            </a:r>
            <a:endParaRPr lang="tr-TR" sz="2200" dirty="0">
              <a:latin typeface="Verdana"/>
            </a:endParaRPr>
          </a:p>
        </p:txBody>
      </p:sp>
      <p:pic>
        <p:nvPicPr>
          <p:cNvPr id="27" name="Resim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9378" y="297746"/>
            <a:ext cx="2703582" cy="649225"/>
          </a:xfrm>
          <a:prstGeom prst="rect">
            <a:avLst/>
          </a:prstGeom>
        </p:spPr>
      </p:pic>
      <p:sp>
        <p:nvSpPr>
          <p:cNvPr id="16" name="Akış Çizelgesi: İşlem 15"/>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solidFill>
                <a:srgbClr val="C00000"/>
              </a:solidFill>
            </a:endParaRPr>
          </a:p>
        </p:txBody>
      </p:sp>
      <p:pic>
        <p:nvPicPr>
          <p:cNvPr id="6" name="Resim 5">
            <a:extLst>
              <a:ext uri="{FF2B5EF4-FFF2-40B4-BE49-F238E27FC236}">
                <a16:creationId xmlns:a16="http://schemas.microsoft.com/office/drawing/2014/main" xmlns="" id="{B981E8FB-EBBD-42B4-91ED-CF17EBFF52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8" b="26806"/>
          <a:stretch/>
        </p:blipFill>
        <p:spPr>
          <a:xfrm>
            <a:off x="3905436" y="5190812"/>
            <a:ext cx="2751584" cy="2024953"/>
          </a:xfrm>
          <a:prstGeom prst="rect">
            <a:avLst/>
          </a:prstGeom>
        </p:spPr>
      </p:pic>
      <p:sp>
        <p:nvSpPr>
          <p:cNvPr id="15" name="Metin Yer Tutucusu 64">
            <a:extLst>
              <a:ext uri="{FF2B5EF4-FFF2-40B4-BE49-F238E27FC236}">
                <a16:creationId xmlns:a16="http://schemas.microsoft.com/office/drawing/2014/main" xmlns="" id="{6ABEA8EF-765A-434B-8A85-92FA89CBFFAA}"/>
              </a:ext>
            </a:extLst>
          </p:cNvPr>
          <p:cNvSpPr txBox="1">
            <a:spLocks/>
          </p:cNvSpPr>
          <p:nvPr/>
        </p:nvSpPr>
        <p:spPr>
          <a:xfrm>
            <a:off x="368893" y="2791341"/>
            <a:ext cx="2907267" cy="2168263"/>
          </a:xfrm>
          <a:prstGeom prst="rect">
            <a:avLst/>
          </a:prstGeom>
        </p:spPr>
        <p:txBody>
          <a:bodyPr vert="horz" lIns="0" tIns="0" rIns="0" bIns="0" rtlCol="0">
            <a:noAutofit/>
          </a:bodyPr>
          <a:lstStyle>
            <a:lvl1pPr marL="0" indent="0" algn="l" defTabSz="749808" rtl="0" eaLnBrk="1" latinLnBrk="0" hangingPunct="1">
              <a:lnSpc>
                <a:spcPct val="120000"/>
              </a:lnSpc>
              <a:spcBef>
                <a:spcPts val="360"/>
              </a:spcBef>
              <a:buFont typeface="Arial" panose="020B0604020202020204" pitchFamily="34" charset="0"/>
              <a:buNone/>
              <a:defRPr sz="1000" kern="1200" baseline="0">
                <a:solidFill>
                  <a:schemeClr val="tx1"/>
                </a:solidFill>
                <a:latin typeface="+mn-lt"/>
                <a:ea typeface="+mn-ea"/>
                <a:cs typeface="+mn-cs"/>
              </a:defRPr>
            </a:lvl1pPr>
            <a:lvl2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2pPr>
            <a:lvl3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3pPr>
            <a:lvl4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4pPr>
            <a:lvl5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a:lstStyle>
          <a:p>
            <a:pPr marL="171450" indent="-171450" algn="just">
              <a:buFont typeface="Wingdings" panose="05000000000000000000" pitchFamily="2" charset="2"/>
              <a:buChar char="ü"/>
            </a:pPr>
            <a:r>
              <a:rPr lang="tr-TR" dirty="0" smtClean="0">
                <a:latin typeface="Verdana" panose="020B0604030504040204" pitchFamily="34" charset="0"/>
                <a:ea typeface="Verdana" panose="020B0604030504040204" pitchFamily="34" charset="0"/>
                <a:cs typeface="Verdana" panose="020B0604030504040204" pitchFamily="34" charset="0"/>
              </a:rPr>
              <a:t>Döküm Atölyesi</a:t>
            </a:r>
            <a:endParaRPr lang="tr-TR"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dirty="0">
                <a:latin typeface="Verdana" panose="020B0604030504040204" pitchFamily="34" charset="0"/>
                <a:ea typeface="Verdana" panose="020B0604030504040204" pitchFamily="34" charset="0"/>
                <a:cs typeface="Verdana" panose="020B0604030504040204" pitchFamily="34" charset="0"/>
              </a:rPr>
              <a:t>Metalografi Laboratuvarı</a:t>
            </a:r>
          </a:p>
          <a:p>
            <a:pPr marL="171450" indent="-171450" algn="just">
              <a:buFont typeface="Wingdings" panose="05000000000000000000" pitchFamily="2" charset="2"/>
              <a:buChar char="ü"/>
            </a:pPr>
            <a:r>
              <a:rPr lang="tr-TR" dirty="0">
                <a:latin typeface="Verdana" panose="020B0604030504040204" pitchFamily="34" charset="0"/>
                <a:ea typeface="Verdana" panose="020B0604030504040204" pitchFamily="34" charset="0"/>
                <a:cs typeface="Verdana" panose="020B0604030504040204" pitchFamily="34" charset="0"/>
              </a:rPr>
              <a:t>Malzeme ve Isıl İşlem Laboratuvarı</a:t>
            </a:r>
          </a:p>
          <a:p>
            <a:pPr marL="171450" indent="-171450" algn="just">
              <a:buFont typeface="Wingdings" panose="05000000000000000000" pitchFamily="2" charset="2"/>
              <a:buChar char="ü"/>
            </a:pPr>
            <a:r>
              <a:rPr lang="tr-TR" dirty="0">
                <a:latin typeface="Verdana" panose="020B0604030504040204" pitchFamily="34" charset="0"/>
                <a:ea typeface="Verdana" panose="020B0604030504040204" pitchFamily="34" charset="0"/>
                <a:cs typeface="Verdana" panose="020B0604030504040204" pitchFamily="34" charset="0"/>
              </a:rPr>
              <a:t>Bilgisayar Destekli Tasarım </a:t>
            </a:r>
            <a:r>
              <a:rPr lang="tr-TR" dirty="0" smtClean="0">
                <a:latin typeface="Verdana" panose="020B0604030504040204" pitchFamily="34" charset="0"/>
                <a:ea typeface="Verdana" panose="020B0604030504040204" pitchFamily="34" charset="0"/>
                <a:cs typeface="Verdana" panose="020B0604030504040204" pitchFamily="34" charset="0"/>
              </a:rPr>
              <a:t>(AUTOCAD ve SOLİDWORKS) </a:t>
            </a:r>
            <a:r>
              <a:rPr lang="tr-TR" dirty="0">
                <a:latin typeface="Verdana" panose="020B0604030504040204" pitchFamily="34" charset="0"/>
                <a:ea typeface="Verdana" panose="020B0604030504040204" pitchFamily="34" charset="0"/>
                <a:cs typeface="Verdana" panose="020B0604030504040204" pitchFamily="34" charset="0"/>
              </a:rPr>
              <a:t>Laboratuvarı</a:t>
            </a:r>
          </a:p>
          <a:p>
            <a:pPr marL="171450" indent="-171450" algn="just">
              <a:buFont typeface="Wingdings" panose="05000000000000000000" pitchFamily="2" charset="2"/>
              <a:buChar char="ü"/>
            </a:pPr>
            <a:r>
              <a:rPr lang="tr-TR" dirty="0" smtClean="0">
                <a:latin typeface="Verdana" panose="020B0604030504040204" pitchFamily="34" charset="0"/>
                <a:ea typeface="Verdana" panose="020B0604030504040204" pitchFamily="34" charset="0"/>
                <a:cs typeface="Verdana" panose="020B0604030504040204" pitchFamily="34" charset="0"/>
              </a:rPr>
              <a:t>Kaynak Atölyesi (TİG, MİG, MAG, Direnç, Ark ve </a:t>
            </a:r>
            <a:r>
              <a:rPr lang="tr-TR" dirty="0" err="1" smtClean="0">
                <a:latin typeface="Verdana" panose="020B0604030504040204" pitchFamily="34" charset="0"/>
                <a:ea typeface="Verdana" panose="020B0604030504040204" pitchFamily="34" charset="0"/>
                <a:cs typeface="Verdana" panose="020B0604030504040204" pitchFamily="34" charset="0"/>
              </a:rPr>
              <a:t>Oksi</a:t>
            </a:r>
            <a:r>
              <a:rPr lang="tr-TR" dirty="0" smtClean="0">
                <a:latin typeface="Verdana" panose="020B0604030504040204" pitchFamily="34" charset="0"/>
                <a:ea typeface="Verdana" panose="020B0604030504040204" pitchFamily="34" charset="0"/>
                <a:cs typeface="Verdana" panose="020B0604030504040204" pitchFamily="34" charset="0"/>
              </a:rPr>
              <a:t>-Asetilen Kaynak Makineleri)</a:t>
            </a:r>
            <a:endParaRPr lang="tr-TR"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dirty="0" smtClean="0">
                <a:latin typeface="Verdana" panose="020B0604030504040204" pitchFamily="34" charset="0"/>
                <a:ea typeface="Verdana" panose="020B0604030504040204" pitchFamily="34" charset="0"/>
                <a:cs typeface="Verdana" panose="020B0604030504040204" pitchFamily="34" charset="0"/>
              </a:rPr>
              <a:t>Kum Laboratuvarı</a:t>
            </a:r>
          </a:p>
          <a:p>
            <a:pPr marL="171450" indent="-171450" algn="just">
              <a:buFont typeface="Wingdings" panose="05000000000000000000" pitchFamily="2" charset="2"/>
              <a:buChar char="ü"/>
            </a:pPr>
            <a:r>
              <a:rPr lang="tr-TR" dirty="0" err="1" smtClean="0">
                <a:latin typeface="Verdana" panose="020B0604030504040204" pitchFamily="34" charset="0"/>
                <a:ea typeface="Verdana" panose="020B0604030504040204" pitchFamily="34" charset="0"/>
                <a:cs typeface="Verdana" panose="020B0604030504040204" pitchFamily="34" charset="0"/>
              </a:rPr>
              <a:t>Tahribatlı</a:t>
            </a:r>
            <a:r>
              <a:rPr lang="tr-TR" dirty="0" smtClean="0">
                <a:latin typeface="Verdana" panose="020B0604030504040204" pitchFamily="34" charset="0"/>
                <a:ea typeface="Verdana" panose="020B0604030504040204" pitchFamily="34" charset="0"/>
                <a:cs typeface="Verdana" panose="020B0604030504040204" pitchFamily="34" charset="0"/>
              </a:rPr>
              <a:t> ve Tahribatsız  Malzeme Muayene Laboratuvarı</a:t>
            </a:r>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14" name="Metin kutusu 13">
            <a:extLst>
              <a:ext uri="{FF2B5EF4-FFF2-40B4-BE49-F238E27FC236}">
                <a16:creationId xmlns:a16="http://schemas.microsoft.com/office/drawing/2014/main" xmlns="" id="{DA4966A8-A73F-44DC-BB50-C0D61008FC8A}"/>
              </a:ext>
            </a:extLst>
          </p:cNvPr>
          <p:cNvSpPr txBox="1"/>
          <p:nvPr/>
        </p:nvSpPr>
        <p:spPr>
          <a:xfrm>
            <a:off x="368893" y="2441905"/>
            <a:ext cx="2808312" cy="261610"/>
          </a:xfrm>
          <a:prstGeom prst="rect">
            <a:avLst/>
          </a:prstGeom>
          <a:noFill/>
        </p:spPr>
        <p:txBody>
          <a:bodyPr wrap="square" rtlCol="0">
            <a:spAutoFit/>
          </a:bodyPr>
          <a:lstStyle/>
          <a:p>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Laboratuvar İmkanları</a:t>
            </a:r>
          </a:p>
        </p:txBody>
      </p:sp>
      <p:sp>
        <p:nvSpPr>
          <p:cNvPr id="9" name="Dikdörtgen 8">
            <a:extLst>
              <a:ext uri="{FF2B5EF4-FFF2-40B4-BE49-F238E27FC236}">
                <a16:creationId xmlns:a16="http://schemas.microsoft.com/office/drawing/2014/main" xmlns="" id="{6CC0873D-DB8C-4A6E-99AA-5B1450601860}"/>
              </a:ext>
            </a:extLst>
          </p:cNvPr>
          <p:cNvSpPr/>
          <p:nvPr/>
        </p:nvSpPr>
        <p:spPr>
          <a:xfrm>
            <a:off x="3759693" y="3598168"/>
            <a:ext cx="2838836" cy="1361436"/>
          </a:xfrm>
          <a:prstGeom prst="rect">
            <a:avLst/>
          </a:prstGeom>
        </p:spPr>
        <p:txBody>
          <a:bodyPr vert="horz" lIns="0" tIns="0" rIns="0" bIns="0" rtlCol="0">
            <a:noAutofit/>
          </a:bodyPr>
          <a:lstStyle/>
          <a:p>
            <a:pPr algn="ctr" defTabSz="749808">
              <a:lnSpc>
                <a:spcPct val="120000"/>
              </a:lnSpc>
              <a:spcBef>
                <a:spcPts val="360"/>
              </a:spcBef>
            </a:pPr>
            <a:r>
              <a:rPr lang="tr-TR" sz="1000" dirty="0">
                <a:latin typeface="Verdana" panose="020B0604030504040204" pitchFamily="34" charset="0"/>
                <a:ea typeface="Verdana" panose="020B0604030504040204" pitchFamily="34" charset="0"/>
              </a:rPr>
              <a:t>İskenderun Teknik Üniversitesi </a:t>
            </a:r>
            <a:endParaRPr lang="tr-TR" sz="1000" dirty="0" smtClean="0">
              <a:latin typeface="Verdana" panose="020B0604030504040204" pitchFamily="34" charset="0"/>
              <a:ea typeface="Verdana" panose="020B0604030504040204" pitchFamily="34" charset="0"/>
            </a:endParaRPr>
          </a:p>
          <a:p>
            <a:pPr algn="ctr" defTabSz="749808">
              <a:lnSpc>
                <a:spcPct val="120000"/>
              </a:lnSpc>
              <a:spcBef>
                <a:spcPts val="360"/>
              </a:spcBef>
            </a:pPr>
            <a:r>
              <a:rPr lang="tr-TR" sz="1000" dirty="0" smtClean="0">
                <a:latin typeface="Verdana" panose="020B0604030504040204" pitchFamily="34" charset="0"/>
                <a:ea typeface="Verdana" panose="020B0604030504040204" pitchFamily="34" charset="0"/>
              </a:rPr>
              <a:t>İskenderun Meslek Yüksekokulu</a:t>
            </a:r>
            <a:endParaRPr lang="tr-TR" sz="1000" dirty="0" smtClean="0">
              <a:latin typeface="Verdana" panose="020B0604030504040204" pitchFamily="34" charset="0"/>
              <a:ea typeface="Verdana" panose="020B0604030504040204" pitchFamily="34" charset="0"/>
            </a:endParaRPr>
          </a:p>
          <a:p>
            <a:pPr algn="ctr" defTabSz="749808">
              <a:lnSpc>
                <a:spcPct val="120000"/>
              </a:lnSpc>
              <a:spcBef>
                <a:spcPts val="360"/>
              </a:spcBef>
            </a:pPr>
            <a:r>
              <a:rPr lang="tr-TR" sz="1000" dirty="0" err="1" smtClean="0">
                <a:latin typeface="Verdana" panose="020B0604030504040204" pitchFamily="34" charset="0"/>
                <a:ea typeface="Verdana" panose="020B0604030504040204" pitchFamily="34" charset="0"/>
              </a:rPr>
              <a:t>Metalurji</a:t>
            </a:r>
            <a:r>
              <a:rPr lang="tr-TR" sz="1000" dirty="0" smtClean="0">
                <a:latin typeface="Verdana" panose="020B0604030504040204" pitchFamily="34" charset="0"/>
                <a:ea typeface="Verdana" panose="020B0604030504040204" pitchFamily="34" charset="0"/>
              </a:rPr>
              <a:t> Programı </a:t>
            </a:r>
          </a:p>
          <a:p>
            <a:pPr algn="ctr" defTabSz="749808">
              <a:lnSpc>
                <a:spcPct val="120000"/>
              </a:lnSpc>
              <a:spcBef>
                <a:spcPts val="360"/>
              </a:spcBef>
            </a:pPr>
            <a:r>
              <a:rPr lang="tr-TR" sz="1000" dirty="0" smtClean="0">
                <a:latin typeface="Verdana" panose="020B0604030504040204" pitchFamily="34" charset="0"/>
                <a:ea typeface="Verdana" panose="020B0604030504040204" pitchFamily="34" charset="0"/>
              </a:rPr>
              <a:t>31200 </a:t>
            </a:r>
            <a:r>
              <a:rPr lang="tr-TR" sz="1000" dirty="0">
                <a:latin typeface="Verdana" panose="020B0604030504040204" pitchFamily="34" charset="0"/>
                <a:ea typeface="Verdana" panose="020B0604030504040204" pitchFamily="34" charset="0"/>
              </a:rPr>
              <a:t>İskenderun, HATAY</a:t>
            </a:r>
          </a:p>
          <a:p>
            <a:pPr algn="ctr" defTabSz="749808">
              <a:lnSpc>
                <a:spcPct val="120000"/>
              </a:lnSpc>
              <a:spcBef>
                <a:spcPts val="360"/>
              </a:spcBef>
            </a:pPr>
            <a:r>
              <a:rPr lang="tr-TR" sz="1000" dirty="0">
                <a:latin typeface="Verdana" panose="020B0604030504040204" pitchFamily="34" charset="0"/>
                <a:ea typeface="Verdana" panose="020B0604030504040204" pitchFamily="34" charset="0"/>
              </a:rPr>
              <a:t>+90 326 </a:t>
            </a:r>
            <a:r>
              <a:rPr lang="tr-TR" sz="1000" dirty="0" smtClean="0">
                <a:latin typeface="Verdana" panose="020B0604030504040204" pitchFamily="34" charset="0"/>
                <a:ea typeface="Verdana" panose="020B0604030504040204" pitchFamily="34" charset="0"/>
              </a:rPr>
              <a:t>618 2931- 6082</a:t>
            </a:r>
            <a:endParaRPr lang="tr-TR" sz="1000" dirty="0">
              <a:latin typeface="Verdana" panose="020B0604030504040204" pitchFamily="34" charset="0"/>
              <a:ea typeface="Verdana" panose="020B0604030504040204" pitchFamily="34" charset="0"/>
            </a:endParaRPr>
          </a:p>
          <a:p>
            <a:pPr algn="ctr" defTabSz="749808">
              <a:lnSpc>
                <a:spcPct val="120000"/>
              </a:lnSpc>
              <a:spcBef>
                <a:spcPts val="360"/>
              </a:spcBef>
            </a:pPr>
            <a:r>
              <a:rPr lang="tr-TR" sz="1000" dirty="0" smtClean="0">
                <a:latin typeface="Verdana" panose="020B0604030504040204" pitchFamily="34" charset="0"/>
                <a:ea typeface="Verdana" panose="020B0604030504040204" pitchFamily="34" charset="0"/>
              </a:rPr>
              <a:t>www.iste.edu.tr/imyo</a:t>
            </a:r>
            <a:endParaRPr lang="tr-TR" sz="1000" dirty="0">
              <a:latin typeface="Verdana" panose="020B0604030504040204" pitchFamily="34" charset="0"/>
              <a:ea typeface="Verdana" panose="020B0604030504040204" pitchFamily="34" charset="0"/>
            </a:endParaRPr>
          </a:p>
          <a:p>
            <a:pPr algn="ctr" defTabSz="749808">
              <a:lnSpc>
                <a:spcPct val="120000"/>
              </a:lnSpc>
              <a:spcBef>
                <a:spcPts val="360"/>
              </a:spcBef>
            </a:pPr>
            <a:endParaRPr lang="tr-TR" sz="1000" dirty="0">
              <a:latin typeface="Verdana" panose="020B0604030504040204" pitchFamily="34" charset="0"/>
              <a:ea typeface="Verdana" panose="020B0604030504040204" pitchFamily="34" charset="0"/>
            </a:endParaRPr>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6734" t="14972" b="13356"/>
          <a:stretch/>
        </p:blipFill>
        <p:spPr bwMode="auto">
          <a:xfrm>
            <a:off x="6888002" y="2167763"/>
            <a:ext cx="2794958" cy="1804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478" y="297746"/>
            <a:ext cx="2738220" cy="2004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569" y="5080769"/>
            <a:ext cx="1645706" cy="2189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7041" y="5054338"/>
            <a:ext cx="1662652" cy="221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75927" y="1874581"/>
            <a:ext cx="2232767" cy="16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22505" y="300640"/>
            <a:ext cx="2616165" cy="646331"/>
          </a:xfrm>
          <a:prstGeom prst="rect">
            <a:avLst/>
          </a:prstGeom>
          <a:noFill/>
        </p:spPr>
        <p:txBody>
          <a:bodyPr wrap="none" rtlCol="0">
            <a:spAutoFit/>
          </a:bodyPr>
          <a:lstStyle/>
          <a:p>
            <a:r>
              <a:rPr lang="tr-TR" dirty="0" smtClean="0"/>
              <a:t>Bilgisayar Destekli Çizim</a:t>
            </a:r>
          </a:p>
          <a:p>
            <a:r>
              <a:rPr lang="tr-TR" dirty="0" smtClean="0"/>
              <a:t>Laboratuvarı</a:t>
            </a:r>
            <a:endParaRPr lang="tr-TR" dirty="0"/>
          </a:p>
        </p:txBody>
      </p:sp>
      <p:sp>
        <p:nvSpPr>
          <p:cNvPr id="4" name="Metin kutusu 3"/>
          <p:cNvSpPr txBox="1"/>
          <p:nvPr/>
        </p:nvSpPr>
        <p:spPr>
          <a:xfrm>
            <a:off x="2149060" y="5048685"/>
            <a:ext cx="1503938" cy="369332"/>
          </a:xfrm>
          <a:prstGeom prst="rect">
            <a:avLst/>
          </a:prstGeom>
          <a:noFill/>
        </p:spPr>
        <p:txBody>
          <a:bodyPr wrap="none" rtlCol="0">
            <a:spAutoFit/>
          </a:bodyPr>
          <a:lstStyle/>
          <a:p>
            <a:r>
              <a:rPr lang="tr-TR" dirty="0" smtClean="0"/>
              <a:t>Sertlik Ölçme</a:t>
            </a:r>
            <a:endParaRPr lang="tr-TR" dirty="0"/>
          </a:p>
        </p:txBody>
      </p:sp>
      <p:sp>
        <p:nvSpPr>
          <p:cNvPr id="7" name="Metin kutusu 6"/>
          <p:cNvSpPr txBox="1"/>
          <p:nvPr/>
        </p:nvSpPr>
        <p:spPr>
          <a:xfrm>
            <a:off x="392879" y="5080769"/>
            <a:ext cx="1505540" cy="369332"/>
          </a:xfrm>
          <a:prstGeom prst="rect">
            <a:avLst/>
          </a:prstGeom>
          <a:noFill/>
        </p:spPr>
        <p:txBody>
          <a:bodyPr wrap="none" rtlCol="0">
            <a:spAutoFit/>
          </a:bodyPr>
          <a:lstStyle/>
          <a:p>
            <a:r>
              <a:rPr lang="tr-TR" dirty="0" smtClean="0"/>
              <a:t>Çekme Cihazı</a:t>
            </a:r>
            <a:endParaRPr lang="tr-TR" dirty="0"/>
          </a:p>
        </p:txBody>
      </p:sp>
    </p:spTree>
    <p:extLst>
      <p:ext uri="{BB962C8B-B14F-4D97-AF65-F5344CB8AC3E}">
        <p14:creationId xmlns:p14="http://schemas.microsoft.com/office/powerpoint/2010/main" val="267125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sz="quarter" idx="14"/>
          </p:nvPr>
        </p:nvSpPr>
        <p:spPr>
          <a:xfrm>
            <a:off x="267196" y="670835"/>
            <a:ext cx="2730916" cy="6877344"/>
          </a:xfrm>
        </p:spPr>
        <p:txBody>
          <a:bodyPr/>
          <a:lstStyle/>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Demir ve Çelik</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Dökümhane</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cs typeface="Verdana" panose="020B0604030504040204" pitchFamily="34" charset="0"/>
              </a:rPr>
              <a:t>Kalite Kontrol</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Çelik Konstrüksiyon</a:t>
            </a:r>
            <a:endParaRPr lang="tr-TR" sz="1050" b="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Plastik</a:t>
            </a:r>
            <a:endParaRPr lang="tr-TR" sz="1050" b="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Cam ve seramik</a:t>
            </a: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Kaynak</a:t>
            </a:r>
            <a:endParaRPr lang="tr-TR" sz="1050" b="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endParaRPr lang="tr-TR" sz="1100" dirty="0">
              <a:solidFill>
                <a:schemeClr val="accent2">
                  <a:lumMod val="75000"/>
                </a:schemeClr>
              </a:solidFill>
              <a:latin typeface="Verdana" panose="020B0604030504040204" pitchFamily="34" charset="0"/>
              <a:ea typeface="Verdana" panose="020B0604030504040204" pitchFamily="34" charset="0"/>
            </a:endParaRPr>
          </a:p>
          <a:p>
            <a:pPr algn="just"/>
            <a:endParaRPr lang="tr-TR" sz="1100" dirty="0">
              <a:solidFill>
                <a:schemeClr val="accent2">
                  <a:lumMod val="75000"/>
                </a:schemeClr>
              </a:solidFill>
              <a:latin typeface="Verdana" panose="020B0604030504040204" pitchFamily="34" charset="0"/>
              <a:ea typeface="Verdana" panose="020B0604030504040204" pitchFamily="34" charset="0"/>
            </a:endParaRPr>
          </a:p>
          <a:p>
            <a:pPr algn="just"/>
            <a:r>
              <a:rPr lang="tr-TR" sz="1100" dirty="0" err="1" smtClean="0">
                <a:solidFill>
                  <a:schemeClr val="accent2">
                    <a:lumMod val="75000"/>
                  </a:schemeClr>
                </a:solidFill>
                <a:latin typeface="Verdana" panose="020B0604030504040204" pitchFamily="34" charset="0"/>
                <a:ea typeface="Verdana" panose="020B0604030504040204" pitchFamily="34" charset="0"/>
              </a:rPr>
              <a:t>Metalurji</a:t>
            </a:r>
            <a:r>
              <a:rPr lang="tr-TR" sz="1100" dirty="0" smtClean="0">
                <a:solidFill>
                  <a:schemeClr val="accent2">
                    <a:lumMod val="75000"/>
                  </a:schemeClr>
                </a:solidFill>
                <a:latin typeface="Verdana" panose="020B0604030504040204" pitchFamily="34" charset="0"/>
                <a:ea typeface="Verdana" panose="020B0604030504040204" pitchFamily="34" charset="0"/>
              </a:rPr>
              <a:t> Teknikerinin Çalışma </a:t>
            </a:r>
            <a:r>
              <a:rPr lang="tr-TR" sz="1100" dirty="0">
                <a:solidFill>
                  <a:schemeClr val="accent2">
                    <a:lumMod val="75000"/>
                  </a:schemeClr>
                </a:solidFill>
                <a:latin typeface="Verdana" panose="020B0604030504040204" pitchFamily="34" charset="0"/>
                <a:ea typeface="Verdana" panose="020B0604030504040204" pitchFamily="34" charset="0"/>
              </a:rPr>
              <a:t>Pozisyonları Nelerdir?</a:t>
            </a: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cs typeface="Verdana" panose="020B0604030504040204" pitchFamily="34" charset="0"/>
              </a:rPr>
              <a:t>Ar-Ge  Teknikeri</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cs typeface="Verdana" panose="020B0604030504040204" pitchFamily="34" charset="0"/>
              </a:rPr>
              <a:t>Bilgisayarlı Çizim Teknikeri</a:t>
            </a: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cs typeface="Verdana" panose="020B0604030504040204" pitchFamily="34" charset="0"/>
              </a:rPr>
              <a:t>Planlama Teknikeri</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50" b="0" dirty="0">
                <a:latin typeface="Verdana" panose="020B0604030504040204" pitchFamily="34" charset="0"/>
                <a:ea typeface="Verdana" panose="020B0604030504040204" pitchFamily="34" charset="0"/>
                <a:cs typeface="Verdana" panose="020B0604030504040204" pitchFamily="34" charset="0"/>
              </a:rPr>
              <a:t>İmalattan </a:t>
            </a:r>
            <a:r>
              <a:rPr lang="tr-TR" sz="1050" b="0" dirty="0" smtClean="0">
                <a:latin typeface="Verdana" panose="020B0604030504040204" pitchFamily="34" charset="0"/>
                <a:ea typeface="Verdana" panose="020B0604030504040204" pitchFamily="34" charset="0"/>
                <a:cs typeface="Verdana" panose="020B0604030504040204" pitchFamily="34" charset="0"/>
              </a:rPr>
              <a:t>sorumlu </a:t>
            </a:r>
            <a:r>
              <a:rPr lang="tr-TR" sz="1050" b="0" dirty="0" smtClean="0">
                <a:latin typeface="Verdana" panose="020B0604030504040204" pitchFamily="34" charset="0"/>
                <a:ea typeface="Verdana" panose="020B0604030504040204" pitchFamily="34" charset="0"/>
                <a:cs typeface="Verdana" panose="020B0604030504040204" pitchFamily="34" charset="0"/>
              </a:rPr>
              <a:t>Tekniker</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ü"/>
            </a:pPr>
            <a:r>
              <a:rPr lang="tr-TR" sz="1050" b="0" dirty="0">
                <a:latin typeface="Verdana" panose="020B0604030504040204" pitchFamily="34" charset="0"/>
                <a:ea typeface="Verdana" panose="020B0604030504040204" pitchFamily="34" charset="0"/>
                <a:cs typeface="Verdana" panose="020B0604030504040204" pitchFamily="34" charset="0"/>
              </a:rPr>
              <a:t>Kalite </a:t>
            </a:r>
            <a:r>
              <a:rPr lang="tr-TR" sz="1050" b="0" dirty="0" smtClean="0">
                <a:latin typeface="Verdana" panose="020B0604030504040204" pitchFamily="34" charset="0"/>
                <a:ea typeface="Verdana" panose="020B0604030504040204" pitchFamily="34" charset="0"/>
                <a:cs typeface="Verdana" panose="020B0604030504040204" pitchFamily="34" charset="0"/>
              </a:rPr>
              <a:t>kontrol Teknikeri</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İşletme Teknikeri</a:t>
            </a:r>
            <a:endParaRPr lang="tr-TR" sz="1050" b="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Satın alma Teknikeri</a:t>
            </a:r>
            <a:endParaRPr lang="tr-TR" sz="1050" b="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Depo Teknikeri</a:t>
            </a: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Döküm Teknikeri</a:t>
            </a:r>
            <a:endParaRPr lang="tr-TR" sz="1050" b="0" dirty="0">
              <a:latin typeface="Verdana" panose="020B0604030504040204" pitchFamily="34" charset="0"/>
              <a:ea typeface="Verdana" panose="020B0604030504040204" pitchFamily="34" charset="0"/>
            </a:endParaRPr>
          </a:p>
        </p:txBody>
      </p:sp>
      <p:sp>
        <p:nvSpPr>
          <p:cNvPr id="9" name="Metin Yer Tutucusu 8"/>
          <p:cNvSpPr>
            <a:spLocks noGrp="1"/>
          </p:cNvSpPr>
          <p:nvPr>
            <p:ph type="body" sz="quarter" idx="18"/>
          </p:nvPr>
        </p:nvSpPr>
        <p:spPr>
          <a:xfrm>
            <a:off x="3709231" y="338298"/>
            <a:ext cx="2808312" cy="1373235"/>
          </a:xfrm>
        </p:spPr>
        <p:txBody>
          <a:bodyPr/>
          <a:lstStyle/>
          <a:p>
            <a:pPr marL="171450" indent="-171450" algn="just">
              <a:buFont typeface="Wingdings" panose="05000000000000000000" pitchFamily="2" charset="2"/>
              <a:buChar char="ü"/>
            </a:pPr>
            <a:endParaRPr lang="tr-TR" sz="1050" dirty="0">
              <a:latin typeface="Verdana" panose="020B0604030504040204" pitchFamily="34" charset="0"/>
              <a:ea typeface="Verdana" panose="020B0604030504040204" pitchFamily="34" charset="0"/>
            </a:endParaRPr>
          </a:p>
          <a:p>
            <a:pPr algn="just" defTabSz="749808">
              <a:lnSpc>
                <a:spcPct val="120000"/>
              </a:lnSpc>
              <a:spcBef>
                <a:spcPts val="360"/>
              </a:spcBef>
            </a:pPr>
            <a:endParaRPr lang="tr-TR" sz="1050" b="0" i="0"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Metin Yer Tutucusu 10"/>
          <p:cNvSpPr>
            <a:spLocks noGrp="1"/>
          </p:cNvSpPr>
          <p:nvPr>
            <p:ph type="body" sz="quarter" idx="23"/>
          </p:nvPr>
        </p:nvSpPr>
        <p:spPr>
          <a:xfrm>
            <a:off x="7261448" y="3036132"/>
            <a:ext cx="2520280" cy="3168352"/>
          </a:xfrm>
        </p:spPr>
        <p:txBody>
          <a:bodyPr/>
          <a:lstStyle/>
          <a:p>
            <a:pPr>
              <a:lnSpc>
                <a:spcPct val="100000"/>
              </a:lnSpc>
            </a:pPr>
            <a:r>
              <a:rPr lang="tr-TR" sz="1050" dirty="0">
                <a:solidFill>
                  <a:srgbClr val="DF5327">
                    <a:lumMod val="75000"/>
                  </a:srgbClr>
                </a:solidFill>
                <a:latin typeface="Verdana" panose="020B0604030504040204" pitchFamily="34" charset="0"/>
                <a:ea typeface="Verdana" panose="020B0604030504040204" pitchFamily="34" charset="0"/>
                <a:cs typeface="Verdana" panose="020B0604030504040204" pitchFamily="34" charset="0"/>
              </a:rPr>
              <a:t> </a:t>
            </a:r>
            <a:endParaRPr lang="tr-TR" sz="1050" i="1" baseline="0" dirty="0">
              <a:solidFill>
                <a:srgbClr val="DF5327">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Metin Yer Tutucusu 11"/>
          <p:cNvSpPr>
            <a:spLocks noGrp="1"/>
          </p:cNvSpPr>
          <p:nvPr>
            <p:ph type="body" sz="quarter" idx="24"/>
          </p:nvPr>
        </p:nvSpPr>
        <p:spPr>
          <a:xfrm>
            <a:off x="3807443" y="319790"/>
            <a:ext cx="2952619" cy="3541044"/>
          </a:xfrm>
        </p:spPr>
        <p:txBody>
          <a:bodyPr/>
          <a:lstStyle/>
          <a:p>
            <a:pPr algn="just"/>
            <a:r>
              <a:rPr lang="tr-TR" sz="1050" dirty="0">
                <a:latin typeface="Verdana" panose="020B0604030504040204" pitchFamily="34" charset="0"/>
                <a:ea typeface="Verdana" panose="020B0604030504040204" pitchFamily="34" charset="0"/>
                <a:cs typeface="Verdana" panose="020B0604030504040204" pitchFamily="34" charset="0"/>
              </a:rPr>
              <a:t>    </a:t>
            </a:r>
            <a:endParaRPr lang="tr-TR" sz="105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endParaRPr lang="tr-TR" sz="400" b="0" i="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etin kutusu 2"/>
          <p:cNvSpPr txBox="1"/>
          <p:nvPr/>
        </p:nvSpPr>
        <p:spPr>
          <a:xfrm>
            <a:off x="267196" y="232634"/>
            <a:ext cx="2808312" cy="430887"/>
          </a:xfrm>
          <a:prstGeom prst="rect">
            <a:avLst/>
          </a:prstGeom>
          <a:noFill/>
        </p:spPr>
        <p:txBody>
          <a:bodyPr wrap="square" rtlCol="0">
            <a:spAutoFit/>
          </a:bodyPr>
          <a:lstStyle/>
          <a:p>
            <a:r>
              <a:rPr lang="tr-TR" sz="1100" b="1" dirty="0" err="1"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Metalurji</a:t>
            </a:r>
            <a:r>
              <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Teknikerlerinin </a:t>
            </a:r>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Çalışabileceği </a:t>
            </a:r>
            <a:r>
              <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Sektörler </a:t>
            </a:r>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nelerdir?</a:t>
            </a:r>
          </a:p>
        </p:txBody>
      </p:sp>
      <p:sp>
        <p:nvSpPr>
          <p:cNvPr id="2" name="Akış Çizelgesi: İşlem 1"/>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sp>
        <p:nvSpPr>
          <p:cNvPr id="6" name="Metin Yer Tutucusu 5">
            <a:extLst>
              <a:ext uri="{FF2B5EF4-FFF2-40B4-BE49-F238E27FC236}">
                <a16:creationId xmlns:a16="http://schemas.microsoft.com/office/drawing/2014/main" xmlns="" id="{A6C93300-F279-4783-9BFE-06AFDF366051}"/>
              </a:ext>
            </a:extLst>
          </p:cNvPr>
          <p:cNvSpPr>
            <a:spLocks noGrp="1"/>
          </p:cNvSpPr>
          <p:nvPr>
            <p:ph type="body" sz="quarter" idx="29"/>
          </p:nvPr>
        </p:nvSpPr>
        <p:spPr>
          <a:xfrm>
            <a:off x="7174795" y="1923826"/>
            <a:ext cx="2390910" cy="5622220"/>
          </a:xfrm>
        </p:spPr>
        <p:txBody>
          <a:bodyPr/>
          <a:lstStyle/>
          <a:p>
            <a:pPr algn="just"/>
            <a:r>
              <a:rPr lang="tr-TR" sz="1100" b="1" dirty="0">
                <a:solidFill>
                  <a:schemeClr val="accent2">
                    <a:lumMod val="75000"/>
                  </a:schemeClr>
                </a:solidFill>
                <a:latin typeface="Verdana" panose="020B0604030504040204" pitchFamily="34" charset="0"/>
                <a:ea typeface="Verdana" panose="020B0604030504040204" pitchFamily="34" charset="0"/>
              </a:rPr>
              <a:t>Neden İSTE </a:t>
            </a:r>
            <a:r>
              <a:rPr lang="tr-TR" sz="1100" b="1" dirty="0" err="1" smtClean="0">
                <a:solidFill>
                  <a:schemeClr val="accent2">
                    <a:lumMod val="75000"/>
                  </a:schemeClr>
                </a:solidFill>
                <a:latin typeface="Verdana" panose="020B0604030504040204" pitchFamily="34" charset="0"/>
                <a:ea typeface="Verdana" panose="020B0604030504040204" pitchFamily="34" charset="0"/>
              </a:rPr>
              <a:t>Metalurji</a:t>
            </a:r>
            <a:r>
              <a:rPr lang="tr-TR" sz="1100" b="1" dirty="0" smtClean="0">
                <a:solidFill>
                  <a:schemeClr val="accent2">
                    <a:lumMod val="75000"/>
                  </a:schemeClr>
                </a:solidFill>
                <a:latin typeface="Verdana" panose="020B0604030504040204" pitchFamily="34" charset="0"/>
                <a:ea typeface="Verdana" panose="020B0604030504040204" pitchFamily="34" charset="0"/>
              </a:rPr>
              <a:t> Teknikerliği Programı?</a:t>
            </a:r>
            <a:endParaRPr lang="tr-TR" sz="1100" b="1" dirty="0">
              <a:solidFill>
                <a:schemeClr val="accent2">
                  <a:lumMod val="75000"/>
                </a:schemeClr>
              </a:solidFill>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Güçlü, deneyimli ve nitelikli akademik kadro</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Güncel ve dünya standartlarında uyumlu müfredat</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Üniversitenin şehir içi konumu</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Sanayi ile yakın işbirliği</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Mezunlar için yüksek iş bulma oranı</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İş Dünyası İle Entegrasyon(İDE) sayesinde endüstriye uyum sorununun çözülmesi</a:t>
            </a:r>
          </a:p>
          <a:p>
            <a:pPr marL="171450" indent="-171450" algn="just">
              <a:buFont typeface="Wingdings" panose="05000000000000000000" pitchFamily="2" charset="2"/>
              <a:buChar char="ü"/>
            </a:pPr>
            <a:r>
              <a:rPr lang="tr-TR" sz="1050" dirty="0" err="1">
                <a:latin typeface="Verdana" panose="020B0604030504040204" pitchFamily="34" charset="0"/>
                <a:ea typeface="Verdana" panose="020B0604030504040204" pitchFamily="34" charset="0"/>
              </a:rPr>
              <a:t>Erasmus</a:t>
            </a:r>
            <a:r>
              <a:rPr lang="tr-TR" sz="1050" dirty="0">
                <a:latin typeface="Verdana" panose="020B0604030504040204" pitchFamily="34" charset="0"/>
                <a:ea typeface="Verdana" panose="020B0604030504040204" pitchFamily="34" charset="0"/>
              </a:rPr>
              <a:t>+ programı ile yurt dışında eğitim görme </a:t>
            </a:r>
            <a:endParaRPr lang="tr-TR" sz="1050" dirty="0" smtClean="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rPr>
              <a:t>Mezuniyet </a:t>
            </a:r>
            <a:r>
              <a:rPr lang="tr-TR" sz="1050" dirty="0">
                <a:latin typeface="Verdana" panose="020B0604030504040204" pitchFamily="34" charset="0"/>
                <a:ea typeface="Verdana" panose="020B0604030504040204" pitchFamily="34" charset="0"/>
              </a:rPr>
              <a:t>sonrası </a:t>
            </a:r>
            <a:r>
              <a:rPr lang="tr-TR" sz="1050" dirty="0" smtClean="0">
                <a:latin typeface="Verdana" panose="020B0604030504040204" pitchFamily="34" charset="0"/>
                <a:ea typeface="Verdana" panose="020B0604030504040204" pitchFamily="34" charset="0"/>
              </a:rPr>
              <a:t>DGS (Dikey Geçiş </a:t>
            </a:r>
            <a:r>
              <a:rPr lang="tr-TR" sz="1050" dirty="0" smtClean="0">
                <a:latin typeface="Verdana" panose="020B0604030504040204" pitchFamily="34" charset="0"/>
                <a:ea typeface="Verdana" panose="020B0604030504040204" pitchFamily="34" charset="0"/>
              </a:rPr>
              <a:t>Sınavı) ile </a:t>
            </a:r>
            <a:r>
              <a:rPr lang="tr-TR" sz="1050" dirty="0" smtClean="0">
                <a:latin typeface="Verdana" panose="020B0604030504040204" pitchFamily="34" charset="0"/>
                <a:ea typeface="Verdana" panose="020B0604030504040204" pitchFamily="34" charset="0"/>
              </a:rPr>
              <a:t>lisans, </a:t>
            </a:r>
            <a:r>
              <a:rPr lang="tr-TR" sz="1050" dirty="0" err="1" smtClean="0">
                <a:latin typeface="Verdana" panose="020B0604030504040204" pitchFamily="34" charset="0"/>
                <a:ea typeface="Verdana" panose="020B0604030504040204" pitchFamily="34" charset="0"/>
              </a:rPr>
              <a:t>Yüsek</a:t>
            </a:r>
            <a:r>
              <a:rPr lang="tr-TR" sz="1050" dirty="0" smtClean="0">
                <a:latin typeface="Verdana" panose="020B0604030504040204" pitchFamily="34" charset="0"/>
                <a:ea typeface="Verdana" panose="020B0604030504040204" pitchFamily="34" charset="0"/>
              </a:rPr>
              <a:t> lisans ve sonrasında doktora </a:t>
            </a:r>
            <a:r>
              <a:rPr lang="tr-TR" sz="1050" dirty="0">
                <a:latin typeface="Verdana" panose="020B0604030504040204" pitchFamily="34" charset="0"/>
                <a:ea typeface="Verdana" panose="020B0604030504040204" pitchFamily="34" charset="0"/>
              </a:rPr>
              <a:t>eğitimi imkanı</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Köklü geçmiş, parlak gelecek</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Sosyal, kültürel ve kulüp </a:t>
            </a:r>
            <a:r>
              <a:rPr lang="tr-TR" sz="1050" dirty="0" smtClean="0">
                <a:latin typeface="Verdana" panose="020B0604030504040204" pitchFamily="34" charset="0"/>
                <a:ea typeface="Verdana" panose="020B0604030504040204" pitchFamily="34" charset="0"/>
              </a:rPr>
              <a:t>faaliyetleri</a:t>
            </a:r>
            <a:endParaRPr lang="tr-TR" sz="105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Mezuniyet sonrası kolay iş bulma ve aranılır eleman olma</a:t>
            </a:r>
          </a:p>
        </p:txBody>
      </p:sp>
      <p:sp>
        <p:nvSpPr>
          <p:cNvPr id="4" name="Dikdörtgen 3">
            <a:extLst>
              <a:ext uri="{FF2B5EF4-FFF2-40B4-BE49-F238E27FC236}">
                <a16:creationId xmlns:a16="http://schemas.microsoft.com/office/drawing/2014/main" xmlns="" id="{E5D8E1C5-187A-4DB1-A45D-B00684C2F78C}"/>
              </a:ext>
            </a:extLst>
          </p:cNvPr>
          <p:cNvSpPr/>
          <p:nvPr/>
        </p:nvSpPr>
        <p:spPr>
          <a:xfrm>
            <a:off x="3740985" y="819180"/>
            <a:ext cx="2952619" cy="2677656"/>
          </a:xfrm>
          <a:prstGeom prst="rect">
            <a:avLst/>
          </a:prstGeom>
        </p:spPr>
        <p:txBody>
          <a:bodyPr wrap="square">
            <a:spAutoFit/>
          </a:bodyPr>
          <a:lstStyle/>
          <a:p>
            <a:pPr algn="just"/>
            <a:r>
              <a:rPr lang="tr-TR" sz="1050" dirty="0">
                <a:latin typeface="Verdana" panose="020B0604030504040204" pitchFamily="34" charset="0"/>
                <a:ea typeface="Verdana" panose="020B0604030504040204" pitchFamily="34" charset="0"/>
              </a:rPr>
              <a:t>     İskenderun Teknik Üniversitesi </a:t>
            </a:r>
            <a:r>
              <a:rPr lang="tr-TR" sz="1050" dirty="0" smtClean="0">
                <a:latin typeface="Verdana" panose="020B0604030504040204" pitchFamily="34" charset="0"/>
                <a:ea typeface="Verdana" panose="020B0604030504040204" pitchFamily="34" charset="0"/>
              </a:rPr>
              <a:t>Meslek Yüksekokulu </a:t>
            </a:r>
            <a:r>
              <a:rPr lang="tr-TR" sz="1050" dirty="0" err="1" smtClean="0">
                <a:latin typeface="Verdana" panose="020B0604030504040204" pitchFamily="34" charset="0"/>
                <a:ea typeface="Verdana" panose="020B0604030504040204" pitchFamily="34" charset="0"/>
              </a:rPr>
              <a:t>Metalurji</a:t>
            </a:r>
            <a:r>
              <a:rPr lang="tr-TR" sz="1050" dirty="0" smtClean="0">
                <a:latin typeface="Verdana" panose="020B0604030504040204" pitchFamily="34" charset="0"/>
                <a:ea typeface="Verdana" panose="020B0604030504040204" pitchFamily="34" charset="0"/>
              </a:rPr>
              <a:t> Programı, Dikey Geçiş Sınavı (DGS) ile Lisans Programlarının;</a:t>
            </a: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cs typeface="Verdana" panose="020B0604030504040204" pitchFamily="34" charset="0"/>
              </a:rPr>
              <a:t>Cevher Hazırlama Mühendisliği, </a:t>
            </a: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cs typeface="Verdana" panose="020B0604030504040204" pitchFamily="34" charset="0"/>
              </a:rPr>
              <a:t>Kimya Mühendisliği, </a:t>
            </a: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cs typeface="Verdana" panose="020B0604030504040204" pitchFamily="34" charset="0"/>
              </a:rPr>
              <a:t>Kimya </a:t>
            </a:r>
            <a:r>
              <a:rPr lang="tr-TR" sz="1050" dirty="0">
                <a:latin typeface="Verdana" panose="020B0604030504040204" pitchFamily="34" charset="0"/>
                <a:ea typeface="Verdana" panose="020B0604030504040204" pitchFamily="34" charset="0"/>
                <a:cs typeface="Verdana" panose="020B0604030504040204" pitchFamily="34" charset="0"/>
              </a:rPr>
              <a:t>Mühendisliği ve Uygulamalı </a:t>
            </a:r>
            <a:r>
              <a:rPr lang="tr-TR" sz="1050" dirty="0" smtClean="0">
                <a:latin typeface="Verdana" panose="020B0604030504040204" pitchFamily="34" charset="0"/>
                <a:ea typeface="Verdana" panose="020B0604030504040204" pitchFamily="34" charset="0"/>
                <a:cs typeface="Verdana" panose="020B0604030504040204" pitchFamily="34" charset="0"/>
              </a:rPr>
              <a:t>Kimya,</a:t>
            </a: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cs typeface="Verdana" panose="020B0604030504040204" pitchFamily="34" charset="0"/>
              </a:rPr>
              <a:t>Malzeme </a:t>
            </a:r>
            <a:r>
              <a:rPr lang="tr-TR" sz="1050" dirty="0">
                <a:latin typeface="Verdana" panose="020B0604030504040204" pitchFamily="34" charset="0"/>
                <a:ea typeface="Verdana" panose="020B0604030504040204" pitchFamily="34" charset="0"/>
                <a:cs typeface="Verdana" panose="020B0604030504040204" pitchFamily="34" charset="0"/>
              </a:rPr>
              <a:t>Bilimi ve </a:t>
            </a:r>
            <a:r>
              <a:rPr lang="tr-TR" sz="1050" dirty="0" smtClean="0">
                <a:latin typeface="Verdana" panose="020B0604030504040204" pitchFamily="34" charset="0"/>
                <a:ea typeface="Verdana" panose="020B0604030504040204" pitchFamily="34" charset="0"/>
                <a:cs typeface="Verdana" panose="020B0604030504040204" pitchFamily="34" charset="0"/>
              </a:rPr>
              <a:t>Mühendisliği,</a:t>
            </a: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cs typeface="Verdana" panose="020B0604030504040204" pitchFamily="34" charset="0"/>
              </a:rPr>
              <a:t>Malzeme Mühendisliği,</a:t>
            </a:r>
          </a:p>
          <a:p>
            <a:pPr marL="171450" indent="-171450" algn="just">
              <a:buFont typeface="Wingdings" panose="05000000000000000000" pitchFamily="2" charset="2"/>
              <a:buChar char="ü"/>
            </a:pPr>
            <a:r>
              <a:rPr lang="tr-TR" sz="1050" dirty="0" err="1" smtClean="0">
                <a:latin typeface="Verdana" panose="020B0604030504040204" pitchFamily="34" charset="0"/>
                <a:ea typeface="Verdana" panose="020B0604030504040204" pitchFamily="34" charset="0"/>
                <a:cs typeface="Verdana" panose="020B0604030504040204" pitchFamily="34" charset="0"/>
              </a:rPr>
              <a:t>Metalurji</a:t>
            </a:r>
            <a:r>
              <a:rPr lang="tr-TR" sz="1050" dirty="0" smtClean="0">
                <a:latin typeface="Verdana" panose="020B0604030504040204" pitchFamily="34" charset="0"/>
                <a:ea typeface="Verdana" panose="020B0604030504040204" pitchFamily="34" charset="0"/>
                <a:cs typeface="Verdana" panose="020B0604030504040204" pitchFamily="34" charset="0"/>
              </a:rPr>
              <a:t> </a:t>
            </a:r>
            <a:r>
              <a:rPr lang="tr-TR" sz="1050" dirty="0">
                <a:latin typeface="Verdana" panose="020B0604030504040204" pitchFamily="34" charset="0"/>
                <a:ea typeface="Verdana" panose="020B0604030504040204" pitchFamily="34" charset="0"/>
                <a:cs typeface="Verdana" panose="020B0604030504040204" pitchFamily="34" charset="0"/>
              </a:rPr>
              <a:t>ve Malzeme </a:t>
            </a:r>
            <a:r>
              <a:rPr lang="tr-TR" sz="1050" dirty="0" smtClean="0">
                <a:latin typeface="Verdana" panose="020B0604030504040204" pitchFamily="34" charset="0"/>
                <a:ea typeface="Verdana" panose="020B0604030504040204" pitchFamily="34" charset="0"/>
                <a:cs typeface="Verdana" panose="020B0604030504040204" pitchFamily="34" charset="0"/>
              </a:rPr>
              <a:t>Mühendisliği</a:t>
            </a:r>
          </a:p>
          <a:p>
            <a:pPr algn="just"/>
            <a:r>
              <a:rPr lang="tr-TR" sz="1050" dirty="0" smtClean="0">
                <a:latin typeface="Verdana" panose="020B0604030504040204" pitchFamily="34" charset="0"/>
                <a:ea typeface="Verdana" panose="020B0604030504040204" pitchFamily="34" charset="0"/>
                <a:cs typeface="Verdana" panose="020B0604030504040204" pitchFamily="34" charset="0"/>
              </a:rPr>
              <a:t>      Bölümlerine geçiş yapabilirler.</a:t>
            </a:r>
            <a:r>
              <a:rPr lang="tr-TR" sz="1050" dirty="0" smtClean="0">
                <a:latin typeface="Verdana" panose="020B0604030504040204" pitchFamily="34" charset="0"/>
                <a:ea typeface="Verdana" panose="020B0604030504040204" pitchFamily="34" charset="0"/>
                <a:cs typeface="Verdana" panose="020B0604030504040204" pitchFamily="34" charset="0"/>
              </a:rPr>
              <a:t> Sonrasında </a:t>
            </a:r>
            <a:r>
              <a:rPr lang="tr-TR" sz="1050" dirty="0" smtClean="0">
                <a:latin typeface="Verdana" panose="020B0604030504040204" pitchFamily="34" charset="0"/>
                <a:ea typeface="Verdana" panose="020B0604030504040204" pitchFamily="34" charset="0"/>
              </a:rPr>
              <a:t>Eğitimlerine </a:t>
            </a:r>
            <a:r>
              <a:rPr lang="tr-TR" sz="1050" dirty="0" smtClean="0">
                <a:latin typeface="Verdana" panose="020B0604030504040204" pitchFamily="34" charset="0"/>
                <a:ea typeface="Verdana" panose="020B0604030504040204" pitchFamily="34" charset="0"/>
              </a:rPr>
              <a:t>Yüksek Lisans ve Doktora  yaparak devam edebilirler. </a:t>
            </a:r>
            <a:r>
              <a:rPr lang="tr-TR" sz="1050" dirty="0" smtClean="0">
                <a:latin typeface="Verdana" panose="020B0604030504040204" pitchFamily="34" charset="0"/>
                <a:ea typeface="Verdana" panose="020B0604030504040204" pitchFamily="34" charset="0"/>
              </a:rPr>
              <a:t>Ön lisans</a:t>
            </a:r>
            <a:r>
              <a:rPr lang="tr-TR" sz="1050" dirty="0" smtClean="0">
                <a:latin typeface="Verdana" panose="020B0604030504040204" pitchFamily="34" charset="0"/>
                <a:ea typeface="Verdana" panose="020B0604030504040204" pitchFamily="34" charset="0"/>
              </a:rPr>
              <a:t> </a:t>
            </a:r>
            <a:r>
              <a:rPr lang="tr-TR" sz="1050" dirty="0">
                <a:latin typeface="Verdana" panose="020B0604030504040204" pitchFamily="34" charset="0"/>
                <a:ea typeface="Verdana" panose="020B0604030504040204" pitchFamily="34" charset="0"/>
              </a:rPr>
              <a:t>eğitimi müfredatı Bologna sürecine uygun olarak yenilenmiştir.</a:t>
            </a:r>
          </a:p>
        </p:txBody>
      </p:sp>
      <p:sp>
        <p:nvSpPr>
          <p:cNvPr id="15" name="Metin kutusu 14">
            <a:extLst>
              <a:ext uri="{FF2B5EF4-FFF2-40B4-BE49-F238E27FC236}">
                <a16:creationId xmlns:a16="http://schemas.microsoft.com/office/drawing/2014/main" xmlns="" id="{D7FC75CD-D510-4D96-BFD7-B7BB9CEEA2CA}"/>
              </a:ext>
            </a:extLst>
          </p:cNvPr>
          <p:cNvSpPr txBox="1"/>
          <p:nvPr/>
        </p:nvSpPr>
        <p:spPr>
          <a:xfrm>
            <a:off x="3885292" y="393480"/>
            <a:ext cx="2808312" cy="261610"/>
          </a:xfrm>
          <a:prstGeom prst="rect">
            <a:avLst/>
          </a:prstGeom>
          <a:noFill/>
        </p:spPr>
        <p:txBody>
          <a:bodyPr wrap="square" rtlCol="0">
            <a:spAutoFit/>
          </a:bodyPr>
          <a:lstStyle/>
          <a:p>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Eğitim Programı</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96" y="2518048"/>
            <a:ext cx="296082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167" y="4102224"/>
            <a:ext cx="2268253"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9440" y="258852"/>
            <a:ext cx="2547937"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Metin kutusu 12"/>
          <p:cNvSpPr txBox="1"/>
          <p:nvPr/>
        </p:nvSpPr>
        <p:spPr>
          <a:xfrm>
            <a:off x="930176" y="4532093"/>
            <a:ext cx="1217513" cy="369332"/>
          </a:xfrm>
          <a:prstGeom prst="rect">
            <a:avLst/>
          </a:prstGeom>
          <a:noFill/>
        </p:spPr>
        <p:txBody>
          <a:bodyPr wrap="none" rtlCol="0">
            <a:spAutoFit/>
          </a:bodyPr>
          <a:lstStyle/>
          <a:p>
            <a:r>
              <a:rPr lang="tr-TR" dirty="0" smtClean="0"/>
              <a:t>Pota Ocağı</a:t>
            </a:r>
            <a:endParaRPr lang="tr-TR" dirty="0"/>
          </a:p>
        </p:txBody>
      </p:sp>
      <p:sp>
        <p:nvSpPr>
          <p:cNvPr id="14" name="Metin kutusu 13"/>
          <p:cNvSpPr txBox="1"/>
          <p:nvPr/>
        </p:nvSpPr>
        <p:spPr>
          <a:xfrm>
            <a:off x="4349703" y="6725870"/>
            <a:ext cx="1879489" cy="369332"/>
          </a:xfrm>
          <a:prstGeom prst="rect">
            <a:avLst/>
          </a:prstGeom>
          <a:noFill/>
        </p:spPr>
        <p:txBody>
          <a:bodyPr wrap="none" rtlCol="0">
            <a:spAutoFit/>
          </a:bodyPr>
          <a:lstStyle/>
          <a:p>
            <a:r>
              <a:rPr lang="tr-TR" dirty="0" smtClean="0"/>
              <a:t>İndüksiyon Ocağı</a:t>
            </a:r>
            <a:endParaRPr lang="tr-TR" dirty="0"/>
          </a:p>
        </p:txBody>
      </p:sp>
      <p:sp>
        <p:nvSpPr>
          <p:cNvPr id="16" name="Metin kutusu 15"/>
          <p:cNvSpPr txBox="1"/>
          <p:nvPr/>
        </p:nvSpPr>
        <p:spPr>
          <a:xfrm>
            <a:off x="7477472" y="1531963"/>
            <a:ext cx="1698285" cy="369332"/>
          </a:xfrm>
          <a:prstGeom prst="rect">
            <a:avLst/>
          </a:prstGeom>
          <a:noFill/>
        </p:spPr>
        <p:txBody>
          <a:bodyPr wrap="none" rtlCol="0">
            <a:spAutoFit/>
          </a:bodyPr>
          <a:lstStyle/>
          <a:p>
            <a:r>
              <a:rPr lang="tr-TR" dirty="0" smtClean="0">
                <a:solidFill>
                  <a:srgbClr val="FFFF00"/>
                </a:solidFill>
              </a:rPr>
              <a:t>Basınçlı döküm</a:t>
            </a:r>
            <a:endParaRPr lang="tr-TR" dirty="0">
              <a:solidFill>
                <a:srgbClr val="FFFF00"/>
              </a:solidFill>
            </a:endParaRPr>
          </a:p>
        </p:txBody>
      </p:sp>
    </p:spTree>
    <p:extLst>
      <p:ext uri="{BB962C8B-B14F-4D97-AF65-F5344CB8AC3E}">
        <p14:creationId xmlns:p14="http://schemas.microsoft.com/office/powerpoint/2010/main" val="653308231"/>
      </p:ext>
    </p:extLst>
  </p:cSld>
  <p:clrMapOvr>
    <a:masterClrMapping/>
  </p:clrMapOvr>
</p:sld>
</file>

<file path=ppt/theme/theme1.xml><?xml version="1.0" encoding="utf-8"?>
<a:theme xmlns:a="http://schemas.openxmlformats.org/drawingml/2006/main" name="BrochureColor">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164C57-B46C-4088-AC90-B7208082F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Küçük işletme broşürü</Template>
  <TotalTime>0</TotalTime>
  <Words>375</Words>
  <Application>Microsoft Office PowerPoint</Application>
  <PresentationFormat>Özel</PresentationFormat>
  <Paragraphs>86</Paragraphs>
  <Slides>2</Slides>
  <Notes>0</Notes>
  <HiddenSlides>0</HiddenSlides>
  <MMClips>0</MMClips>
  <ScaleCrop>false</ScaleCrop>
  <HeadingPairs>
    <vt:vector size="4" baseType="variant">
      <vt:variant>
        <vt:lpstr>Tema</vt:lpstr>
      </vt:variant>
      <vt:variant>
        <vt:i4>1</vt:i4>
      </vt:variant>
      <vt:variant>
        <vt:lpstr>Slayt Başlıkları</vt:lpstr>
      </vt:variant>
      <vt:variant>
        <vt:i4>2</vt:i4>
      </vt:variant>
    </vt:vector>
  </HeadingPairs>
  <TitlesOfParts>
    <vt:vector size="3" baseType="lpstr">
      <vt:lpstr>BrochureColor</vt:lpstr>
      <vt:lpstr>Metalurji Teknikeri nedir?</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2018-04-11T07:15:09Z</dcterms:created>
  <dcterms:modified xsi:type="dcterms:W3CDTF">2018-06-13T10:02:37Z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TC031128309991</vt:lpwstr>
  </property>
</Properties>
</file>