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2"/>
  </p:sldMasterIdLst>
  <p:notesMasterIdLst>
    <p:notesMasterId r:id="rId5"/>
  </p:notesMasterIdLst>
  <p:handoutMasterIdLst>
    <p:handoutMasterId r:id="rId6"/>
  </p:handoutMasterIdLst>
  <p:sldIdLst>
    <p:sldId id="257" r:id="rId3"/>
    <p:sldId id="258" r:id="rId4"/>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autoAdjust="0"/>
  </p:normalViewPr>
  <p:slideViewPr>
    <p:cSldViewPr>
      <p:cViewPr varScale="1">
        <p:scale>
          <a:sx n="56" d="100"/>
          <a:sy n="56" d="100"/>
        </p:scale>
        <p:origin x="1626" y="204"/>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120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4C4C9-9907-4BB6-B95A-E6BBD959AAB4}" type="datetimeFigureOut">
              <a:rPr lang="tr-TR" smtClean="0"/>
              <a:pPr/>
              <a:t>26.05.2025</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D650F-38E5-40ED-AA32-287D3AC686E8}" type="slidenum">
              <a:rPr lang="tr-TR" smtClean="0"/>
              <a:pPr/>
              <a:t>‹#›</a:t>
            </a:fld>
            <a:endParaRPr lang="tr-TR" dirty="0"/>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A592C-A796-4264-BD45-11AED491B3E4}" type="datetimeFigureOut">
              <a:rPr lang="tr-TR" smtClean="0"/>
              <a:pPr/>
              <a:t>26.05.2025</a:t>
            </a:fld>
            <a:endParaRPr lang="tr-TR" dirty="0"/>
          </a:p>
        </p:txBody>
      </p:sp>
      <p:sp>
        <p:nvSpPr>
          <p:cNvPr id="4" name="Slayt Görüntüsü Yer Tutucusu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02A30-9192-49A2-98D9-8D2828AE31E2}" type="slidenum">
              <a:rPr lang="tr-TR" smtClean="0"/>
              <a:pPr/>
              <a:t>‹#›</a:t>
            </a:fld>
            <a:endParaRPr lang="tr-TR"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754380" y="2414482"/>
            <a:ext cx="8549640" cy="1666028"/>
          </a:xfrm>
        </p:spPr>
        <p:txBody>
          <a:bodyPr/>
          <a:lstStyle/>
          <a:p>
            <a:r>
              <a:rPr lang="tr-TR"/>
              <a:t>Asıl başlık stili için tıklatın</a:t>
            </a:r>
          </a:p>
        </p:txBody>
      </p:sp>
      <p:sp>
        <p:nvSpPr>
          <p:cNvPr id="3" name="Alt Başlık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37682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133490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292340" y="311257"/>
            <a:ext cx="2263140" cy="663172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502920" y="311257"/>
            <a:ext cx="6621780" cy="663172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202980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ışında">
    <p:spTree>
      <p:nvGrpSpPr>
        <p:cNvPr id="1" name=""/>
        <p:cNvGrpSpPr/>
        <p:nvPr/>
      </p:nvGrpSpPr>
      <p:grpSpPr>
        <a:xfrm>
          <a:off x="0" y="0"/>
          <a:ext cx="0" cy="0"/>
          <a:chOff x="0" y="0"/>
          <a:chExt cx="0" cy="0"/>
        </a:xfrm>
      </p:grpSpPr>
      <p:sp>
        <p:nvSpPr>
          <p:cNvPr id="13" name="Resim Yer Tutucusu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457200" y="2891409"/>
            <a:ext cx="2428875" cy="27432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900" b="0" i="1" baseline="0" dirty="0">
                <a:solidFill>
                  <a:schemeClr val="tx1"/>
                </a:solidFill>
                <a:latin typeface="+mn-lt"/>
                <a:ea typeface="+mn-ea"/>
                <a:cs typeface="+mn-cs"/>
              </a:rPr>
              <a:t>Fotoğrafınız için bir resim yazısı ekleyin</a:t>
            </a:r>
            <a:r>
              <a:rPr lang="tr-TR" dirty="0"/>
              <a:t>]</a:t>
            </a:r>
          </a:p>
        </p:txBody>
      </p:sp>
      <p:sp>
        <p:nvSpPr>
          <p:cNvPr id="27" name="Metin Yer Tutucusu 25"/>
          <p:cNvSpPr>
            <a:spLocks noGrp="1"/>
          </p:cNvSpPr>
          <p:nvPr>
            <p:ph type="body" sz="quarter" idx="14" hasCustomPrompt="1"/>
          </p:nvPr>
        </p:nvSpPr>
        <p:spPr>
          <a:xfrm>
            <a:off x="457200" y="3241167"/>
            <a:ext cx="2428875" cy="4572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Bu şablonla çalışmaya nasıl başlarsınız?</a:t>
            </a:r>
          </a:p>
        </p:txBody>
      </p:sp>
      <p:sp>
        <p:nvSpPr>
          <p:cNvPr id="26" name="Metin Yer Tutucusu 25"/>
          <p:cNvSpPr>
            <a:spLocks noGrp="1"/>
          </p:cNvSpPr>
          <p:nvPr>
            <p:ph type="body" sz="quarter" idx="13" hasCustomPrompt="1"/>
          </p:nvPr>
        </p:nvSpPr>
        <p:spPr>
          <a:xfrm>
            <a:off x="457199" y="3677412"/>
            <a:ext cx="2428875" cy="60984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yeni, profesyonel broşürü olduğu gibi kullanabilir veya kolayca özelleştirebilirsiniz.</a:t>
            </a:r>
          </a:p>
        </p:txBody>
      </p:sp>
      <p:sp>
        <p:nvSpPr>
          <p:cNvPr id="23" name="Metin Yer Tutucusu 22"/>
          <p:cNvSpPr>
            <a:spLocks noGrp="1"/>
          </p:cNvSpPr>
          <p:nvPr>
            <p:ph type="body" sz="quarter" idx="12" hasCustomPrompt="1"/>
          </p:nvPr>
        </p:nvSpPr>
        <p:spPr>
          <a:xfrm>
            <a:off x="457199" y="4287252"/>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tr-TR" dirty="0"/>
              <a:t>Bu şablonu kullanmaya başlamanıza yardımcı olmak için şablonda birkaç ipucuna yer verdik. Herhangi bir ipucu metnini (bunun gibi) kendinizinkiyle değiştirmek için bu metni tıklatıp yazmaya başlamanız yeterlidir. Broşürdeki fotoğrafları değiştirmek için bir resmi seçin ve silin. Ardından yer tutucusundaki Resim Ekle simgesini tıklatarak kendi fotoğrafınızı ekleyin. Logoyu kendi logonuzla değiştirmek için "LOGO ile değiştir" resmini sağ tıklatın ve ardından Resmi Değiştir seçimini belirtin.</a:t>
            </a:r>
          </a:p>
        </p:txBody>
      </p:sp>
      <p:sp>
        <p:nvSpPr>
          <p:cNvPr id="29" name="Metin Yer Tutucusu 25"/>
          <p:cNvSpPr>
            <a:spLocks noGrp="1"/>
          </p:cNvSpPr>
          <p:nvPr>
            <p:ph type="body" sz="quarter" idx="16" hasCustomPrompt="1"/>
          </p:nvPr>
        </p:nvSpPr>
        <p:spPr>
          <a:xfrm>
            <a:off x="3813820" y="609600"/>
            <a:ext cx="2428875" cy="457200"/>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Biz Kimiz?</a:t>
            </a:r>
          </a:p>
        </p:txBody>
      </p:sp>
      <p:sp>
        <p:nvSpPr>
          <p:cNvPr id="30" name="Metin Yer Tutucusu 25"/>
          <p:cNvSpPr>
            <a:spLocks noGrp="1"/>
          </p:cNvSpPr>
          <p:nvPr>
            <p:ph type="body" sz="quarter" idx="17" hasCustomPrompt="1"/>
          </p:nvPr>
        </p:nvSpPr>
        <p:spPr>
          <a:xfrm>
            <a:off x="3813820" y="1082040"/>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Hakkımızda</a:t>
            </a:r>
          </a:p>
        </p:txBody>
      </p:sp>
      <p:sp>
        <p:nvSpPr>
          <p:cNvPr id="45" name="Metin Yer Tutucusu 25"/>
          <p:cNvSpPr>
            <a:spLocks noGrp="1"/>
          </p:cNvSpPr>
          <p:nvPr>
            <p:ph type="body" sz="quarter" idx="24" hasCustomPrompt="1"/>
          </p:nvPr>
        </p:nvSpPr>
        <p:spPr>
          <a:xfrm>
            <a:off x="3813820" y="1342644"/>
            <a:ext cx="2428875" cy="88080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sizin kısa bir konuşma yapacağınız yerdir. Ürünlerinizi veya hizmetlerinizi birisine anlatmak için yalnızca birkaç saniyeniz olsaydı, ne derdiniz?</a:t>
            </a:r>
          </a:p>
        </p:txBody>
      </p:sp>
      <p:sp>
        <p:nvSpPr>
          <p:cNvPr id="32" name="Metin Yer Tutucusu 25"/>
          <p:cNvSpPr>
            <a:spLocks noGrp="1"/>
          </p:cNvSpPr>
          <p:nvPr>
            <p:ph type="body" sz="quarter" idx="19" hasCustomPrompt="1"/>
          </p:nvPr>
        </p:nvSpPr>
        <p:spPr>
          <a:xfrm>
            <a:off x="3813820" y="2287906"/>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Bize Başvurun</a:t>
            </a:r>
          </a:p>
        </p:txBody>
      </p:sp>
      <p:sp>
        <p:nvSpPr>
          <p:cNvPr id="33" name="Metin Yer Tutucusu 25"/>
          <p:cNvSpPr>
            <a:spLocks noGrp="1"/>
          </p:cNvSpPr>
          <p:nvPr>
            <p:ph type="body" sz="quarter" idx="20" hasCustomPrompt="1"/>
          </p:nvPr>
        </p:nvSpPr>
        <p:spPr>
          <a:xfrm>
            <a:off x="3813820" y="2538985"/>
            <a:ext cx="2428875" cy="670940"/>
          </a:xfrm>
        </p:spPr>
        <p:txBody>
          <a:bodyPr>
            <a:noAutofit/>
          </a:bodyPr>
          <a:lstStyle>
            <a:lvl1pPr marL="0" indent="0" algn="l" defTabSz="749808">
              <a:lnSpc>
                <a:spcPct val="10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60"/>
              </a:spcBef>
              <a:buNone/>
            </a:pPr>
            <a:r>
              <a:rPr lang="tr-TR" sz="1000" b="0" i="0" baseline="0" dirty="0">
                <a:solidFill>
                  <a:schemeClr val="tx1"/>
                </a:solidFill>
                <a:latin typeface="+mn-lt"/>
                <a:ea typeface="+mn-ea"/>
                <a:cs typeface="+mn-cs"/>
              </a:rPr>
              <a:t>Telefon: [Telefon]</a:t>
            </a:r>
          </a:p>
          <a:p>
            <a:pPr marL="0" indent="0" algn="l" defTabSz="749808">
              <a:lnSpc>
                <a:spcPct val="100000"/>
              </a:lnSpc>
              <a:spcBef>
                <a:spcPts val="360"/>
              </a:spcBef>
              <a:buNone/>
            </a:pPr>
            <a:r>
              <a:rPr lang="tr-TR" sz="1000" b="0" i="0" baseline="0" dirty="0">
                <a:solidFill>
                  <a:schemeClr val="tx1"/>
                </a:solidFill>
                <a:latin typeface="+mn-lt"/>
                <a:ea typeface="+mn-ea"/>
                <a:cs typeface="+mn-cs"/>
              </a:rPr>
              <a:t>E-posta: [E-posta adresi]</a:t>
            </a:r>
          </a:p>
          <a:p>
            <a:pPr marL="0" indent="0" algn="l" defTabSz="749808">
              <a:lnSpc>
                <a:spcPct val="100000"/>
              </a:lnSpc>
              <a:spcBef>
                <a:spcPts val="360"/>
              </a:spcBef>
              <a:buNone/>
            </a:pPr>
            <a:r>
              <a:rPr lang="tr-TR" sz="1000" b="0" i="0" baseline="0" dirty="0">
                <a:solidFill>
                  <a:schemeClr val="tx1"/>
                </a:solidFill>
                <a:latin typeface="+mn-lt"/>
                <a:ea typeface="+mn-ea"/>
                <a:cs typeface="+mn-cs"/>
              </a:rPr>
              <a:t>Web: [Web adresi]</a:t>
            </a:r>
          </a:p>
        </p:txBody>
      </p:sp>
      <p:sp>
        <p:nvSpPr>
          <p:cNvPr id="34" name="Metin Yer Tutucusu 25"/>
          <p:cNvSpPr>
            <a:spLocks noGrp="1"/>
          </p:cNvSpPr>
          <p:nvPr>
            <p:ph type="body" sz="quarter" idx="21" hasCustomPrompt="1"/>
          </p:nvPr>
        </p:nvSpPr>
        <p:spPr>
          <a:xfrm>
            <a:off x="4746624" y="6851269"/>
            <a:ext cx="1508125" cy="152400"/>
          </a:xfrm>
        </p:spPr>
        <p:txBody>
          <a:bodyPr>
            <a:noAutofit/>
          </a:bodyPr>
          <a:lstStyle>
            <a:lvl1pPr marL="0" marR="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sz="1000" b="1" cap="all"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a:pPr>
            <a:r>
              <a:rPr lang="tr-TR" dirty="0"/>
              <a:t>[</a:t>
            </a:r>
            <a:r>
              <a:rPr lang="tr-TR" sz="1000" b="1" i="0" baseline="0" dirty="0">
                <a:solidFill>
                  <a:srgbClr val="DF5327">
                    <a:lumMod val="75000"/>
                  </a:srgbClr>
                </a:solidFill>
                <a:latin typeface="+mj-lt"/>
                <a:ea typeface="+mn-ea"/>
                <a:cs typeface="+mn-cs"/>
              </a:rPr>
              <a:t>Şirket adı</a:t>
            </a:r>
            <a:r>
              <a:rPr lang="tr-TR" dirty="0"/>
              <a:t>]</a:t>
            </a:r>
          </a:p>
        </p:txBody>
      </p:sp>
      <p:sp>
        <p:nvSpPr>
          <p:cNvPr id="37" name="Metin Yer Tutucusu 36"/>
          <p:cNvSpPr>
            <a:spLocks noGrp="1"/>
          </p:cNvSpPr>
          <p:nvPr>
            <p:ph type="body" sz="quarter" idx="22" hasCustomPrompt="1"/>
          </p:nvPr>
        </p:nvSpPr>
        <p:spPr>
          <a:xfrm>
            <a:off x="4746624" y="7004304"/>
            <a:ext cx="1508125" cy="310896"/>
          </a:xfrm>
        </p:spPr>
        <p:txBody>
          <a:bodyPr>
            <a:noAutofit/>
          </a:bodyPr>
          <a:lstStyle>
            <a:lvl1pPr marL="0" indent="0" algn="l" defTabSz="749808">
              <a:lnSpc>
                <a:spcPct val="120000"/>
              </a:lnSpc>
              <a:spcBef>
                <a:spcPts val="288"/>
              </a:spcBef>
              <a:buNone/>
              <a:defRPr sz="800" baseline="0"/>
            </a:lvl1pPr>
            <a:lvl2pPr marL="0" indent="0">
              <a:defRPr sz="800"/>
            </a:lvl2pPr>
            <a:lvl3pPr marL="0" indent="0">
              <a:defRPr sz="800"/>
            </a:lvl3pPr>
            <a:lvl4pPr marL="0" indent="0">
              <a:defRPr sz="800"/>
            </a:lvl4pPr>
            <a:lvl5pPr marL="0" indent="0">
              <a:defRPr sz="800"/>
            </a:lvl5pPr>
          </a:lstStyle>
          <a:p>
            <a:pPr marL="0" indent="0" algn="l" defTabSz="749808">
              <a:lnSpc>
                <a:spcPct val="120000"/>
              </a:lnSpc>
              <a:spcBef>
                <a:spcPts val="288"/>
              </a:spcBef>
              <a:buNone/>
            </a:pPr>
            <a:r>
              <a:rPr lang="tr-TR" sz="800" b="0" i="0" baseline="0" dirty="0">
                <a:solidFill>
                  <a:schemeClr val="tx1"/>
                </a:solidFill>
                <a:latin typeface="+mn-lt"/>
                <a:ea typeface="+mn-ea"/>
                <a:cs typeface="+mn-cs"/>
              </a:rPr>
              <a:t>[Adres]</a:t>
            </a:r>
          </a:p>
          <a:p>
            <a:pPr marL="0" indent="0" algn="l" defTabSz="749808">
              <a:lnSpc>
                <a:spcPct val="120000"/>
              </a:lnSpc>
              <a:spcBef>
                <a:spcPts val="288"/>
              </a:spcBef>
              <a:buNone/>
            </a:pPr>
            <a:r>
              <a:rPr lang="tr-TR" sz="800" b="0" i="0" baseline="0" dirty="0">
                <a:solidFill>
                  <a:schemeClr val="tx1"/>
                </a:solidFill>
                <a:latin typeface="+mn-lt"/>
                <a:ea typeface="+mn-ea"/>
                <a:cs typeface="+mn-cs"/>
              </a:rPr>
              <a:t>[Şehir, Posta Kodu]</a:t>
            </a:r>
          </a:p>
        </p:txBody>
      </p:sp>
      <p:sp>
        <p:nvSpPr>
          <p:cNvPr id="12" name="Resim Yer Tutucusu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10" name="Başlık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tr-TR" dirty="0"/>
              <a:t>Şirket adı</a:t>
            </a:r>
          </a:p>
        </p:txBody>
      </p:sp>
      <p:sp>
        <p:nvSpPr>
          <p:cNvPr id="40" name="Metin Yer Tutucusu 25"/>
          <p:cNvSpPr>
            <a:spLocks noGrp="1"/>
          </p:cNvSpPr>
          <p:nvPr>
            <p:ph type="body" sz="quarter" idx="23" hasCustomPrompt="1"/>
          </p:nvPr>
        </p:nvSpPr>
        <p:spPr>
          <a:xfrm>
            <a:off x="7322344" y="6624978"/>
            <a:ext cx="2088833" cy="439651"/>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1300" b="0" i="1" baseline="0" dirty="0">
                <a:solidFill>
                  <a:schemeClr val="bg1"/>
                </a:solidFill>
                <a:latin typeface="+mn-lt"/>
                <a:ea typeface="+mn-ea"/>
                <a:cs typeface="+mn-cs"/>
              </a:rPr>
              <a:t>Broşür alt başlığı veya şirket etiket satırı</a:t>
            </a:r>
            <a:r>
              <a:rPr lang="tr-TR" dirty="0"/>
              <a:t>]</a:t>
            </a:r>
          </a:p>
        </p:txBody>
      </p:sp>
    </p:spTree>
    <p:extLst>
      <p:ext uri="{BB962C8B-B14F-4D97-AF65-F5344CB8AC3E}">
        <p14:creationId xmlns:p14="http://schemas.microsoft.com/office/powerpoint/2010/main" val="478386529"/>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çinde">
    <p:spTree>
      <p:nvGrpSpPr>
        <p:cNvPr id="1" name=""/>
        <p:cNvGrpSpPr/>
        <p:nvPr/>
      </p:nvGrpSpPr>
      <p:grpSpPr>
        <a:xfrm>
          <a:off x="0" y="0"/>
          <a:ext cx="0" cy="0"/>
          <a:chOff x="0" y="0"/>
          <a:chExt cx="0" cy="0"/>
        </a:xfrm>
      </p:grpSpPr>
      <p:sp>
        <p:nvSpPr>
          <p:cNvPr id="27" name="Metin Yer Tutucusu 25"/>
          <p:cNvSpPr>
            <a:spLocks noGrp="1"/>
          </p:cNvSpPr>
          <p:nvPr>
            <p:ph type="body" sz="quarter" idx="14" hasCustomPrompt="1"/>
          </p:nvPr>
        </p:nvSpPr>
        <p:spPr>
          <a:xfrm>
            <a:off x="457200" y="5151395"/>
            <a:ext cx="2428875" cy="248151"/>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İşte birkaç fikir...</a:t>
            </a:r>
          </a:p>
        </p:txBody>
      </p:sp>
      <p:sp>
        <p:nvSpPr>
          <p:cNvPr id="29" name="Metin Yer Tutucusu 25"/>
          <p:cNvSpPr>
            <a:spLocks noGrp="1"/>
          </p:cNvSpPr>
          <p:nvPr>
            <p:ph type="body" sz="quarter" idx="16" hasCustomPrompt="1"/>
          </p:nvPr>
        </p:nvSpPr>
        <p:spPr>
          <a:xfrm>
            <a:off x="457200" y="4386248"/>
            <a:ext cx="2428875" cy="609271"/>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Bu broşürde nelere yer verirsiniz?</a:t>
            </a:r>
          </a:p>
        </p:txBody>
      </p:sp>
      <p:sp>
        <p:nvSpPr>
          <p:cNvPr id="13" name="Resim Yer Tutucusu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6" name="Metin Yer Tutucusu 25"/>
          <p:cNvSpPr>
            <a:spLocks noGrp="1"/>
          </p:cNvSpPr>
          <p:nvPr>
            <p:ph type="body" sz="quarter" idx="13" hasCustomPrompt="1"/>
          </p:nvPr>
        </p:nvSpPr>
        <p:spPr>
          <a:xfrm>
            <a:off x="457199" y="5399546"/>
            <a:ext cx="2428875" cy="191565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şirketin misyonunu belirtmek için mükemmel bir yerdir. Çok sayıda şirket arasından nasıl sıyrıldığınızı özetlemek için sayfanın sağ tarafını kullanabilir, başarı öykünüzün özeti için ise orta kısmı kullanabilirsiniz.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(Ön plana çıkmak için kesinlikle şirketinizin en iyi işlerinin fotoğraflarını seçmeniz gerekir. Resimler her zaman etki uyandırır.)</a:t>
            </a:r>
          </a:p>
        </p:txBody>
      </p:sp>
      <p:sp>
        <p:nvSpPr>
          <p:cNvPr id="30" name="Metin Yer Tutucusu 25"/>
          <p:cNvSpPr>
            <a:spLocks noGrp="1"/>
          </p:cNvSpPr>
          <p:nvPr>
            <p:ph type="body" sz="quarter" idx="17" hasCustomPrompt="1"/>
          </p:nvPr>
        </p:nvSpPr>
        <p:spPr>
          <a:xfrm>
            <a:off x="3813047" y="494316"/>
            <a:ext cx="2428875" cy="454152"/>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Böyle nitelikli bir belgenin zor bir şekilde mi biçimlendirilmesi gerekiyor? Bir düşünün!</a:t>
            </a:r>
          </a:p>
        </p:txBody>
      </p:sp>
      <p:sp>
        <p:nvSpPr>
          <p:cNvPr id="31" name="Metin Yer Tutucusu 25"/>
          <p:cNvSpPr>
            <a:spLocks noGrp="1"/>
          </p:cNvSpPr>
          <p:nvPr>
            <p:ph type="body" sz="quarter" idx="18" hasCustomPrompt="1"/>
          </p:nvPr>
        </p:nvSpPr>
        <p:spPr>
          <a:xfrm>
            <a:off x="3805025" y="1117357"/>
            <a:ext cx="2428875" cy="68580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Bir daha düşünün! Bu broşürdeki yer tutucular sizin için biçimlendirilmiştir. Tek bir tıklatmayla kendi metninizi girin.</a:t>
            </a:r>
          </a:p>
        </p:txBody>
      </p:sp>
      <p:sp>
        <p:nvSpPr>
          <p:cNvPr id="18" name="Metin Yer Tutucusu 25"/>
          <p:cNvSpPr>
            <a:spLocks noGrp="1"/>
          </p:cNvSpPr>
          <p:nvPr>
            <p:ph type="body" sz="quarter" idx="23" hasCustomPrompt="1"/>
          </p:nvPr>
        </p:nvSpPr>
        <p:spPr>
          <a:xfrm>
            <a:off x="3805026" y="2073184"/>
            <a:ext cx="2428875" cy="1384504"/>
          </a:xfrm>
        </p:spPr>
        <p:txBody>
          <a:bodyPr anchor="ctr">
            <a:noAutofit/>
          </a:bodyPr>
          <a:lstStyle>
            <a:lvl1pPr marL="0" indent="0" algn="l" defTabSz="749808">
              <a:lnSpc>
                <a:spcPct val="130000"/>
              </a:lnSpc>
              <a:spcBef>
                <a:spcPts val="540"/>
              </a:spcBef>
              <a:buNone/>
              <a:defRPr sz="1500" i="1" baseline="0">
                <a:solidFill>
                  <a:schemeClr val="accent2">
                    <a:lumMod val="75000"/>
                  </a:schemeClr>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30000"/>
              </a:lnSpc>
              <a:spcBef>
                <a:spcPts val="540"/>
              </a:spcBef>
              <a:buNone/>
            </a:pPr>
            <a:r>
              <a:rPr lang="tr-TR" sz="1500" b="0" i="1" baseline="0" dirty="0">
                <a:solidFill>
                  <a:srgbClr val="DF5327">
                    <a:lumMod val="75000"/>
                  </a:srgbClr>
                </a:solidFill>
                <a:latin typeface="+mn-lt"/>
                <a:ea typeface="+mn-ea"/>
                <a:cs typeface="+mn-cs"/>
              </a:rPr>
              <a:t>“Şimdi çekingenliğin sırası değil! Ne kadar mükemmel olduğunuzu gösterin. Burası, heyecan verici başarı hikayeleri için mükemmel bir yerdir."</a:t>
            </a:r>
          </a:p>
        </p:txBody>
      </p:sp>
      <p:sp>
        <p:nvSpPr>
          <p:cNvPr id="32" name="Metin Yer Tutucusu 25"/>
          <p:cNvSpPr>
            <a:spLocks noGrp="1"/>
          </p:cNvSpPr>
          <p:nvPr>
            <p:ph type="body" sz="quarter" idx="19" hasCustomPrompt="1"/>
          </p:nvPr>
        </p:nvSpPr>
        <p:spPr>
          <a:xfrm>
            <a:off x="3813820" y="3865106"/>
            <a:ext cx="2428875" cy="22860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Tam olarak istediğiniz sonucu elde edin</a:t>
            </a:r>
          </a:p>
        </p:txBody>
      </p:sp>
      <p:sp>
        <p:nvSpPr>
          <p:cNvPr id="21" name="Metin Yer Tutucusu 25"/>
          <p:cNvSpPr>
            <a:spLocks noGrp="1"/>
          </p:cNvSpPr>
          <p:nvPr>
            <p:ph type="body" sz="quarter" idx="24" hasCustomPrompt="1"/>
          </p:nvPr>
        </p:nvSpPr>
        <p:spPr>
          <a:xfrm>
            <a:off x="3813047" y="4348417"/>
            <a:ext cx="2428875" cy="84495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broşürün görünümü kolaylıkla özelleştirmek için şeridin Tasarım sekmesinde Temalar, Renkler ve Yazı Tipleri galerilerine göz gezdirin.</a:t>
            </a:r>
          </a:p>
        </p:txBody>
      </p:sp>
      <p:sp>
        <p:nvSpPr>
          <p:cNvPr id="22" name="Metin Yer Tutucusu 25"/>
          <p:cNvSpPr>
            <a:spLocks noGrp="1"/>
          </p:cNvSpPr>
          <p:nvPr>
            <p:ph type="body" sz="quarter" idx="25" hasCustomPrompt="1"/>
          </p:nvPr>
        </p:nvSpPr>
        <p:spPr>
          <a:xfrm>
            <a:off x="3813047" y="5193376"/>
            <a:ext cx="2428875" cy="41234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Şirket markası olmuş renkleriniz veya yazı tipleriniz mi var?</a:t>
            </a:r>
          </a:p>
        </p:txBody>
      </p:sp>
      <p:sp>
        <p:nvSpPr>
          <p:cNvPr id="24" name="Metin Yer Tutucusu 25"/>
          <p:cNvSpPr>
            <a:spLocks noGrp="1"/>
          </p:cNvSpPr>
          <p:nvPr>
            <p:ph type="body" sz="quarter" idx="26" hasCustomPrompt="1"/>
          </p:nvPr>
        </p:nvSpPr>
        <p:spPr>
          <a:xfrm>
            <a:off x="3813047" y="5715000"/>
            <a:ext cx="2428875" cy="771552"/>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Hiç sorun değil! Temalar, Renkler ve Yazı Tipi galerileri size kendi tercihlerinizi ekleme seçeneği verir.</a:t>
            </a:r>
          </a:p>
        </p:txBody>
      </p:sp>
      <p:sp>
        <p:nvSpPr>
          <p:cNvPr id="12" name="Resim Yer Tutucusu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7165975" y="2221894"/>
            <a:ext cx="2428875" cy="274320"/>
          </a:xfrm>
        </p:spPr>
        <p:txBody>
          <a:bodyPr>
            <a:noAutofit/>
          </a:bodyPr>
          <a:lstStyle>
            <a:lvl1pPr marL="0" indent="0" algn="l" defTabSz="749808">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24"/>
              </a:spcBef>
              <a:buNone/>
            </a:pPr>
            <a:r>
              <a:rPr lang="tr-TR" sz="900" b="0" i="1" baseline="0" dirty="0">
                <a:solidFill>
                  <a:schemeClr val="tx1"/>
                </a:solidFill>
                <a:latin typeface="+mn-lt"/>
                <a:ea typeface="+mn-ea"/>
                <a:cs typeface="+mn-cs"/>
              </a:rPr>
              <a:t>[Fotoğrafınız için bir resim yazısı ekleyin]</a:t>
            </a:r>
          </a:p>
          <a:p>
            <a:pPr marL="0" indent="0" algn="l" defTabSz="749808">
              <a:lnSpc>
                <a:spcPct val="100000"/>
              </a:lnSpc>
              <a:spcBef>
                <a:spcPts val="0"/>
              </a:spcBef>
              <a:buNone/>
            </a:pPr>
            <a:endParaRPr lang="tr-TR" dirty="0"/>
          </a:p>
        </p:txBody>
      </p:sp>
      <p:sp>
        <p:nvSpPr>
          <p:cNvPr id="25" name="Metin Yer Tutucusu 25"/>
          <p:cNvSpPr>
            <a:spLocks noGrp="1"/>
          </p:cNvSpPr>
          <p:nvPr>
            <p:ph type="body" sz="quarter" idx="27" hasCustomPrompt="1"/>
          </p:nvPr>
        </p:nvSpPr>
        <p:spPr>
          <a:xfrm>
            <a:off x="7172325" y="2530613"/>
            <a:ext cx="2428875" cy="73303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Sunduğunuz hizmetlerle ilgili bazı özel bilgiler vermeyi ve rakipleriniz arasından nasıl sıyrıldığınızı anlatmayı unutmayın.</a:t>
            </a:r>
          </a:p>
        </p:txBody>
      </p:sp>
      <p:sp>
        <p:nvSpPr>
          <p:cNvPr id="35" name="Metin Yer Tutucusu 25"/>
          <p:cNvSpPr>
            <a:spLocks noGrp="1"/>
          </p:cNvSpPr>
          <p:nvPr>
            <p:ph type="body" sz="quarter" idx="28" hasCustomPrompt="1"/>
          </p:nvPr>
        </p:nvSpPr>
        <p:spPr>
          <a:xfrm>
            <a:off x="7172325" y="3326958"/>
            <a:ext cx="2428875" cy="210899"/>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Ürün ve Hizmetlerimiz</a:t>
            </a:r>
          </a:p>
        </p:txBody>
      </p:sp>
      <p:sp>
        <p:nvSpPr>
          <p:cNvPr id="36" name="Metin Yer Tutucusu 25"/>
          <p:cNvSpPr>
            <a:spLocks noGrp="1"/>
          </p:cNvSpPr>
          <p:nvPr>
            <p:ph type="body" sz="quarter" idx="29" hasCustomPrompt="1"/>
          </p:nvPr>
        </p:nvSpPr>
        <p:spPr>
          <a:xfrm>
            <a:off x="7172325" y="3552470"/>
            <a:ext cx="2428875" cy="376273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Buraya ürün ve hizmetlerinizin veya şirketinizle birlikte çalışmanın en büyük avantajlarını madde işaretli bir liste halinde ekleyebilirsiniz. Ya da en iyi olduğunuz noktaları birkaç kısa paragrafta özetleyebilirsiniz.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İşinizin ne kadar mükemmel olduğunu saatlerce anlatabileceğinizi biliyoruz. (Bunun için sizi suçlamıyoruz tabii. Harikasınız!) Bunun bir pazarlama aracı olduğunu da unutmayın; dikkatleri üzerinizde tutmak istiyorsanız kısa, samimi ve rahat okunur bir metin hazırlayın.</a:t>
            </a:r>
          </a:p>
        </p:txBody>
      </p:sp>
    </p:spTree>
    <p:extLst>
      <p:ext uri="{BB962C8B-B14F-4D97-AF65-F5344CB8AC3E}">
        <p14:creationId xmlns:p14="http://schemas.microsoft.com/office/powerpoint/2010/main" val="1198149047"/>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412247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94544" y="4994488"/>
            <a:ext cx="8549640" cy="1543685"/>
          </a:xfrm>
        </p:spPr>
        <p:txBody>
          <a:bodyPr anchor="t"/>
          <a:lstStyle>
            <a:lvl1pPr algn="l">
              <a:defRPr sz="4500" b="1" cap="all"/>
            </a:lvl1pPr>
          </a:lstStyle>
          <a:p>
            <a:r>
              <a:rPr lang="tr-TR"/>
              <a:t>Asıl başlık stili için tıklatın</a:t>
            </a:r>
          </a:p>
        </p:txBody>
      </p:sp>
      <p:sp>
        <p:nvSpPr>
          <p:cNvPr id="3" name="Metin Yer Tutucusu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352" indent="0">
              <a:buNone/>
              <a:defRPr sz="2000">
                <a:solidFill>
                  <a:schemeClr val="tx1">
                    <a:tint val="75000"/>
                  </a:schemeClr>
                </a:solidFill>
              </a:defRPr>
            </a:lvl2pPr>
            <a:lvl3pPr marL="1018705" indent="0">
              <a:buNone/>
              <a:defRPr sz="1800">
                <a:solidFill>
                  <a:schemeClr val="tx1">
                    <a:tint val="75000"/>
                  </a:schemeClr>
                </a:solidFill>
              </a:defRPr>
            </a:lvl3pPr>
            <a:lvl4pPr marL="1528058" indent="0">
              <a:buNone/>
              <a:defRPr sz="1600">
                <a:solidFill>
                  <a:schemeClr val="tx1">
                    <a:tint val="75000"/>
                  </a:schemeClr>
                </a:solidFill>
              </a:defRPr>
            </a:lvl4pPr>
            <a:lvl5pPr marL="2037411" indent="0">
              <a:buNone/>
              <a:defRPr sz="1600">
                <a:solidFill>
                  <a:schemeClr val="tx1">
                    <a:tint val="75000"/>
                  </a:schemeClr>
                </a:solidFill>
              </a:defRPr>
            </a:lvl5pPr>
            <a:lvl6pPr marL="2546764" indent="0">
              <a:buNone/>
              <a:defRPr sz="1600">
                <a:solidFill>
                  <a:schemeClr val="tx1">
                    <a:tint val="75000"/>
                  </a:schemeClr>
                </a:solidFill>
              </a:defRPr>
            </a:lvl6pPr>
            <a:lvl7pPr marL="3056116" indent="0">
              <a:buNone/>
              <a:defRPr sz="1600">
                <a:solidFill>
                  <a:schemeClr val="tx1">
                    <a:tint val="75000"/>
                  </a:schemeClr>
                </a:solidFill>
              </a:defRPr>
            </a:lvl7pPr>
            <a:lvl8pPr marL="3565469" indent="0">
              <a:buNone/>
              <a:defRPr sz="1600">
                <a:solidFill>
                  <a:schemeClr val="tx1">
                    <a:tint val="75000"/>
                  </a:schemeClr>
                </a:solidFill>
              </a:defRPr>
            </a:lvl8pPr>
            <a:lvl9pPr marL="4074821"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45075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502920"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113020"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83544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502921" y="1739795"/>
            <a:ext cx="4444207"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tr-TR"/>
              <a:t>Asıl metin stillerini düzenlemek için tıklatın</a:t>
            </a:r>
          </a:p>
        </p:txBody>
      </p:sp>
      <p:sp>
        <p:nvSpPr>
          <p:cNvPr id="4" name="İçerik Yer Tutucusu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109529" y="1739795"/>
            <a:ext cx="4445953"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tr-TR"/>
              <a:t>Asıl metin stillerini düzenlemek için tıklatın</a:t>
            </a:r>
          </a:p>
        </p:txBody>
      </p:sp>
      <p:sp>
        <p:nvSpPr>
          <p:cNvPr id="6" name="İçerik Yer Tutucusu 5"/>
          <p:cNvSpPr>
            <a:spLocks noGrp="1"/>
          </p:cNvSpPr>
          <p:nvPr>
            <p:ph sz="quarter" idx="4"/>
          </p:nvPr>
        </p:nvSpPr>
        <p:spPr>
          <a:xfrm>
            <a:off x="5109529"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58600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56800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36789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02922" y="309457"/>
            <a:ext cx="3309144" cy="1316990"/>
          </a:xfrm>
        </p:spPr>
        <p:txBody>
          <a:bodyPr anchor="b"/>
          <a:lstStyle>
            <a:lvl1pPr algn="l">
              <a:defRPr sz="2200" b="1"/>
            </a:lvl1pPr>
          </a:lstStyle>
          <a:p>
            <a:r>
              <a:rPr lang="tr-TR"/>
              <a:t>Asıl başlık stili için tıklatın</a:t>
            </a:r>
          </a:p>
        </p:txBody>
      </p:sp>
      <p:sp>
        <p:nvSpPr>
          <p:cNvPr id="3" name="İçerik Yer Tutucusu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502922" y="1626447"/>
            <a:ext cx="3309144" cy="5316538"/>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293454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971517" y="5440680"/>
            <a:ext cx="6035040" cy="642303"/>
          </a:xfrm>
        </p:spPr>
        <p:txBody>
          <a:bodyPr anchor="b"/>
          <a:lstStyle>
            <a:lvl1pPr algn="l">
              <a:defRPr sz="2200" b="1"/>
            </a:lvl1pPr>
          </a:lstStyle>
          <a:p>
            <a:r>
              <a:rPr lang="tr-TR"/>
              <a:t>Asıl başlık stili için tıklatın</a:t>
            </a:r>
          </a:p>
        </p:txBody>
      </p:sp>
      <p:sp>
        <p:nvSpPr>
          <p:cNvPr id="3" name="Resim Yer Tutucusu 2"/>
          <p:cNvSpPr>
            <a:spLocks noGrp="1"/>
          </p:cNvSpPr>
          <p:nvPr>
            <p:ph type="pic" idx="1"/>
          </p:nvPr>
        </p:nvSpPr>
        <p:spPr>
          <a:xfrm>
            <a:off x="1971517" y="694478"/>
            <a:ext cx="6035040" cy="4663440"/>
          </a:xfrm>
        </p:spPr>
        <p:txBody>
          <a:bodyPr/>
          <a:lstStyle>
            <a:lvl1pPr marL="0" indent="0">
              <a:buNone/>
              <a:defRPr sz="3600"/>
            </a:lvl1pPr>
            <a:lvl2pPr marL="509352" indent="0">
              <a:buNone/>
              <a:defRPr sz="3100"/>
            </a:lvl2pPr>
            <a:lvl3pPr marL="1018705" indent="0">
              <a:buNone/>
              <a:defRPr sz="2700"/>
            </a:lvl3pPr>
            <a:lvl4pPr marL="1528058" indent="0">
              <a:buNone/>
              <a:defRPr sz="2200"/>
            </a:lvl4pPr>
            <a:lvl5pPr marL="2037411" indent="0">
              <a:buNone/>
              <a:defRPr sz="2200"/>
            </a:lvl5pPr>
            <a:lvl6pPr marL="2546764" indent="0">
              <a:buNone/>
              <a:defRPr sz="2200"/>
            </a:lvl6pPr>
            <a:lvl7pPr marL="3056116" indent="0">
              <a:buNone/>
              <a:defRPr sz="2200"/>
            </a:lvl7pPr>
            <a:lvl8pPr marL="3565469" indent="0">
              <a:buNone/>
              <a:defRPr sz="2200"/>
            </a:lvl8pPr>
            <a:lvl9pPr marL="4074821" indent="0">
              <a:buNone/>
              <a:defRPr sz="2200"/>
            </a:lvl9pPr>
          </a:lstStyle>
          <a:p>
            <a:endParaRPr lang="tr-TR"/>
          </a:p>
        </p:txBody>
      </p:sp>
      <p:sp>
        <p:nvSpPr>
          <p:cNvPr id="4" name="Metin Yer Tutucusu 3"/>
          <p:cNvSpPr>
            <a:spLocks noGrp="1"/>
          </p:cNvSpPr>
          <p:nvPr>
            <p:ph type="body" sz="half" idx="2"/>
          </p:nvPr>
        </p:nvSpPr>
        <p:spPr>
          <a:xfrm>
            <a:off x="1971517" y="6082983"/>
            <a:ext cx="6035040" cy="912177"/>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21716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502920" y="311256"/>
            <a:ext cx="9052560" cy="1295400"/>
          </a:xfrm>
          <a:prstGeom prst="rect">
            <a:avLst/>
          </a:prstGeom>
        </p:spPr>
        <p:txBody>
          <a:bodyPr vert="horz" lIns="101870" tIns="50935" rIns="101870" bIns="50935" rtlCol="0" anchor="ctr">
            <a:normAutofit/>
          </a:bodyPr>
          <a:lstStyle/>
          <a:p>
            <a:r>
              <a:rPr lang="tr-TR"/>
              <a:t>Asıl başlık stili için tıklatın</a:t>
            </a:r>
          </a:p>
        </p:txBody>
      </p:sp>
      <p:sp>
        <p:nvSpPr>
          <p:cNvPr id="3" name="Metin Yer Tutucusu 2"/>
          <p:cNvSpPr>
            <a:spLocks noGrp="1"/>
          </p:cNvSpPr>
          <p:nvPr>
            <p:ph type="body" idx="1"/>
          </p:nvPr>
        </p:nvSpPr>
        <p:spPr>
          <a:xfrm>
            <a:off x="502920" y="1813562"/>
            <a:ext cx="9052560" cy="5129425"/>
          </a:xfrm>
          <a:prstGeom prst="rect">
            <a:avLst/>
          </a:prstGeom>
        </p:spPr>
        <p:txBody>
          <a:bodyPr vert="horz" lIns="101870" tIns="50935" rIns="101870" bIns="5093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502920" y="7203864"/>
            <a:ext cx="2346960" cy="413808"/>
          </a:xfrm>
          <a:prstGeom prst="rect">
            <a:avLst/>
          </a:prstGeom>
        </p:spPr>
        <p:txBody>
          <a:bodyPr vert="horz" lIns="101870" tIns="50935" rIns="101870" bIns="50935" rtlCol="0" anchor="ctr"/>
          <a:lstStyle>
            <a:lvl1pPr algn="l">
              <a:defRPr sz="1300">
                <a:solidFill>
                  <a:schemeClr val="tx1">
                    <a:tint val="75000"/>
                  </a:schemeClr>
                </a:solidFill>
              </a:defRPr>
            </a:lvl1pPr>
          </a:lstStyle>
          <a:p>
            <a:fld id="{5F272CD0-8AE2-403D-BC5A-E9768D13DA7F}" type="datetimeFigureOut">
              <a:rPr lang="tr-TR" smtClean="0"/>
              <a:pPr/>
              <a:t>26.05.2025</a:t>
            </a:fld>
            <a:endParaRPr lang="tr-TR" dirty="0"/>
          </a:p>
        </p:txBody>
      </p:sp>
      <p:sp>
        <p:nvSpPr>
          <p:cNvPr id="5" name="Altbilgi Yer Tutucusu 4"/>
          <p:cNvSpPr>
            <a:spLocks noGrp="1"/>
          </p:cNvSpPr>
          <p:nvPr>
            <p:ph type="ftr" sz="quarter" idx="3"/>
          </p:nvPr>
        </p:nvSpPr>
        <p:spPr>
          <a:xfrm>
            <a:off x="3436620" y="7203864"/>
            <a:ext cx="3185160" cy="413808"/>
          </a:xfrm>
          <a:prstGeom prst="rect">
            <a:avLst/>
          </a:prstGeom>
        </p:spPr>
        <p:txBody>
          <a:bodyPr vert="horz" lIns="101870" tIns="50935" rIns="101870" bIns="50935" rtlCol="0" anchor="ctr"/>
          <a:lstStyle>
            <a:lvl1pPr algn="ctr">
              <a:defRPr sz="13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7208520" y="7203864"/>
            <a:ext cx="2346960" cy="413808"/>
          </a:xfrm>
          <a:prstGeom prst="rect">
            <a:avLst/>
          </a:prstGeom>
        </p:spPr>
        <p:txBody>
          <a:bodyPr vert="horz" lIns="101870" tIns="50935" rIns="101870" bIns="50935" rtlCol="0" anchor="ctr"/>
          <a:lstStyle>
            <a:lvl1pPr algn="r">
              <a:defRPr sz="1300">
                <a:solidFill>
                  <a:schemeClr val="tx1">
                    <a:tint val="75000"/>
                  </a:schemeClr>
                </a:solidFill>
              </a:defRPr>
            </a:lvl1p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14978046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1018705" rtl="0" eaLnBrk="1" latinLnBrk="0" hangingPunct="1">
        <a:spcBef>
          <a:spcPct val="0"/>
        </a:spcBef>
        <a:buNone/>
        <a:defRPr sz="4900" kern="1200">
          <a:solidFill>
            <a:schemeClr val="tx1"/>
          </a:solidFill>
          <a:latin typeface="+mj-lt"/>
          <a:ea typeface="+mj-ea"/>
          <a:cs typeface="+mj-cs"/>
        </a:defRPr>
      </a:lvl1pPr>
    </p:titleStyle>
    <p:bodyStyle>
      <a:lvl1pPr marL="382015" indent="-382015" algn="l" defTabSz="101870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98" indent="-318346" algn="l" defTabSz="101870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382" indent="-254676" algn="l" defTabSz="101870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734"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087"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440"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tr-TR"/>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Metin Yer Tutucusu 64"/>
          <p:cNvSpPr>
            <a:spLocks noGrp="1"/>
          </p:cNvSpPr>
          <p:nvPr>
            <p:ph type="body" sz="quarter" idx="13"/>
          </p:nvPr>
        </p:nvSpPr>
        <p:spPr>
          <a:xfrm>
            <a:off x="3473046" y="218893"/>
            <a:ext cx="3412130" cy="2083129"/>
          </a:xfrm>
        </p:spPr>
        <p:txBody>
          <a:bodyPr/>
          <a:lstStyle/>
          <a:p>
            <a:pPr algn="just"/>
            <a:r>
              <a:rPr lang="en-US"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Integration with the </a:t>
            </a:r>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B</a:t>
            </a:r>
            <a:r>
              <a:rPr lang="en-US" sz="11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usiness</a:t>
            </a:r>
            <a:r>
              <a:rPr lang="en-US"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W</a:t>
            </a:r>
            <a:r>
              <a:rPr lang="en-US" sz="11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orld</a:t>
            </a:r>
            <a:r>
              <a:rPr lang="en-US"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t>
            </a:r>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IBW</a:t>
            </a:r>
            <a:r>
              <a:rPr lang="en-US"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t>
            </a:r>
          </a:p>
          <a:p>
            <a:pPr algn="just"/>
            <a:r>
              <a:rPr lang="en-US" dirty="0">
                <a:latin typeface="Verdana" panose="020B0604030504040204" pitchFamily="34" charset="0"/>
                <a:ea typeface="Verdana" panose="020B0604030504040204" pitchFamily="34" charset="0"/>
                <a:cs typeface="Verdana" panose="020B0604030504040204" pitchFamily="34" charset="0"/>
              </a:rPr>
              <a:t>Students can spend their 4th semester on business full-time to do practical work.</a:t>
            </a:r>
          </a:p>
          <a:p>
            <a:pPr algn="just"/>
            <a:r>
              <a:rPr lang="en-US" dirty="0">
                <a:latin typeface="Verdana" panose="020B0604030504040204" pitchFamily="34" charset="0"/>
                <a:ea typeface="Verdana" panose="020B0604030504040204" pitchFamily="34" charset="0"/>
                <a:cs typeface="Verdana" panose="020B0604030504040204" pitchFamily="34" charset="0"/>
              </a:rPr>
              <a:t>Throughout the I</a:t>
            </a:r>
            <a:r>
              <a:rPr lang="tr-TR" dirty="0">
                <a:latin typeface="Verdana" panose="020B0604030504040204" pitchFamily="34" charset="0"/>
                <a:ea typeface="Verdana" panose="020B0604030504040204" pitchFamily="34" charset="0"/>
                <a:cs typeface="Verdana" panose="020B0604030504040204" pitchFamily="34" charset="0"/>
              </a:rPr>
              <a:t>BW</a:t>
            </a:r>
            <a:r>
              <a:rPr lang="en-US" dirty="0">
                <a:latin typeface="Verdana" panose="020B0604030504040204" pitchFamily="34" charset="0"/>
                <a:ea typeface="Verdana" panose="020B0604030504040204" pitchFamily="34" charset="0"/>
                <a:cs typeface="Verdana" panose="020B0604030504040204" pitchFamily="34" charset="0"/>
              </a:rPr>
              <a:t> program, students have the opportunity to transform the theoretical knowledge they have learned into practice and have the opportunity to find a job in the institution they are in without graduating</a:t>
            </a:r>
            <a:r>
              <a:rPr lang="en-US"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32" name="Metin Yer Tutucusu 31"/>
          <p:cNvSpPr>
            <a:spLocks noGrp="1"/>
          </p:cNvSpPr>
          <p:nvPr>
            <p:ph type="body" sz="quarter" idx="12"/>
          </p:nvPr>
        </p:nvSpPr>
        <p:spPr>
          <a:xfrm>
            <a:off x="6829400" y="3454152"/>
            <a:ext cx="3012170" cy="4032448"/>
          </a:xfrm>
          <a:solidFill>
            <a:schemeClr val="tx2">
              <a:lumMod val="20000"/>
              <a:lumOff val="80000"/>
            </a:schemeClr>
          </a:solidFill>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just">
              <a:buFont typeface="Wingdings" panose="05000000000000000000" pitchFamily="2" charset="2"/>
              <a:buChar char="ü"/>
            </a:pPr>
            <a:r>
              <a:rPr lang="tr-TR" sz="1000" i="0" dirty="0">
                <a:latin typeface="Verdana" panose="020B0604030504040204" pitchFamily="34" charset="0"/>
                <a:ea typeface="Verdana" panose="020B0604030504040204" pitchFamily="34" charset="0"/>
                <a:cs typeface="Verdana" panose="020B0604030504040204" pitchFamily="34" charset="0"/>
              </a:rPr>
              <a:t> </a:t>
            </a:r>
            <a:r>
              <a:rPr lang="en-US" sz="1000" dirty="0">
                <a:latin typeface="Verdana" panose="020B0604030504040204" pitchFamily="34" charset="0"/>
                <a:ea typeface="Verdana" panose="020B0604030504040204" pitchFamily="34" charset="0"/>
                <a:cs typeface="Verdana" panose="020B0604030504040204" pitchFamily="34" charset="0"/>
              </a:rPr>
              <a:t>Children's, men's and women's outer wear; pre-production planning and design, mold-pattern, quality control and production processes are indispensable humans for the textile-apparel sector.</a:t>
            </a:r>
            <a:endParaRPr lang="tr-TR" sz="10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ü"/>
            </a:pPr>
            <a:r>
              <a:rPr lang="tr-TR" sz="1000" i="0" dirty="0">
                <a:latin typeface="Verdana" panose="020B0604030504040204" pitchFamily="34" charset="0"/>
                <a:ea typeface="Verdana" panose="020B0604030504040204" pitchFamily="34" charset="0"/>
                <a:cs typeface="Verdana" panose="020B0604030504040204" pitchFamily="34" charset="0"/>
              </a:rPr>
              <a:t>   </a:t>
            </a:r>
            <a:r>
              <a:rPr lang="en-US" sz="1000" dirty="0">
                <a:latin typeface="Verdana" panose="020B0604030504040204" pitchFamily="34" charset="0"/>
                <a:ea typeface="Verdana" panose="020B0604030504040204" pitchFamily="34" charset="0"/>
                <a:cs typeface="Verdana" panose="020B0604030504040204" pitchFamily="34" charset="0"/>
              </a:rPr>
              <a:t>The </a:t>
            </a:r>
            <a:r>
              <a:rPr lang="tr-TR" sz="1000" dirty="0" err="1">
                <a:latin typeface="Verdana" panose="020B0604030504040204" pitchFamily="34" charset="0"/>
                <a:ea typeface="Verdana" panose="020B0604030504040204" pitchFamily="34" charset="0"/>
                <a:cs typeface="Verdana" panose="020B0604030504040204" pitchFamily="34" charset="0"/>
              </a:rPr>
              <a:t>job</a:t>
            </a:r>
            <a:r>
              <a:rPr lang="tr-TR" sz="1000" dirty="0">
                <a:latin typeface="Verdana" panose="020B0604030504040204" pitchFamily="34" charset="0"/>
                <a:ea typeface="Verdana" panose="020B0604030504040204" pitchFamily="34" charset="0"/>
                <a:cs typeface="Verdana" panose="020B0604030504040204" pitchFamily="34" charset="0"/>
              </a:rPr>
              <a:t> </a:t>
            </a:r>
            <a:r>
              <a:rPr lang="en-US" sz="1000" dirty="0">
                <a:latin typeface="Verdana" panose="020B0604030504040204" pitchFamily="34" charset="0"/>
                <a:ea typeface="Verdana" panose="020B0604030504040204" pitchFamily="34" charset="0"/>
                <a:cs typeface="Verdana" panose="020B0604030504040204" pitchFamily="34" charset="0"/>
              </a:rPr>
              <a:t>of clothing production technicians; To do production work, To do work and time study, to develop clothes models, to draw clothes patterns, to control the quality of the sewing clothes, to choose the auxiliary materials and accessory tools for clothing, to prepare prototype clothes, They carry out the follow-up and control of the product from the beginning to the end of the serial production, carrying out the packing and storage of the product and marketing.</a:t>
            </a:r>
            <a:endParaRPr lang="tr-TR" sz="1000" i="0" dirty="0">
              <a:latin typeface="Verdana" panose="020B0604030504040204" pitchFamily="34" charset="0"/>
              <a:ea typeface="Verdana" panose="020B0604030504040204" pitchFamily="34" charset="0"/>
              <a:cs typeface="Verdana" panose="020B0604030504040204" pitchFamily="34" charset="0"/>
            </a:endParaRPr>
          </a:p>
        </p:txBody>
      </p:sp>
      <p:sp>
        <p:nvSpPr>
          <p:cNvPr id="18" name="Başlık 17"/>
          <p:cNvSpPr>
            <a:spLocks noGrp="1"/>
          </p:cNvSpPr>
          <p:nvPr>
            <p:ph type="title"/>
          </p:nvPr>
        </p:nvSpPr>
        <p:spPr>
          <a:xfrm>
            <a:off x="6581253" y="3172430"/>
            <a:ext cx="3443982" cy="390269"/>
          </a:xfrm>
          <a:noFill/>
        </p:spPr>
        <p:txBody>
          <a:bodyPr>
            <a:normAutofit fontScale="90000"/>
          </a:bodyPr>
          <a:lstStyle/>
          <a:p>
            <a:pPr lvl="0" defTabSz="914400">
              <a:lnSpc>
                <a:spcPct val="100000"/>
              </a:lnSpc>
              <a:spcBef>
                <a:spcPts val="0"/>
              </a:spcBef>
            </a:pPr>
            <a:r>
              <a:rPr lang="en-US" sz="1200" cap="none" dirty="0">
                <a:solidFill>
                  <a:schemeClr val="accent2">
                    <a:lumMod val="75000"/>
                  </a:schemeClr>
                </a:solidFill>
                <a:latin typeface="Verdana"/>
                <a:ea typeface="+mn-ea"/>
                <a:cs typeface="+mn-cs"/>
              </a:rPr>
              <a:t>What is Clothing Production Technique?</a:t>
            </a:r>
            <a:endParaRPr lang="tr-TR" sz="2800" b="1" i="0" baseline="0" dirty="0">
              <a:latin typeface="Calibri"/>
            </a:endParaRPr>
          </a:p>
        </p:txBody>
      </p:sp>
      <p:sp>
        <p:nvSpPr>
          <p:cNvPr id="19" name="Metin Yer Tutucusu 3"/>
          <p:cNvSpPr txBox="1">
            <a:spLocks/>
          </p:cNvSpPr>
          <p:nvPr/>
        </p:nvSpPr>
        <p:spPr>
          <a:xfrm>
            <a:off x="7183322" y="161895"/>
            <a:ext cx="2678326" cy="1193065"/>
          </a:xfrm>
          <a:prstGeom prst="rect">
            <a:avLst/>
          </a:prstGeom>
        </p:spPr>
        <p:txBody>
          <a:bodyPr vert="horz" lIns="0" tIns="0" rIns="0" bIns="0" rtlCol="0" anchor="b">
            <a:noAutofit/>
          </a:bodyPr>
          <a:lstStyle>
            <a:lvl1pPr marL="0" indent="0" algn="l" defTabSz="1005840" rtl="0" eaLnBrk="1" latinLnBrk="0" hangingPunct="1">
              <a:lnSpc>
                <a:spcPct val="95000"/>
              </a:lnSpc>
              <a:spcBef>
                <a:spcPts val="0"/>
              </a:spcBef>
              <a:buFont typeface="Arial" panose="020B0604020202020204" pitchFamily="34" charset="0"/>
              <a:buNone/>
              <a:defRPr sz="3000" b="1" kern="1200">
                <a:solidFill>
                  <a:schemeClr val="tx1">
                    <a:lumMod val="65000"/>
                    <a:lumOff val="35000"/>
                  </a:schemeClr>
                </a:solidFill>
                <a:latin typeface="+mj-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spcBef>
                <a:spcPts val="1100"/>
              </a:spcBef>
            </a:pPr>
            <a:r>
              <a:rPr lang="tr-TR" sz="1200" dirty="0">
                <a:latin typeface="Verdana" panose="020B0604030504040204" pitchFamily="34" charset="0"/>
                <a:ea typeface="Verdana" panose="020B0604030504040204" pitchFamily="34" charset="0"/>
                <a:cs typeface="Verdana" panose="020B0604030504040204" pitchFamily="34" charset="0"/>
              </a:rPr>
              <a:t>CLOTHING PRODUCTION TECHNOLOGY</a:t>
            </a:r>
            <a:r>
              <a:rPr lang="tr-TR" sz="1000" dirty="0">
                <a:latin typeface="Verdana" panose="020B0604030504040204" pitchFamily="34" charset="0"/>
                <a:ea typeface="Verdana" panose="020B0604030504040204" pitchFamily="34" charset="0"/>
                <a:cs typeface="Verdana" panose="020B0604030504040204" pitchFamily="34" charset="0"/>
              </a:rPr>
              <a:t> </a:t>
            </a:r>
          </a:p>
        </p:txBody>
      </p:sp>
      <p:pic>
        <p:nvPicPr>
          <p:cNvPr id="27" name="Resi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9579" y="218894"/>
            <a:ext cx="2703582" cy="649225"/>
          </a:xfrm>
          <a:prstGeom prst="rect">
            <a:avLst/>
          </a:prstGeom>
        </p:spPr>
      </p:pic>
      <p:sp>
        <p:nvSpPr>
          <p:cNvPr id="16" name="Akış Çizelgesi: İşlem 15"/>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solidFill>
                <a:srgbClr val="C00000"/>
              </a:solidFill>
            </a:endParaRPr>
          </a:p>
        </p:txBody>
      </p:sp>
      <p:sp>
        <p:nvSpPr>
          <p:cNvPr id="15" name="Metin Yer Tutucusu 64">
            <a:extLst>
              <a:ext uri="{FF2B5EF4-FFF2-40B4-BE49-F238E27FC236}">
                <a16:creationId xmlns:a16="http://schemas.microsoft.com/office/drawing/2014/main" id="{6ABEA8EF-765A-434B-8A85-92FA89CBFFAA}"/>
              </a:ext>
            </a:extLst>
          </p:cNvPr>
          <p:cNvSpPr txBox="1">
            <a:spLocks/>
          </p:cNvSpPr>
          <p:nvPr/>
        </p:nvSpPr>
        <p:spPr>
          <a:xfrm>
            <a:off x="359059" y="2563632"/>
            <a:ext cx="2907267" cy="2096512"/>
          </a:xfrm>
          <a:prstGeom prst="rect">
            <a:avLst/>
          </a:prstGeom>
        </p:spPr>
        <p:txBody>
          <a:bodyPr vert="horz" lIns="0" tIns="0" rIns="0" bIns="0" rtlCol="0">
            <a:noAutofit/>
          </a:bodyPr>
          <a:lstStyle>
            <a:lvl1pPr marL="0" indent="0" algn="l" defTabSz="749808" rtl="0" eaLnBrk="1" latinLnBrk="0" hangingPunct="1">
              <a:lnSpc>
                <a:spcPct val="120000"/>
              </a:lnSpc>
              <a:spcBef>
                <a:spcPts val="360"/>
              </a:spcBef>
              <a:buFont typeface="Arial" panose="020B0604020202020204" pitchFamily="34" charset="0"/>
              <a:buNone/>
              <a:defRPr sz="1000" kern="1200" baseline="0">
                <a:solidFill>
                  <a:schemeClr val="tx1"/>
                </a:solidFill>
                <a:latin typeface="+mn-lt"/>
                <a:ea typeface="+mn-ea"/>
                <a:cs typeface="+mn-cs"/>
              </a:defRPr>
            </a:lvl1pPr>
            <a:lvl2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a:lstStyle>
          <a:p>
            <a:pPr marL="171450" indent="-171450" algn="just">
              <a:buFont typeface="Wingdings" panose="05000000000000000000" pitchFamily="2" charset="2"/>
              <a:buChar char="ü"/>
            </a:pPr>
            <a:r>
              <a:rPr lang="en-US" dirty="0">
                <a:latin typeface="Verdana" panose="020B0604030504040204" pitchFamily="34" charset="0"/>
                <a:ea typeface="Verdana" panose="020B0604030504040204" pitchFamily="34" charset="0"/>
                <a:cs typeface="Verdana" panose="020B0604030504040204" pitchFamily="34" charset="0"/>
              </a:rPr>
              <a:t>Apparel L</a:t>
            </a:r>
            <a:r>
              <a:rPr lang="tr-TR" dirty="0" err="1">
                <a:latin typeface="Verdana" panose="020B0604030504040204" pitchFamily="34" charset="0"/>
                <a:ea typeface="Verdana" panose="020B0604030504040204" pitchFamily="34" charset="0"/>
                <a:cs typeface="Verdana" panose="020B0604030504040204" pitchFamily="34" charset="0"/>
              </a:rPr>
              <a:t>aboratuary</a:t>
            </a:r>
            <a:r>
              <a:rPr lang="en-US" dirty="0">
                <a:latin typeface="Verdana" panose="020B0604030504040204" pitchFamily="34" charset="0"/>
                <a:ea typeface="Verdana" panose="020B0604030504040204" pitchFamily="34" charset="0"/>
                <a:cs typeface="Verdana" panose="020B0604030504040204" pitchFamily="34" charset="0"/>
              </a:rPr>
              <a:t> (12 straight stitches, 9 computerized straight stitches, 3 overlock stitches, 1 resin stitch machine, 2 steam iron industrial type iron)</a:t>
            </a:r>
            <a:endParaRPr lang="tr-TR"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dirty="0" err="1">
                <a:latin typeface="Verdana" panose="020B0604030504040204" pitchFamily="34" charset="0"/>
                <a:ea typeface="Verdana" panose="020B0604030504040204" pitchFamily="34" charset="0"/>
                <a:cs typeface="Verdana" panose="020B0604030504040204" pitchFamily="34" charset="0"/>
              </a:rPr>
              <a:t>Common</a:t>
            </a:r>
            <a:r>
              <a:rPr lang="tr-TR" dirty="0">
                <a:latin typeface="Verdana" panose="020B0604030504040204" pitchFamily="34" charset="0"/>
                <a:ea typeface="Verdana" panose="020B0604030504040204" pitchFamily="34" charset="0"/>
                <a:cs typeface="Verdana" panose="020B0604030504040204" pitchFamily="34" charset="0"/>
              </a:rPr>
              <a:t> </a:t>
            </a:r>
            <a:r>
              <a:rPr lang="tr-TR" dirty="0" err="1">
                <a:latin typeface="Verdana" panose="020B0604030504040204" pitchFamily="34" charset="0"/>
                <a:ea typeface="Verdana" panose="020B0604030504040204" pitchFamily="34" charset="0"/>
                <a:cs typeface="Verdana" panose="020B0604030504040204" pitchFamily="34" charset="0"/>
              </a:rPr>
              <a:t>computer</a:t>
            </a:r>
            <a:r>
              <a:rPr lang="tr-TR" dirty="0">
                <a:latin typeface="Verdana" panose="020B0604030504040204" pitchFamily="34" charset="0"/>
                <a:ea typeface="Verdana" panose="020B0604030504040204" pitchFamily="34" charset="0"/>
                <a:cs typeface="Verdana" panose="020B0604030504040204" pitchFamily="34" charset="0"/>
              </a:rPr>
              <a:t> </a:t>
            </a:r>
            <a:r>
              <a:rPr lang="tr-TR" dirty="0" err="1">
                <a:latin typeface="Verdana" panose="020B0604030504040204" pitchFamily="34" charset="0"/>
                <a:ea typeface="Verdana" panose="020B0604030504040204" pitchFamily="34" charset="0"/>
                <a:cs typeface="Verdana" panose="020B0604030504040204" pitchFamily="34" charset="0"/>
              </a:rPr>
              <a:t>laboratories</a:t>
            </a:r>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14" name="Metin kutusu 13">
            <a:extLst>
              <a:ext uri="{FF2B5EF4-FFF2-40B4-BE49-F238E27FC236}">
                <a16:creationId xmlns:a16="http://schemas.microsoft.com/office/drawing/2014/main" id="{DA4966A8-A73F-44DC-BB50-C0D61008FC8A}"/>
              </a:ext>
            </a:extLst>
          </p:cNvPr>
          <p:cNvSpPr txBox="1"/>
          <p:nvPr/>
        </p:nvSpPr>
        <p:spPr>
          <a:xfrm>
            <a:off x="351554" y="2302022"/>
            <a:ext cx="2808312" cy="261610"/>
          </a:xfrm>
          <a:prstGeom prst="rect">
            <a:avLst/>
          </a:prstGeom>
          <a:noFill/>
        </p:spPr>
        <p:txBody>
          <a:bodyPr wrap="square" rtlCol="0">
            <a:spAutoFit/>
          </a:bodyPr>
          <a:lstStyle/>
          <a:p>
            <a:r>
              <a:rPr lang="tr-TR" sz="11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Laboratuary</a:t>
            </a:r>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tr-TR" sz="11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Potentiality</a:t>
            </a:r>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Dikdörtgen 8">
            <a:extLst>
              <a:ext uri="{FF2B5EF4-FFF2-40B4-BE49-F238E27FC236}">
                <a16:creationId xmlns:a16="http://schemas.microsoft.com/office/drawing/2014/main" id="{6CC0873D-DB8C-4A6E-99AA-5B1450601860}"/>
              </a:ext>
            </a:extLst>
          </p:cNvPr>
          <p:cNvSpPr/>
          <p:nvPr/>
        </p:nvSpPr>
        <p:spPr>
          <a:xfrm>
            <a:off x="3759693" y="3756199"/>
            <a:ext cx="2838836" cy="1203406"/>
          </a:xfrm>
          <a:prstGeom prst="rect">
            <a:avLst/>
          </a:prstGeom>
        </p:spPr>
        <p:txBody>
          <a:bodyPr vert="horz" lIns="0" tIns="0" rIns="0" bIns="0" rtlCol="0">
            <a:noAutofit/>
          </a:bodyPr>
          <a:lstStyle/>
          <a:p>
            <a:pPr algn="ctr" defTabSz="749808">
              <a:lnSpc>
                <a:spcPct val="120000"/>
              </a:lnSpc>
              <a:spcBef>
                <a:spcPts val="360"/>
              </a:spcBef>
            </a:pPr>
            <a:r>
              <a:rPr lang="tr-TR" sz="1000" dirty="0" err="1">
                <a:latin typeface="Verdana" panose="020B0604030504040204" pitchFamily="34" charset="0"/>
                <a:ea typeface="Verdana" panose="020B0604030504040204" pitchFamily="34" charset="0"/>
              </a:rPr>
              <a:t>Iskenderun</a:t>
            </a:r>
            <a:r>
              <a:rPr lang="tr-TR" sz="1000" dirty="0">
                <a:latin typeface="Verdana" panose="020B0604030504040204" pitchFamily="34" charset="0"/>
                <a:ea typeface="Verdana" panose="020B0604030504040204" pitchFamily="34" charset="0"/>
              </a:rPr>
              <a:t> </a:t>
            </a:r>
            <a:r>
              <a:rPr lang="en-US" sz="1000" dirty="0">
                <a:latin typeface="Verdana" panose="020B0604030504040204" pitchFamily="34" charset="0"/>
                <a:ea typeface="Verdana" panose="020B0604030504040204" pitchFamily="34" charset="0"/>
              </a:rPr>
              <a:t>Technical University</a:t>
            </a:r>
            <a:r>
              <a:rPr lang="tr-TR" sz="1000" dirty="0">
                <a:latin typeface="Verdana" panose="020B0604030504040204" pitchFamily="34" charset="0"/>
                <a:ea typeface="Verdana" panose="020B0604030504040204" pitchFamily="34" charset="0"/>
              </a:rPr>
              <a:t>, </a:t>
            </a:r>
            <a:r>
              <a:rPr lang="en-US" sz="1000" dirty="0">
                <a:latin typeface="Verdana" panose="020B0604030504040204" pitchFamily="34" charset="0"/>
                <a:ea typeface="Verdana" panose="020B0604030504040204" pitchFamily="34" charset="0"/>
              </a:rPr>
              <a:t>Iskenderun Vocational School Textile, Clothing, Footwear and Leather Department, Clothing Production Technology Program </a:t>
            </a:r>
            <a:r>
              <a:rPr lang="tr-TR" sz="1000" dirty="0">
                <a:latin typeface="Verdana" panose="020B0604030504040204" pitchFamily="34" charset="0"/>
                <a:ea typeface="Verdana" panose="020B0604030504040204" pitchFamily="34" charset="0"/>
              </a:rPr>
              <a:t>31200 İskenderun, HATAY/TURKEY</a:t>
            </a:r>
          </a:p>
          <a:p>
            <a:pPr algn="ctr" defTabSz="749808">
              <a:lnSpc>
                <a:spcPct val="120000"/>
              </a:lnSpc>
              <a:spcBef>
                <a:spcPts val="360"/>
              </a:spcBef>
            </a:pPr>
            <a:r>
              <a:rPr lang="tr-TR" sz="1000" dirty="0">
                <a:latin typeface="Verdana" panose="020B0604030504040204" pitchFamily="34" charset="0"/>
                <a:ea typeface="Verdana" panose="020B0604030504040204" pitchFamily="34" charset="0"/>
              </a:rPr>
              <a:t>+90 326 618 2936- 6034</a:t>
            </a:r>
          </a:p>
          <a:p>
            <a:pPr algn="ctr" defTabSz="749808">
              <a:lnSpc>
                <a:spcPct val="120000"/>
              </a:lnSpc>
              <a:spcBef>
                <a:spcPts val="360"/>
              </a:spcBef>
            </a:pPr>
            <a:r>
              <a:rPr lang="tr-TR" sz="1000" dirty="0">
                <a:latin typeface="Verdana" panose="020B0604030504040204" pitchFamily="34" charset="0"/>
                <a:ea typeface="Verdana" panose="020B0604030504040204" pitchFamily="34" charset="0"/>
              </a:rPr>
              <a:t>http://www.iste.edu.tr/imyo-gut</a:t>
            </a:r>
          </a:p>
        </p:txBody>
      </p:sp>
      <p:pic>
        <p:nvPicPr>
          <p:cNvPr id="1026" name="Picture 2" descr="http://iste.edu.tr/gallery/_resized/656_new_152827381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26" y="218894"/>
            <a:ext cx="2955600" cy="1921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15/2018 tarihinde Emrah P.ziyaretÃ§i tarafÄ±ndan Ä°skenderun Teknik Ãniversitesi Myo'de Ã§ekilen fotoÄra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1170" y="1431615"/>
            <a:ext cx="2840400" cy="17408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ylaÅÄ±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5582" y="2599641"/>
            <a:ext cx="2838835" cy="1012247"/>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23" name="Resim 22" descr="C:\Users\win7_64bit\Desktop\giyim katalog fotoğraf\Myo\20180516_14192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357" y="4008375"/>
            <a:ext cx="2762250" cy="1902460"/>
          </a:xfrm>
          <a:prstGeom prst="rect">
            <a:avLst/>
          </a:prstGeom>
          <a:noFill/>
          <a:ln>
            <a:noFill/>
          </a:ln>
        </p:spPr>
      </p:pic>
      <p:pic>
        <p:nvPicPr>
          <p:cNvPr id="17" name="Resim 16">
            <a:extLst>
              <a:ext uri="{FF2B5EF4-FFF2-40B4-BE49-F238E27FC236}">
                <a16:creationId xmlns:a16="http://schemas.microsoft.com/office/drawing/2014/main" id="{B981E8FB-EBBD-42B4-91ED-CF17EBFF520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98" b="26806"/>
          <a:stretch/>
        </p:blipFill>
        <p:spPr>
          <a:xfrm>
            <a:off x="3833455" y="5470376"/>
            <a:ext cx="2751584" cy="2024953"/>
          </a:xfrm>
          <a:prstGeom prst="rect">
            <a:avLst/>
          </a:prstGeom>
        </p:spPr>
      </p:pic>
    </p:spTree>
    <p:extLst>
      <p:ext uri="{BB962C8B-B14F-4D97-AF65-F5344CB8AC3E}">
        <p14:creationId xmlns:p14="http://schemas.microsoft.com/office/powerpoint/2010/main" val="267125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Yer Tutucusu 8"/>
          <p:cNvSpPr>
            <a:spLocks noGrp="1"/>
          </p:cNvSpPr>
          <p:nvPr>
            <p:ph type="body" sz="quarter" idx="14"/>
          </p:nvPr>
        </p:nvSpPr>
        <p:spPr>
          <a:xfrm>
            <a:off x="3709231" y="338298"/>
            <a:ext cx="2808312" cy="1373235"/>
          </a:xfrm>
        </p:spPr>
        <p:txBody>
          <a:bodyPr/>
          <a:lstStyle/>
          <a:p>
            <a:pPr marL="171450" indent="-171450" algn="just">
              <a:buFont typeface="Wingdings" panose="05000000000000000000" pitchFamily="2" charset="2"/>
              <a:buChar char="ü"/>
            </a:pPr>
            <a:endParaRPr lang="tr-TR" sz="1050" dirty="0">
              <a:latin typeface="Verdana" panose="020B0604030504040204" pitchFamily="34" charset="0"/>
              <a:ea typeface="Verdana" panose="020B0604030504040204" pitchFamily="34" charset="0"/>
            </a:endParaRPr>
          </a:p>
          <a:p>
            <a:pPr algn="just" defTabSz="749808">
              <a:lnSpc>
                <a:spcPct val="120000"/>
              </a:lnSpc>
              <a:spcBef>
                <a:spcPts val="360"/>
              </a:spcBef>
            </a:pPr>
            <a:endParaRPr lang="tr-TR" sz="1050" b="0" i="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Metin Yer Tutucusu 11"/>
          <p:cNvSpPr>
            <a:spLocks noGrp="1"/>
          </p:cNvSpPr>
          <p:nvPr>
            <p:ph type="body" sz="quarter" idx="16"/>
          </p:nvPr>
        </p:nvSpPr>
        <p:spPr>
          <a:xfrm>
            <a:off x="3807443" y="319790"/>
            <a:ext cx="2952619" cy="3693966"/>
          </a:xfrm>
        </p:spPr>
        <p:txBody>
          <a:bodyPr/>
          <a:lstStyle/>
          <a:p>
            <a:pPr algn="just"/>
            <a:r>
              <a:rPr lang="en-US" sz="1100" dirty="0">
                <a:latin typeface="Verdana" panose="020B0604030504040204" pitchFamily="34" charset="0"/>
                <a:ea typeface="Verdana" panose="020B0604030504040204" pitchFamily="34" charset="0"/>
                <a:cs typeface="Verdana" panose="020B0604030504040204" pitchFamily="34" charset="0"/>
              </a:rPr>
              <a:t>In the </a:t>
            </a:r>
            <a:r>
              <a:rPr lang="tr-TR" sz="1100" dirty="0" err="1">
                <a:latin typeface="Verdana" panose="020B0604030504040204" pitchFamily="34" charset="0"/>
                <a:ea typeface="Verdana" panose="020B0604030504040204" pitchFamily="34" charset="0"/>
                <a:cs typeface="Verdana" panose="020B0604030504040204" pitchFamily="34" charset="0"/>
              </a:rPr>
              <a:t>Clothing</a:t>
            </a:r>
            <a:r>
              <a:rPr lang="tr-TR" sz="1100" dirty="0">
                <a:latin typeface="Verdana" panose="020B0604030504040204" pitchFamily="34" charset="0"/>
                <a:ea typeface="Verdana" panose="020B0604030504040204" pitchFamily="34" charset="0"/>
                <a:cs typeface="Verdana" panose="020B0604030504040204" pitchFamily="34" charset="0"/>
              </a:rPr>
              <a:t> P</a:t>
            </a:r>
            <a:r>
              <a:rPr lang="en-US" sz="1100" dirty="0" err="1">
                <a:latin typeface="Verdana" panose="020B0604030504040204" pitchFamily="34" charset="0"/>
                <a:ea typeface="Verdana" panose="020B0604030504040204" pitchFamily="34" charset="0"/>
                <a:cs typeface="Verdana" panose="020B0604030504040204" pitchFamily="34" charset="0"/>
              </a:rPr>
              <a:t>roduction</a:t>
            </a:r>
            <a:r>
              <a:rPr lang="en-US" sz="1100" dirty="0">
                <a:latin typeface="Verdana" panose="020B0604030504040204" pitchFamily="34" charset="0"/>
                <a:ea typeface="Verdana" panose="020B0604030504040204" pitchFamily="34" charset="0"/>
                <a:cs typeface="Verdana" panose="020B0604030504040204" pitchFamily="34" charset="0"/>
              </a:rPr>
              <a:t> </a:t>
            </a:r>
            <a:r>
              <a:rPr lang="tr-TR" sz="1100" dirty="0">
                <a:latin typeface="Verdana" panose="020B0604030504040204" pitchFamily="34" charset="0"/>
                <a:ea typeface="Verdana" panose="020B0604030504040204" pitchFamily="34" charset="0"/>
                <a:cs typeface="Verdana" panose="020B0604030504040204" pitchFamily="34" charset="0"/>
              </a:rPr>
              <a:t>T</a:t>
            </a:r>
            <a:r>
              <a:rPr lang="en-US" sz="1100" dirty="0" err="1">
                <a:latin typeface="Verdana" panose="020B0604030504040204" pitchFamily="34" charset="0"/>
                <a:ea typeface="Verdana" panose="020B0604030504040204" pitchFamily="34" charset="0"/>
                <a:cs typeface="Verdana" panose="020B0604030504040204" pitchFamily="34" charset="0"/>
              </a:rPr>
              <a:t>echnology</a:t>
            </a:r>
            <a:r>
              <a:rPr lang="en-US" sz="1100" dirty="0">
                <a:latin typeface="Verdana" panose="020B0604030504040204" pitchFamily="34" charset="0"/>
                <a:ea typeface="Verdana" panose="020B0604030504040204" pitchFamily="34" charset="0"/>
                <a:cs typeface="Verdana" panose="020B0604030504040204" pitchFamily="34" charset="0"/>
              </a:rPr>
              <a:t> program, basic textile training, planning of garment production, design of clothes, stylistic applications, preparation of clothes patterns, sewing of clothes, calculation of clothing costs, brand and marketing training. Clothing Production Technology Program;</a:t>
            </a:r>
            <a:endParaRPr lang="tr-TR" sz="11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Textile Technology,</a:t>
            </a:r>
          </a:p>
          <a:p>
            <a:pPr marL="171450" indent="-171450" algn="just">
              <a:buFont typeface="Wingdings" panose="05000000000000000000" pitchFamily="2" charset="2"/>
              <a:buChar char="ü"/>
            </a:pP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Apparel Technology,</a:t>
            </a:r>
          </a:p>
          <a:p>
            <a:pPr marL="171450" indent="-171450" algn="just">
              <a:buFont typeface="Wingdings" panose="05000000000000000000" pitchFamily="2" charset="2"/>
              <a:buChar char="ü"/>
            </a:pP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Stylistics Practices,</a:t>
            </a:r>
          </a:p>
          <a:p>
            <a:pPr marL="171450" indent="-171450" algn="just">
              <a:buFont typeface="Wingdings" panose="05000000000000000000" pitchFamily="2" charset="2"/>
              <a:buChar char="ü"/>
            </a:pP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Dressing Technical Drawing,</a:t>
            </a:r>
          </a:p>
          <a:p>
            <a:pPr marL="171450" indent="-171450" algn="just">
              <a:buFont typeface="Wingdings" panose="05000000000000000000" pitchFamily="2" charset="2"/>
              <a:buChar char="ü"/>
            </a:pP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Preparation of clothes patterns,</a:t>
            </a:r>
          </a:p>
          <a:p>
            <a:pPr marL="171450" indent="-171450" algn="just">
              <a:buFont typeface="Wingdings" panose="05000000000000000000" pitchFamily="2" charset="2"/>
              <a:buChar char="ü"/>
            </a:pP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Children, Men and Women Garment Production (Sewing),</a:t>
            </a:r>
          </a:p>
          <a:p>
            <a:pPr marL="171450" indent="-171450" algn="just">
              <a:buFont typeface="Wingdings" panose="05000000000000000000" pitchFamily="2" charset="2"/>
              <a:buChar char="ü"/>
            </a:pP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Basic Art Education</a:t>
            </a:r>
          </a:p>
          <a:p>
            <a:pPr marL="171450" indent="-171450" algn="just">
              <a:buFont typeface="Wingdings" panose="05000000000000000000" pitchFamily="2" charset="2"/>
              <a:buChar char="ü"/>
            </a:pP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It is based on clothes decoration techniques</a:t>
            </a:r>
            <a:endParaRPr lang="tr-TR" sz="105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endParaRPr lang="tr-TR" sz="400" b="0" i="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Metin Yer Tutucusu 4"/>
          <p:cNvSpPr>
            <a:spLocks noGrp="1"/>
          </p:cNvSpPr>
          <p:nvPr>
            <p:ph type="body" sz="quarter" idx="13"/>
          </p:nvPr>
        </p:nvSpPr>
        <p:spPr>
          <a:xfrm>
            <a:off x="267196" y="670835"/>
            <a:ext cx="2730916" cy="6877344"/>
          </a:xfrm>
        </p:spPr>
        <p:txBody>
          <a:bodyPr/>
          <a:lstStyle/>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rPr>
              <a:t>Textile-Apparel sector</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Product </a:t>
            </a:r>
            <a:r>
              <a:rPr lang="tr-TR" sz="1050" dirty="0" err="1">
                <a:latin typeface="Verdana" panose="020B0604030504040204" pitchFamily="34" charset="0"/>
                <a:ea typeface="Verdana" panose="020B0604030504040204" pitchFamily="34" charset="0"/>
              </a:rPr>
              <a:t>development</a:t>
            </a:r>
            <a:r>
              <a:rPr lang="tr-TR" sz="1050" dirty="0">
                <a:latin typeface="Verdana" panose="020B0604030504040204" pitchFamily="34" charset="0"/>
                <a:ea typeface="Verdana" panose="020B0604030504040204" pitchFamily="34" charset="0"/>
              </a:rPr>
              <a:t>, </a:t>
            </a:r>
            <a:r>
              <a:rPr lang="tr-TR" sz="1050" dirty="0" err="1">
                <a:latin typeface="Verdana" panose="020B0604030504040204" pitchFamily="34" charset="0"/>
                <a:ea typeface="Verdana" panose="020B0604030504040204" pitchFamily="34" charset="0"/>
              </a:rPr>
              <a:t>Research</a:t>
            </a:r>
            <a:r>
              <a:rPr lang="tr-TR" sz="1050" dirty="0">
                <a:latin typeface="Verdana" panose="020B0604030504040204" pitchFamily="34" charset="0"/>
                <a:ea typeface="Verdana" panose="020B0604030504040204" pitchFamily="34" charset="0"/>
              </a:rPr>
              <a:t> </a:t>
            </a:r>
            <a:r>
              <a:rPr lang="tr-TR" sz="1050" dirty="0" err="1">
                <a:latin typeface="Verdana" panose="020B0604030504040204" pitchFamily="34" charset="0"/>
                <a:ea typeface="Verdana" panose="020B0604030504040204" pitchFamily="34" charset="0"/>
              </a:rPr>
              <a:t>development</a:t>
            </a:r>
            <a:r>
              <a:rPr lang="tr-TR" sz="1050" dirty="0">
                <a:latin typeface="Verdana" panose="020B0604030504040204" pitchFamily="34" charset="0"/>
                <a:ea typeface="Verdana" panose="020B0604030504040204" pitchFamily="34" charset="0"/>
              </a:rPr>
              <a:t> </a:t>
            </a:r>
            <a:r>
              <a:rPr lang="en-US" sz="1050" dirty="0">
                <a:latin typeface="Verdana" panose="020B0604030504040204" pitchFamily="34" charset="0"/>
                <a:ea typeface="Verdana" panose="020B0604030504040204" pitchFamily="34" charset="0"/>
              </a:rPr>
              <a:t>departments</a:t>
            </a:r>
          </a:p>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rPr>
              <a:t>Fashion design</a:t>
            </a:r>
            <a:r>
              <a:rPr lang="tr-TR" sz="1050" dirty="0">
                <a:latin typeface="Verdana" panose="020B0604030504040204" pitchFamily="34" charset="0"/>
                <a:ea typeface="Verdana" panose="020B0604030504040204" pitchFamily="34" charset="0"/>
              </a:rPr>
              <a:t>er</a:t>
            </a:r>
            <a:endParaRPr lang="en-US" sz="105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rPr>
              <a:t>stylist</a:t>
            </a:r>
          </a:p>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cs typeface="Verdana" panose="020B0604030504040204" pitchFamily="34" charset="0"/>
              </a:rPr>
              <a:t>Master trainer in public education</a:t>
            </a:r>
            <a:endParaRPr lang="tr-TR" sz="105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cs typeface="Verdana" panose="020B0604030504040204" pitchFamily="34" charset="0"/>
              </a:rPr>
              <a:t>As a clothing production technician in the public and private sectors</a:t>
            </a:r>
            <a:endParaRPr lang="tr-TR" sz="1050" dirty="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b="1" dirty="0">
              <a:solidFill>
                <a:schemeClr val="accent2">
                  <a:lumMod val="75000"/>
                </a:schemeClr>
              </a:solidFill>
              <a:latin typeface="Verdana" panose="020B0604030504040204" pitchFamily="34" charset="0"/>
              <a:ea typeface="Verdana" panose="020B0604030504040204" pitchFamily="34" charset="0"/>
            </a:endParaRPr>
          </a:p>
          <a:p>
            <a:pPr algn="just">
              <a:spcBef>
                <a:spcPts val="0"/>
              </a:spcBef>
            </a:pPr>
            <a:r>
              <a:rPr lang="en-US" b="1" dirty="0">
                <a:solidFill>
                  <a:schemeClr val="accent2">
                    <a:lumMod val="75000"/>
                  </a:schemeClr>
                </a:solidFill>
                <a:latin typeface="Verdana" panose="020B0604030504040204" pitchFamily="34" charset="0"/>
                <a:ea typeface="Verdana" panose="020B0604030504040204" pitchFamily="34" charset="0"/>
              </a:rPr>
              <a:t>What are the Working Positions of </a:t>
            </a:r>
            <a:endParaRPr lang="tr-TR" b="1" dirty="0">
              <a:solidFill>
                <a:schemeClr val="accent2">
                  <a:lumMod val="75000"/>
                </a:schemeClr>
              </a:solidFill>
              <a:latin typeface="Verdana" panose="020B0604030504040204" pitchFamily="34" charset="0"/>
              <a:ea typeface="Verdana" panose="020B0604030504040204" pitchFamily="34" charset="0"/>
            </a:endParaRPr>
          </a:p>
          <a:p>
            <a:pPr algn="just">
              <a:spcBef>
                <a:spcPts val="0"/>
              </a:spcBef>
            </a:pPr>
            <a:endParaRPr lang="tr-TR" b="1" dirty="0">
              <a:solidFill>
                <a:schemeClr val="accent2">
                  <a:lumMod val="75000"/>
                </a:schemeClr>
              </a:solidFill>
              <a:latin typeface="Verdana" panose="020B0604030504040204" pitchFamily="34" charset="0"/>
              <a:ea typeface="Verdana" panose="020B0604030504040204" pitchFamily="34" charset="0"/>
            </a:endParaRPr>
          </a:p>
          <a:p>
            <a:pPr algn="just">
              <a:spcBef>
                <a:spcPts val="0"/>
              </a:spcBef>
            </a:pPr>
            <a:r>
              <a:rPr lang="en-US" b="1" dirty="0">
                <a:solidFill>
                  <a:schemeClr val="accent2">
                    <a:lumMod val="75000"/>
                  </a:schemeClr>
                </a:solidFill>
                <a:latin typeface="Verdana" panose="020B0604030504040204" pitchFamily="34" charset="0"/>
                <a:ea typeface="Verdana" panose="020B0604030504040204" pitchFamily="34" charset="0"/>
              </a:rPr>
              <a:t>Apparel Production Technicians?</a:t>
            </a:r>
            <a:endParaRPr lang="tr-TR" b="1" dirty="0">
              <a:solidFill>
                <a:schemeClr val="accent2">
                  <a:lumMod val="75000"/>
                </a:schemeClr>
              </a:solidFill>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en-US" dirty="0">
                <a:latin typeface="Verdana" panose="020B0604030504040204" pitchFamily="34" charset="0"/>
                <a:ea typeface="Verdana" panose="020B0604030504040204" pitchFamily="34" charset="0"/>
                <a:cs typeface="Verdana" panose="020B0604030504040204" pitchFamily="34" charset="0"/>
              </a:rPr>
              <a:t>In textile and apparel, </a:t>
            </a:r>
            <a:r>
              <a:rPr lang="tr-TR" dirty="0">
                <a:latin typeface="Verdana" panose="020B0604030504040204" pitchFamily="34" charset="0"/>
                <a:ea typeface="Verdana" panose="020B0604030504040204" pitchFamily="34" charset="0"/>
              </a:rPr>
              <a:t>Product </a:t>
            </a:r>
            <a:r>
              <a:rPr lang="tr-TR" dirty="0" err="1">
                <a:latin typeface="Verdana" panose="020B0604030504040204" pitchFamily="34" charset="0"/>
                <a:ea typeface="Verdana" panose="020B0604030504040204" pitchFamily="34" charset="0"/>
              </a:rPr>
              <a:t>development</a:t>
            </a:r>
            <a:r>
              <a:rPr lang="tr-TR" dirty="0">
                <a:latin typeface="Verdana" panose="020B0604030504040204" pitchFamily="34" charset="0"/>
                <a:ea typeface="Verdana" panose="020B0604030504040204" pitchFamily="34" charset="0"/>
              </a:rPr>
              <a:t>, </a:t>
            </a:r>
            <a:r>
              <a:rPr lang="tr-TR" dirty="0" err="1">
                <a:latin typeface="Verdana" panose="020B0604030504040204" pitchFamily="34" charset="0"/>
                <a:ea typeface="Verdana" panose="020B0604030504040204" pitchFamily="34" charset="0"/>
              </a:rPr>
              <a:t>Research</a:t>
            </a:r>
            <a:r>
              <a:rPr lang="tr-TR" dirty="0">
                <a:latin typeface="Verdana" panose="020B0604030504040204" pitchFamily="34" charset="0"/>
                <a:ea typeface="Verdana" panose="020B0604030504040204" pitchFamily="34" charset="0"/>
              </a:rPr>
              <a:t> </a:t>
            </a:r>
            <a:r>
              <a:rPr lang="tr-TR" dirty="0" err="1">
                <a:latin typeface="Verdana" panose="020B0604030504040204" pitchFamily="34" charset="0"/>
                <a:ea typeface="Verdana" panose="020B0604030504040204" pitchFamily="34" charset="0"/>
              </a:rPr>
              <a:t>development</a:t>
            </a:r>
            <a:r>
              <a:rPr lang="tr-TR"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departments</a:t>
            </a:r>
          </a:p>
          <a:p>
            <a:pPr marL="171450" indent="-171450" algn="just">
              <a:buFont typeface="Wingdings" panose="05000000000000000000" pitchFamily="2" charset="2"/>
              <a:buChar char="ü"/>
            </a:pPr>
            <a:r>
              <a:rPr lang="tr-TR" dirty="0" err="1">
                <a:latin typeface="Verdana" panose="020B0604030504040204" pitchFamily="34" charset="0"/>
                <a:ea typeface="Verdana" panose="020B0604030504040204" pitchFamily="34" charset="0"/>
                <a:cs typeface="Verdana" panose="020B0604030504040204" pitchFamily="34" charset="0"/>
              </a:rPr>
              <a:t>Clothing</a:t>
            </a:r>
            <a:r>
              <a:rPr lang="tr-TR" dirty="0">
                <a:latin typeface="Verdana" panose="020B0604030504040204" pitchFamily="34" charset="0"/>
                <a:ea typeface="Verdana" panose="020B0604030504040204" pitchFamily="34" charset="0"/>
                <a:cs typeface="Verdana" panose="020B0604030504040204" pitchFamily="34" charset="0"/>
              </a:rPr>
              <a:t> </a:t>
            </a:r>
            <a:r>
              <a:rPr lang="tr-TR" dirty="0" err="1">
                <a:latin typeface="Verdana" panose="020B0604030504040204" pitchFamily="34" charset="0"/>
                <a:ea typeface="Verdana" panose="020B0604030504040204" pitchFamily="34" charset="0"/>
                <a:cs typeface="Verdana" panose="020B0604030504040204" pitchFamily="34" charset="0"/>
              </a:rPr>
              <a:t>designer</a:t>
            </a:r>
            <a:endParaRPr lang="tr-TR"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en-US" dirty="0">
                <a:latin typeface="Verdana" panose="020B0604030504040204" pitchFamily="34" charset="0"/>
                <a:ea typeface="Verdana" panose="020B0604030504040204" pitchFamily="34" charset="0"/>
                <a:cs typeface="Verdana" panose="020B0604030504040204" pitchFamily="34" charset="0"/>
              </a:rPr>
              <a:t>Technician who is responsible for quality control</a:t>
            </a:r>
            <a:r>
              <a:rPr lang="tr-TR" b="0" dirty="0">
                <a:latin typeface="Verdana" panose="020B0604030504040204" pitchFamily="34" charset="0"/>
                <a:ea typeface="Verdana" panose="020B0604030504040204" pitchFamily="34" charset="0"/>
              </a:rPr>
              <a:t>Üretim planlamadan sorumlu tekniker</a:t>
            </a:r>
          </a:p>
          <a:p>
            <a:pPr marL="171450" indent="-171450" algn="just">
              <a:buFont typeface="Wingdings" panose="05000000000000000000" pitchFamily="2" charset="2"/>
              <a:buChar char="ü"/>
            </a:pPr>
            <a:r>
              <a:rPr lang="en-US" dirty="0">
                <a:latin typeface="Verdana" panose="020B0604030504040204" pitchFamily="34" charset="0"/>
                <a:ea typeface="Verdana" panose="020B0604030504040204" pitchFamily="34" charset="0"/>
              </a:rPr>
              <a:t>Technician </a:t>
            </a:r>
            <a:r>
              <a:rPr lang="tr-TR" dirty="0" err="1">
                <a:latin typeface="Verdana" panose="020B0604030504040204" pitchFamily="34" charset="0"/>
                <a:ea typeface="Verdana" panose="020B0604030504040204" pitchFamily="34" charset="0"/>
              </a:rPr>
              <a:t>who</a:t>
            </a:r>
            <a:r>
              <a:rPr lang="tr-TR" dirty="0">
                <a:latin typeface="Verdana" panose="020B0604030504040204" pitchFamily="34" charset="0"/>
                <a:ea typeface="Verdana" panose="020B0604030504040204" pitchFamily="34" charset="0"/>
              </a:rPr>
              <a:t> is </a:t>
            </a:r>
            <a:r>
              <a:rPr lang="en-US" dirty="0">
                <a:latin typeface="Verdana" panose="020B0604030504040204" pitchFamily="34" charset="0"/>
                <a:ea typeface="Verdana" panose="020B0604030504040204" pitchFamily="34" charset="0"/>
              </a:rPr>
              <a:t>responsible for product sales and marketing</a:t>
            </a:r>
            <a:endParaRPr lang="tr-TR" sz="1050" b="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endParaRPr>
          </a:p>
        </p:txBody>
      </p:sp>
      <p:sp>
        <p:nvSpPr>
          <p:cNvPr id="6" name="Metin Yer Tutucusu 5">
            <a:extLst>
              <a:ext uri="{FF2B5EF4-FFF2-40B4-BE49-F238E27FC236}">
                <a16:creationId xmlns:a16="http://schemas.microsoft.com/office/drawing/2014/main" id="{A6C93300-F279-4783-9BFE-06AFDF366051}"/>
              </a:ext>
            </a:extLst>
          </p:cNvPr>
          <p:cNvSpPr>
            <a:spLocks noGrp="1"/>
          </p:cNvSpPr>
          <p:nvPr>
            <p:ph type="body" sz="quarter" idx="17"/>
          </p:nvPr>
        </p:nvSpPr>
        <p:spPr>
          <a:xfrm>
            <a:off x="7174794" y="1690971"/>
            <a:ext cx="2678942" cy="6408712"/>
          </a:xfrm>
        </p:spPr>
        <p:txBody>
          <a:bodyPr/>
          <a:lstStyle/>
          <a:p>
            <a:pPr algn="just"/>
            <a:r>
              <a:rPr lang="en-US" sz="1100" dirty="0">
                <a:solidFill>
                  <a:schemeClr val="accent2">
                    <a:lumMod val="75000"/>
                  </a:schemeClr>
                </a:solidFill>
                <a:latin typeface="Verdana" panose="020B0604030504040204" pitchFamily="34" charset="0"/>
                <a:ea typeface="Verdana" panose="020B0604030504040204" pitchFamily="34" charset="0"/>
              </a:rPr>
              <a:t>Why </a:t>
            </a:r>
            <a:r>
              <a:rPr lang="tr-TR" sz="1100" dirty="0">
                <a:solidFill>
                  <a:schemeClr val="accent2">
                    <a:lumMod val="75000"/>
                  </a:schemeClr>
                </a:solidFill>
                <a:latin typeface="Verdana" panose="020B0604030504040204" pitchFamily="34" charset="0"/>
                <a:ea typeface="Verdana" panose="020B0604030504040204" pitchFamily="34" charset="0"/>
              </a:rPr>
              <a:t>I</a:t>
            </a:r>
            <a:r>
              <a:rPr lang="en-US" sz="1100" dirty="0">
                <a:solidFill>
                  <a:schemeClr val="accent2">
                    <a:lumMod val="75000"/>
                  </a:schemeClr>
                </a:solidFill>
                <a:latin typeface="Verdana" panose="020B0604030504040204" pitchFamily="34" charset="0"/>
                <a:ea typeface="Verdana" panose="020B0604030504040204" pitchFamily="34" charset="0"/>
              </a:rPr>
              <a:t>STE Clothing Manufacturing Technology?</a:t>
            </a:r>
            <a:endParaRPr lang="tr-TR" sz="1100" dirty="0">
              <a:solidFill>
                <a:schemeClr val="accent2">
                  <a:lumMod val="75000"/>
                </a:schemeClr>
              </a:solidFill>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en-US" sz="1100" dirty="0">
                <a:latin typeface="Verdana" panose="020B0604030504040204" pitchFamily="34" charset="0"/>
                <a:ea typeface="Verdana" panose="020B0604030504040204" pitchFamily="34" charset="0"/>
                <a:cs typeface="Verdana" panose="020B0604030504040204" pitchFamily="34" charset="0"/>
              </a:rPr>
              <a:t>With the growth and development of the textile sector, the need for knowledgeable and experienced technical staff to work on this area, and the possibility of finding a job after graduation.</a:t>
            </a:r>
            <a:endParaRPr lang="tr-TR" sz="11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en-US" sz="1100" dirty="0">
                <a:latin typeface="Verdana" panose="020B0604030504040204" pitchFamily="34" charset="0"/>
                <a:ea typeface="Verdana" panose="020B0604030504040204" pitchFamily="34" charset="0"/>
                <a:cs typeface="Verdana" panose="020B0604030504040204" pitchFamily="34" charset="0"/>
              </a:rPr>
              <a:t>Strong, experienced and qualified academic staff</a:t>
            </a:r>
            <a:endParaRPr lang="tr-TR" sz="11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en-US" sz="1100" dirty="0">
                <a:latin typeface="Verdana" panose="020B0604030504040204" pitchFamily="34" charset="0"/>
                <a:ea typeface="Verdana" panose="020B0604030504040204" pitchFamily="34" charset="0"/>
                <a:cs typeface="Verdana" panose="020B0604030504040204" pitchFamily="34" charset="0"/>
              </a:rPr>
              <a:t>The need for skilled and specialized garment production technicians to be employed in the public and generally private sector</a:t>
            </a:r>
            <a:endParaRPr lang="tr-TR" sz="11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en-US" sz="1100" dirty="0">
                <a:latin typeface="Verdana" panose="020B0604030504040204" pitchFamily="34" charset="0"/>
                <a:ea typeface="Verdana" panose="020B0604030504040204" pitchFamily="34" charset="0"/>
                <a:cs typeface="Verdana" panose="020B0604030504040204" pitchFamily="34" charset="0"/>
              </a:rPr>
              <a:t>The presentation of the clothes that the student designed and sewed, the ability to do the fashion show while graduating</a:t>
            </a:r>
            <a:endParaRPr lang="tr-TR" sz="11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100" dirty="0" err="1">
                <a:latin typeface="Verdana" panose="020B0604030504040204" pitchFamily="34" charset="0"/>
                <a:ea typeface="Verdana" panose="020B0604030504040204" pitchFamily="34" charset="0"/>
                <a:cs typeface="Verdana" panose="020B0604030504040204" pitchFamily="34" charset="0"/>
              </a:rPr>
              <a:t>Education</a:t>
            </a:r>
            <a:r>
              <a:rPr lang="en-US" sz="1100" dirty="0">
                <a:latin typeface="Verdana" panose="020B0604030504040204" pitchFamily="34" charset="0"/>
                <a:ea typeface="Verdana" panose="020B0604030504040204" pitchFamily="34" charset="0"/>
                <a:cs typeface="Verdana" panose="020B0604030504040204" pitchFamily="34" charset="0"/>
              </a:rPr>
              <a:t> in compliance with current and world standards</a:t>
            </a:r>
            <a:endParaRPr lang="tr-TR" sz="11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en-US" sz="1100" dirty="0">
                <a:latin typeface="Verdana" panose="020B0604030504040204" pitchFamily="34" charset="0"/>
                <a:ea typeface="Verdana" panose="020B0604030504040204" pitchFamily="34" charset="0"/>
                <a:cs typeface="Verdana" panose="020B0604030504040204" pitchFamily="34" charset="0"/>
              </a:rPr>
              <a:t>Close cooperation with industry thanks to Business world Integration (I</a:t>
            </a:r>
            <a:r>
              <a:rPr lang="tr-TR" sz="1100" dirty="0">
                <a:latin typeface="Verdana" panose="020B0604030504040204" pitchFamily="34" charset="0"/>
                <a:ea typeface="Verdana" panose="020B0604030504040204" pitchFamily="34" charset="0"/>
                <a:cs typeface="Verdana" panose="020B0604030504040204" pitchFamily="34" charset="0"/>
              </a:rPr>
              <a:t>BW</a:t>
            </a:r>
            <a:r>
              <a:rPr lang="en-US" sz="1100" dirty="0">
                <a:latin typeface="Verdana" panose="020B0604030504040204" pitchFamily="34" charset="0"/>
                <a:ea typeface="Verdana" panose="020B0604030504040204" pitchFamily="34" charset="0"/>
                <a:cs typeface="Verdana" panose="020B0604030504040204" pitchFamily="34" charset="0"/>
              </a:rPr>
              <a:t>)</a:t>
            </a:r>
            <a:endParaRPr lang="tr-TR" sz="11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en-US" sz="1100" dirty="0">
                <a:latin typeface="Verdana" panose="020B0604030504040204" pitchFamily="34" charset="0"/>
                <a:ea typeface="Verdana" panose="020B0604030504040204" pitchFamily="34" charset="0"/>
                <a:cs typeface="Verdana" panose="020B0604030504040204" pitchFamily="34" charset="0"/>
              </a:rPr>
              <a:t>Possibility of internship abroad with Erasmus program</a:t>
            </a:r>
            <a:endParaRPr lang="tr-TR" sz="11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100" dirty="0" err="1">
                <a:latin typeface="Verdana" panose="020B0604030504040204" pitchFamily="34" charset="0"/>
                <a:ea typeface="Verdana" panose="020B0604030504040204" pitchFamily="34" charset="0"/>
                <a:cs typeface="Verdana" panose="020B0604030504040204" pitchFamily="34" charset="0"/>
              </a:rPr>
              <a:t>Social</a:t>
            </a:r>
            <a:r>
              <a:rPr lang="tr-TR" sz="1100" dirty="0">
                <a:latin typeface="Verdana" panose="020B0604030504040204" pitchFamily="34" charset="0"/>
                <a:ea typeface="Verdana" panose="020B0604030504040204" pitchFamily="34" charset="0"/>
                <a:cs typeface="Verdana" panose="020B0604030504040204" pitchFamily="34" charset="0"/>
              </a:rPr>
              <a:t> </a:t>
            </a:r>
            <a:r>
              <a:rPr lang="tr-TR" sz="1100" dirty="0" err="1">
                <a:latin typeface="Verdana" panose="020B0604030504040204" pitchFamily="34" charset="0"/>
                <a:ea typeface="Verdana" panose="020B0604030504040204" pitchFamily="34" charset="0"/>
                <a:cs typeface="Verdana" panose="020B0604030504040204" pitchFamily="34" charset="0"/>
              </a:rPr>
              <a:t>and</a:t>
            </a:r>
            <a:r>
              <a:rPr lang="tr-TR" sz="1100" dirty="0">
                <a:latin typeface="Verdana" panose="020B0604030504040204" pitchFamily="34" charset="0"/>
                <a:ea typeface="Verdana" panose="020B0604030504040204" pitchFamily="34" charset="0"/>
                <a:cs typeface="Verdana" panose="020B0604030504040204" pitchFamily="34" charset="0"/>
              </a:rPr>
              <a:t> </a:t>
            </a:r>
            <a:r>
              <a:rPr lang="tr-TR" sz="1100" dirty="0" err="1">
                <a:latin typeface="Verdana" panose="020B0604030504040204" pitchFamily="34" charset="0"/>
                <a:ea typeface="Verdana" panose="020B0604030504040204" pitchFamily="34" charset="0"/>
                <a:cs typeface="Verdana" panose="020B0604030504040204" pitchFamily="34" charset="0"/>
              </a:rPr>
              <a:t>cultural</a:t>
            </a:r>
            <a:r>
              <a:rPr lang="tr-TR" sz="1100" dirty="0">
                <a:latin typeface="Verdana" panose="020B0604030504040204" pitchFamily="34" charset="0"/>
                <a:ea typeface="Verdana" panose="020B0604030504040204" pitchFamily="34" charset="0"/>
                <a:cs typeface="Verdana" panose="020B0604030504040204" pitchFamily="34" charset="0"/>
              </a:rPr>
              <a:t> </a:t>
            </a:r>
            <a:r>
              <a:rPr lang="tr-TR" sz="1100" dirty="0" err="1">
                <a:latin typeface="Verdana" panose="020B0604030504040204" pitchFamily="34" charset="0"/>
                <a:ea typeface="Verdana" panose="020B0604030504040204" pitchFamily="34" charset="0"/>
                <a:cs typeface="Verdana" panose="020B0604030504040204" pitchFamily="34" charset="0"/>
              </a:rPr>
              <a:t>activities</a:t>
            </a:r>
            <a:endParaRPr lang="tr-TR" sz="1100" dirty="0">
              <a:latin typeface="Verdana" panose="020B0604030504040204" pitchFamily="34" charset="0"/>
              <a:ea typeface="Verdana" panose="020B0604030504040204" pitchFamily="34" charset="0"/>
              <a:cs typeface="Verdana" panose="020B0604030504040204" pitchFamily="34" charset="0"/>
            </a:endParaRPr>
          </a:p>
        </p:txBody>
      </p:sp>
      <p:sp>
        <p:nvSpPr>
          <p:cNvPr id="3" name="Metin kutusu 2"/>
          <p:cNvSpPr txBox="1"/>
          <p:nvPr/>
        </p:nvSpPr>
        <p:spPr>
          <a:xfrm>
            <a:off x="267196" y="232634"/>
            <a:ext cx="2808312" cy="430887"/>
          </a:xfrm>
          <a:prstGeom prst="rect">
            <a:avLst/>
          </a:prstGeom>
          <a:noFill/>
        </p:spPr>
        <p:txBody>
          <a:bodyPr wrap="square" rtlCol="0">
            <a:spAutoFit/>
          </a:bodyPr>
          <a:lstStyle/>
          <a:p>
            <a:r>
              <a:rPr lang="en-US"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What are the Sectors for Apparel Production Technicians to Work?</a:t>
            </a:r>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Akış Çizelgesi: İşlem 1"/>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4" name="Dikdörtgen 3">
            <a:extLst>
              <a:ext uri="{FF2B5EF4-FFF2-40B4-BE49-F238E27FC236}">
                <a16:creationId xmlns:a16="http://schemas.microsoft.com/office/drawing/2014/main" id="{E5D8E1C5-187A-4DB1-A45D-B00684C2F78C}"/>
              </a:ext>
            </a:extLst>
          </p:cNvPr>
          <p:cNvSpPr/>
          <p:nvPr/>
        </p:nvSpPr>
        <p:spPr>
          <a:xfrm>
            <a:off x="3807443" y="6474313"/>
            <a:ext cx="2952619" cy="1061829"/>
          </a:xfrm>
          <a:prstGeom prst="rect">
            <a:avLst/>
          </a:prstGeom>
        </p:spPr>
        <p:txBody>
          <a:bodyPr wrap="square">
            <a:spAutoFit/>
          </a:bodyPr>
          <a:lstStyle/>
          <a:p>
            <a:pPr algn="just" fontAlgn="base"/>
            <a:r>
              <a:rPr lang="en-US" sz="1050" dirty="0">
                <a:latin typeface="Verdana" panose="020B0604030504040204" pitchFamily="34" charset="0"/>
                <a:ea typeface="Verdana" panose="020B0604030504040204" pitchFamily="34" charset="0"/>
              </a:rPr>
              <a:t>Iskenderun Technical University is giving Associate Degree Training in Textile, Clothing, Shoes and Leather Department, Clothing Manufacturing Technology. The training curriculum is suitable for the Bologna process.</a:t>
            </a:r>
            <a:r>
              <a:rPr lang="tr-TR" sz="1050" dirty="0">
                <a:latin typeface="Verdana" panose="020B0604030504040204" pitchFamily="34" charset="0"/>
                <a:ea typeface="Verdana" panose="020B0604030504040204" pitchFamily="34" charset="0"/>
              </a:rPr>
              <a:t>. </a:t>
            </a:r>
            <a:endParaRPr lang="tr-TR" sz="1050" dirty="0"/>
          </a:p>
        </p:txBody>
      </p:sp>
      <p:sp>
        <p:nvSpPr>
          <p:cNvPr id="15" name="Metin kutusu 14">
            <a:extLst>
              <a:ext uri="{FF2B5EF4-FFF2-40B4-BE49-F238E27FC236}">
                <a16:creationId xmlns:a16="http://schemas.microsoft.com/office/drawing/2014/main" id="{D7FC75CD-D510-4D96-BFD7-B7BB9CEEA2CA}"/>
              </a:ext>
            </a:extLst>
          </p:cNvPr>
          <p:cNvSpPr txBox="1"/>
          <p:nvPr/>
        </p:nvSpPr>
        <p:spPr>
          <a:xfrm>
            <a:off x="3807443" y="6191829"/>
            <a:ext cx="2808312" cy="261610"/>
          </a:xfrm>
          <a:prstGeom prst="rect">
            <a:avLst/>
          </a:prstGeom>
          <a:noFill/>
        </p:spPr>
        <p:txBody>
          <a:bodyPr wrap="square" rtlCol="0">
            <a:spAutoFit/>
          </a:bodyPr>
          <a:lstStyle/>
          <a:p>
            <a:r>
              <a:rPr lang="tr-TR" sz="11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Education</a:t>
            </a:r>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tr-TR" sz="11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Pogram</a:t>
            </a:r>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Resim 13" descr="C:\Users\win7_64bit\Desktop\giyim katalog fotoğraf\Myo\IMG-20180516-WA0007.jpg"/>
          <p:cNvPicPr/>
          <p:nvPr/>
        </p:nvPicPr>
        <p:blipFill rotWithShape="1">
          <a:blip r:embed="rId2" cstate="print">
            <a:extLst>
              <a:ext uri="{28A0092B-C50C-407E-A947-70E740481C1C}">
                <a14:useLocalDpi xmlns:a14="http://schemas.microsoft.com/office/drawing/2010/main" val="0"/>
              </a:ext>
            </a:extLst>
          </a:blip>
          <a:srcRect t="6792" b="4465"/>
          <a:stretch/>
        </p:blipFill>
        <p:spPr bwMode="auto">
          <a:xfrm>
            <a:off x="244595" y="2678524"/>
            <a:ext cx="1470418" cy="2415352"/>
          </a:xfrm>
          <a:prstGeom prst="rect">
            <a:avLst/>
          </a:prstGeom>
          <a:noFill/>
          <a:ln>
            <a:noFill/>
          </a:ln>
          <a:extLst>
            <a:ext uri="{53640926-AAD7-44D8-BBD7-CCE9431645EC}">
              <a14:shadowObscured xmlns:a14="http://schemas.microsoft.com/office/drawing/2010/main"/>
            </a:ext>
          </a:extLst>
        </p:spPr>
      </p:pic>
      <p:sp>
        <p:nvSpPr>
          <p:cNvPr id="13" name="Metin kutusu 12"/>
          <p:cNvSpPr txBox="1"/>
          <p:nvPr/>
        </p:nvSpPr>
        <p:spPr>
          <a:xfrm>
            <a:off x="7381125" y="141784"/>
            <a:ext cx="2304256" cy="1523494"/>
          </a:xfrm>
          <a:prstGeom prst="rect">
            <a:avLst/>
          </a:prstGeom>
          <a:noFill/>
        </p:spPr>
        <p:txBody>
          <a:bodyPr wrap="square" rtlCol="0">
            <a:spAutoFit/>
          </a:bodyPr>
          <a:lstStyle/>
          <a:p>
            <a:r>
              <a:rPr lang="en-US"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Which </a:t>
            </a:r>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B</a:t>
            </a:r>
            <a:r>
              <a:rPr lang="en-US" sz="11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achelor's</a:t>
            </a:r>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D</a:t>
            </a:r>
            <a:r>
              <a:rPr lang="en-US" sz="11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egree</a:t>
            </a:r>
            <a:r>
              <a:rPr lang="en-US"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programs can be </a:t>
            </a:r>
            <a:r>
              <a:rPr lang="tr-TR" sz="11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winned</a:t>
            </a:r>
            <a:r>
              <a:rPr lang="en-US"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with DGS?</a:t>
            </a:r>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ü"/>
            </a:pPr>
            <a:r>
              <a:rPr lang="en-US" sz="1000" dirty="0">
                <a:latin typeface="Verdana" panose="020B0604030504040204" pitchFamily="34" charset="0"/>
                <a:ea typeface="Verdana" panose="020B0604030504040204" pitchFamily="34" charset="0"/>
                <a:cs typeface="Verdana" panose="020B0604030504040204" pitchFamily="34" charset="0"/>
              </a:rPr>
              <a:t>Ready-to-wear teacher</a:t>
            </a:r>
          </a:p>
          <a:p>
            <a:pPr marL="171450" indent="-171450">
              <a:buFont typeface="Wingdings" panose="05000000000000000000" pitchFamily="2" charset="2"/>
              <a:buChar char="ü"/>
            </a:pPr>
            <a:r>
              <a:rPr lang="en-US" sz="1000" dirty="0">
                <a:latin typeface="Verdana" panose="020B0604030504040204" pitchFamily="34" charset="0"/>
                <a:ea typeface="Verdana" panose="020B0604030504040204" pitchFamily="34" charset="0"/>
                <a:cs typeface="Verdana" panose="020B0604030504040204" pitchFamily="34" charset="0"/>
              </a:rPr>
              <a:t>Fashion clothing design</a:t>
            </a:r>
          </a:p>
          <a:p>
            <a:pPr marL="171450" indent="-171450">
              <a:buFont typeface="Wingdings" panose="05000000000000000000" pitchFamily="2" charset="2"/>
              <a:buChar char="ü"/>
            </a:pPr>
            <a:r>
              <a:rPr lang="en-US" sz="1000" dirty="0">
                <a:latin typeface="Verdana" panose="020B0604030504040204" pitchFamily="34" charset="0"/>
                <a:ea typeface="Verdana" panose="020B0604030504040204" pitchFamily="34" charset="0"/>
                <a:cs typeface="Verdana" panose="020B0604030504040204" pitchFamily="34" charset="0"/>
              </a:rPr>
              <a:t>Fashion design</a:t>
            </a:r>
          </a:p>
          <a:p>
            <a:pPr marL="171450" indent="-171450">
              <a:buFont typeface="Wingdings" panose="05000000000000000000" pitchFamily="2" charset="2"/>
              <a:buChar char="ü"/>
            </a:pPr>
            <a:r>
              <a:rPr lang="en-US" sz="1000" dirty="0">
                <a:latin typeface="Verdana" panose="020B0604030504040204" pitchFamily="34" charset="0"/>
                <a:ea typeface="Verdana" panose="020B0604030504040204" pitchFamily="34" charset="0"/>
                <a:cs typeface="Verdana" panose="020B0604030504040204" pitchFamily="34" charset="0"/>
              </a:rPr>
              <a:t>Fashion and textile design</a:t>
            </a:r>
          </a:p>
          <a:p>
            <a:pPr marL="171450" indent="-171450">
              <a:buFont typeface="Wingdings" panose="05000000000000000000" pitchFamily="2" charset="2"/>
              <a:buChar char="ü"/>
            </a:pPr>
            <a:r>
              <a:rPr lang="en-US" sz="1000" dirty="0">
                <a:latin typeface="Verdana" panose="020B0604030504040204" pitchFamily="34" charset="0"/>
                <a:ea typeface="Verdana" panose="020B0604030504040204" pitchFamily="34" charset="0"/>
                <a:cs typeface="Verdana" panose="020B0604030504040204" pitchFamily="34" charset="0"/>
              </a:rPr>
              <a:t>Textile engineering</a:t>
            </a:r>
          </a:p>
          <a:p>
            <a:pPr marL="171450" indent="-171450">
              <a:buFont typeface="Wingdings" panose="05000000000000000000" pitchFamily="2" charset="2"/>
              <a:buChar char="ü"/>
            </a:pPr>
            <a:r>
              <a:rPr lang="en-US" sz="1000" dirty="0">
                <a:latin typeface="Verdana" panose="020B0604030504040204" pitchFamily="34" charset="0"/>
                <a:ea typeface="Verdana" panose="020B0604030504040204" pitchFamily="34" charset="0"/>
                <a:cs typeface="Verdana" panose="020B0604030504040204" pitchFamily="34" charset="0"/>
              </a:rPr>
              <a:t>Textile and fashion design</a:t>
            </a:r>
            <a:endParaRPr lang="tr-TR" sz="1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7443" y="4030216"/>
            <a:ext cx="29718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Resim 7" descr="giyim, Desen (Moda Tasarımı), açık hava giyimi, yaka içeren bir resim&#10;&#10;Yapay zeka tarafından oluşturulan içerik yanlış olabilir.">
            <a:extLst>
              <a:ext uri="{FF2B5EF4-FFF2-40B4-BE49-F238E27FC236}">
                <a16:creationId xmlns:a16="http://schemas.microsoft.com/office/drawing/2014/main" id="{47D2873D-63C9-913C-2D99-4C7DB0AAB3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1739" y="2671210"/>
            <a:ext cx="1470418" cy="2442141"/>
          </a:xfrm>
          <a:prstGeom prst="rect">
            <a:avLst/>
          </a:prstGeom>
        </p:spPr>
      </p:pic>
    </p:spTree>
    <p:extLst>
      <p:ext uri="{BB962C8B-B14F-4D97-AF65-F5344CB8AC3E}">
        <p14:creationId xmlns:p14="http://schemas.microsoft.com/office/powerpoint/2010/main" val="65330823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617</Words>
  <Application>Microsoft Office PowerPoint</Application>
  <PresentationFormat>Özel</PresentationFormat>
  <Paragraphs>67</Paragraphs>
  <Slides>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vt:i4>
      </vt:variant>
    </vt:vector>
  </HeadingPairs>
  <TitlesOfParts>
    <vt:vector size="8" baseType="lpstr">
      <vt:lpstr>Arial</vt:lpstr>
      <vt:lpstr>Calibri</vt:lpstr>
      <vt:lpstr>Cambria</vt:lpstr>
      <vt:lpstr>Verdana</vt:lpstr>
      <vt:lpstr>Wingdings</vt:lpstr>
      <vt:lpstr>Ofis Teması</vt:lpstr>
      <vt:lpstr>What is Clothing Production Technique?</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2018-04-11T07:15:09Z</dcterms:created>
  <dcterms:modified xsi:type="dcterms:W3CDTF">2025-05-26T06:29:43Z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