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autoAdjust="0"/>
  </p:normalViewPr>
  <p:slideViewPr>
    <p:cSldViewPr>
      <p:cViewPr varScale="1">
        <p:scale>
          <a:sx n="52" d="100"/>
          <a:sy n="52" d="100"/>
        </p:scale>
        <p:origin x="1758" y="7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26.05.2025</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26.05.2025</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54380" y="2414482"/>
            <a:ext cx="8549640" cy="1666028"/>
          </a:xfrm>
        </p:spPr>
        <p:txBody>
          <a:bodyPr/>
          <a:lstStyle/>
          <a:p>
            <a:r>
              <a:rPr lang="tr-TR"/>
              <a:t>Asıl başlık stili için tıklatın</a:t>
            </a:r>
          </a:p>
        </p:txBody>
      </p:sp>
      <p:sp>
        <p:nvSpPr>
          <p:cNvPr id="3" name="Alt Başlık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76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3349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92340" y="311257"/>
            <a:ext cx="2263140" cy="663172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502920" y="311257"/>
            <a:ext cx="6621780" cy="663172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0298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ışında">
    <p:spTree>
      <p:nvGrpSpPr>
        <p:cNvPr id="1" name=""/>
        <p:cNvGrpSpPr/>
        <p:nvPr/>
      </p:nvGrpSpPr>
      <p:grpSpPr>
        <a:xfrm>
          <a:off x="0" y="0"/>
          <a:ext cx="0" cy="0"/>
          <a:chOff x="0" y="0"/>
          <a:chExt cx="0" cy="0"/>
        </a:xfrm>
      </p:grpSpPr>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çinde">
    <p:spTree>
      <p:nvGrpSpPr>
        <p:cNvPr id="1" name=""/>
        <p:cNvGrpSpPr/>
        <p:nvPr/>
      </p:nvGrpSpPr>
      <p:grpSpPr>
        <a:xfrm>
          <a:off x="0" y="0"/>
          <a:ext cx="0" cy="0"/>
          <a:chOff x="0" y="0"/>
          <a:chExt cx="0" cy="0"/>
        </a:xfrm>
      </p:grpSpPr>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12247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94544" y="4994488"/>
            <a:ext cx="8549640" cy="1543685"/>
          </a:xfrm>
        </p:spPr>
        <p:txBody>
          <a:bodyPr anchor="t"/>
          <a:lstStyle>
            <a:lvl1pPr algn="l">
              <a:defRPr sz="4500" b="1" cap="all"/>
            </a:lvl1pPr>
          </a:lstStyle>
          <a:p>
            <a:r>
              <a:rPr lang="tr-TR"/>
              <a:t>Asıl başlık stili için tıklatın</a:t>
            </a:r>
          </a:p>
        </p:txBody>
      </p:sp>
      <p:sp>
        <p:nvSpPr>
          <p:cNvPr id="3" name="Metin Yer Tutucusu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5075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8354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a:t>Asıl metin stillerini düzenlemek için tıklatın</a:t>
            </a:r>
          </a:p>
        </p:txBody>
      </p:sp>
      <p:sp>
        <p:nvSpPr>
          <p:cNvPr id="4" name="İçerik Yer Tutucusu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a:t>Asıl metin stillerini düzenlemek için tıklatın</a:t>
            </a:r>
          </a:p>
        </p:txBody>
      </p:sp>
      <p:sp>
        <p:nvSpPr>
          <p:cNvPr id="6" name="İçerik Yer Tutucusu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8600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680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678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2" y="309457"/>
            <a:ext cx="3309144" cy="1316990"/>
          </a:xfrm>
        </p:spPr>
        <p:txBody>
          <a:bodyPr anchor="b"/>
          <a:lstStyle>
            <a:lvl1pPr algn="l">
              <a:defRPr sz="2200" b="1"/>
            </a:lvl1pPr>
          </a:lstStyle>
          <a:p>
            <a:r>
              <a:rPr lang="tr-TR"/>
              <a:t>Asıl başlık stili için tıklatın</a:t>
            </a:r>
          </a:p>
        </p:txBody>
      </p:sp>
      <p:sp>
        <p:nvSpPr>
          <p:cNvPr id="3" name="İçerik Yer Tutucusu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293454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71517" y="5440680"/>
            <a:ext cx="6035040" cy="642303"/>
          </a:xfrm>
        </p:spPr>
        <p:txBody>
          <a:bodyPr anchor="b"/>
          <a:lstStyle>
            <a:lvl1pPr algn="l">
              <a:defRPr sz="2200" b="1"/>
            </a:lvl1pPr>
          </a:lstStyle>
          <a:p>
            <a:r>
              <a:rPr lang="tr-TR"/>
              <a:t>Asıl başlık stili için tıklatın</a:t>
            </a:r>
          </a:p>
        </p:txBody>
      </p:sp>
      <p:sp>
        <p:nvSpPr>
          <p:cNvPr id="3" name="Resim Yer Tutucusu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tr-TR"/>
          </a:p>
        </p:txBody>
      </p:sp>
      <p:sp>
        <p:nvSpPr>
          <p:cNvPr id="4" name="Metin Yer Tutucusu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26.05.2025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171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tr-TR"/>
              <a:t>Asıl başlık stili için tıklatın</a:t>
            </a:r>
          </a:p>
        </p:txBody>
      </p:sp>
      <p:sp>
        <p:nvSpPr>
          <p:cNvPr id="3" name="Metin Yer Tutucusu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5F272CD0-8AE2-403D-BC5A-E9768D13DA7F}" type="datetimeFigureOut">
              <a:rPr lang="tr-TR" smtClean="0"/>
              <a:pPr/>
              <a:t>26.05.2025</a:t>
            </a:fld>
            <a:endParaRPr lang="tr-TR" dirty="0"/>
          </a:p>
        </p:txBody>
      </p:sp>
      <p:sp>
        <p:nvSpPr>
          <p:cNvPr id="5" name="Altbilgi Yer Tutucusu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497804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tr-T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13"/>
          </p:nvPr>
        </p:nvSpPr>
        <p:spPr>
          <a:xfrm>
            <a:off x="3717447" y="333569"/>
            <a:ext cx="2881082" cy="1968453"/>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Entegrasyon(İDE) </a:t>
            </a:r>
          </a:p>
          <a:p>
            <a:pPr algn="just"/>
            <a:r>
              <a:rPr lang="tr-TR" dirty="0">
                <a:latin typeface="Verdana" panose="020B0604030504040204" pitchFamily="34" charset="0"/>
                <a:ea typeface="Verdana" panose="020B0604030504040204" pitchFamily="34" charset="0"/>
                <a:cs typeface="Verdana" panose="020B0604030504040204" pitchFamily="34" charset="0"/>
              </a:rPr>
              <a:t>Öğrenciler, 4. yarıyıllarını uygulamalı çalışmalar yapmak üzere tam zamanlı olarak iş dünyasında geçirebilirler.</a:t>
            </a:r>
            <a:endParaRPr lang="tr-TR"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tr-TR" dirty="0">
                <a:latin typeface="Verdana" panose="020B0604030504040204" pitchFamily="34" charset="0"/>
                <a:ea typeface="Verdana" panose="020B0604030504040204" pitchFamily="34" charset="0"/>
                <a:cs typeface="Verdana" panose="020B0604030504040204" pitchFamily="34" charset="0"/>
              </a:rPr>
              <a:t>İDE programı boyunca öğrenciler, teorik olarak öğrendiği bilgileri pratiğe dönüştürmelerine fırsat bulurlar ve daha mezun olmadan yerleştikleri kurumda iş bulma imkanına sahip olabilirler.</a:t>
            </a: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12"/>
          </p:nvPr>
        </p:nvSpPr>
        <p:spPr>
          <a:xfrm>
            <a:off x="6829400" y="3454152"/>
            <a:ext cx="3012170" cy="4032448"/>
          </a:xfrm>
          <a:solidFill>
            <a:schemeClr val="tx2">
              <a:lumMod val="20000"/>
              <a:lumOff val="8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Çocuk, kadın ve erkek iç-dış giyiminde; üretim öncesi planlama ve tasarım, kalıp-desen, kalite kontrol ve üretim safhalarının tümünde uygulama becerilerine tekstil-konfeksiyon sektörü için vazgeçilmez bir elemandır</a:t>
            </a:r>
            <a:r>
              <a:rPr lang="tr-TR" sz="1000" dirty="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Giyim üretim teknikerleri, Üretimi planlamak,  İş ve zaman etüdü yapmak, giysi modelleri geliştirmek, giysi kalıplarını çıkarmak, Dikilecek giysi kumaşının kalitesinin kontrolünü yapmak, Giysi için gerekli yardımcı malzeme ve aksesuar araçlarını seçmek, Prototip giysi hazırlamak, Ürünün çeşitli vücut ölçülerine göre seri üretimi ile ilgili işleri yapmak, Seri üretime giren ürünün başından sonuna kadar takibini ve kontrolünü yapmak, Ürünün paketlenmesi depolanması ve pazarlanması ile ilgili işleri yürütmektedirler.</a:t>
            </a:r>
          </a:p>
        </p:txBody>
      </p:sp>
      <p:sp>
        <p:nvSpPr>
          <p:cNvPr id="18" name="Başlık 17"/>
          <p:cNvSpPr>
            <a:spLocks noGrp="1"/>
          </p:cNvSpPr>
          <p:nvPr>
            <p:ph type="title"/>
          </p:nvPr>
        </p:nvSpPr>
        <p:spPr>
          <a:xfrm>
            <a:off x="6953415" y="3172430"/>
            <a:ext cx="2917292" cy="390269"/>
          </a:xfrm>
          <a:noFill/>
        </p:spPr>
        <p:txBody>
          <a:bodyPr>
            <a:normAutofit fontScale="90000"/>
          </a:bodyPr>
          <a:lstStyle/>
          <a:p>
            <a:pPr lvl="0" defTabSz="914400">
              <a:lnSpc>
                <a:spcPct val="100000"/>
              </a:lnSpc>
              <a:spcBef>
                <a:spcPts val="0"/>
              </a:spcBef>
            </a:pPr>
            <a:r>
              <a:rPr lang="tr-TR" sz="1200" cap="none" dirty="0">
                <a:solidFill>
                  <a:schemeClr val="accent2">
                    <a:lumMod val="75000"/>
                  </a:schemeClr>
                </a:solidFill>
                <a:latin typeface="Verdana"/>
                <a:ea typeface="+mn-ea"/>
                <a:cs typeface="+mn-cs"/>
              </a:rPr>
              <a:t>Giyim Üretim Teknikerliği nedir ?</a:t>
            </a:r>
            <a:r>
              <a:rPr lang="tr-TR" sz="1200" cap="none" dirty="0">
                <a:latin typeface="Verdana"/>
                <a:ea typeface="+mn-ea"/>
                <a:cs typeface="+mn-cs"/>
              </a:rPr>
              <a:t>?</a:t>
            </a:r>
            <a:endParaRPr lang="tr-TR" sz="2800" b="1" i="0" baseline="0" dirty="0">
              <a:latin typeface="Calibri"/>
            </a:endParaRPr>
          </a:p>
        </p:txBody>
      </p:sp>
      <p:sp>
        <p:nvSpPr>
          <p:cNvPr id="19" name="Metin Yer Tutucusu 3"/>
          <p:cNvSpPr txBox="1">
            <a:spLocks/>
          </p:cNvSpPr>
          <p:nvPr/>
        </p:nvSpPr>
        <p:spPr>
          <a:xfrm>
            <a:off x="7183322" y="161895"/>
            <a:ext cx="2678326" cy="1193065"/>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400" dirty="0">
                <a:latin typeface="Verdana"/>
              </a:rPr>
              <a:t>GİYİM ÜRETİM TEKNOLOJİSİ</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79" y="218894"/>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sp>
        <p:nvSpPr>
          <p:cNvPr id="15" name="Metin Yer Tutucusu 64">
            <a:extLst>
              <a:ext uri="{FF2B5EF4-FFF2-40B4-BE49-F238E27FC236}">
                <a16:creationId xmlns:a16="http://schemas.microsoft.com/office/drawing/2014/main"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Konfeksiyon atölyesi (12 adet düz dikiş, 9 adet bilgisayarlı düz dikiş, 3 adet </a:t>
            </a:r>
            <a:r>
              <a:rPr lang="tr-TR" dirty="0" err="1">
                <a:latin typeface="Verdana" panose="020B0604030504040204" pitchFamily="34" charset="0"/>
                <a:ea typeface="Verdana" panose="020B0604030504040204" pitchFamily="34" charset="0"/>
                <a:cs typeface="Verdana" panose="020B0604030504040204" pitchFamily="34" charset="0"/>
              </a:rPr>
              <a:t>overlok</a:t>
            </a:r>
            <a:r>
              <a:rPr lang="tr-TR" dirty="0">
                <a:latin typeface="Verdana" panose="020B0604030504040204" pitchFamily="34" charset="0"/>
                <a:ea typeface="Verdana" panose="020B0604030504040204" pitchFamily="34" charset="0"/>
                <a:cs typeface="Verdana" panose="020B0604030504040204" pitchFamily="34" charset="0"/>
              </a:rPr>
              <a:t> dikiş, 1 adet </a:t>
            </a:r>
            <a:r>
              <a:rPr lang="tr-TR" dirty="0" err="1">
                <a:latin typeface="Verdana" panose="020B0604030504040204" pitchFamily="34" charset="0"/>
                <a:ea typeface="Verdana" panose="020B0604030504040204" pitchFamily="34" charset="0"/>
                <a:cs typeface="Verdana" panose="020B0604030504040204" pitchFamily="34" charset="0"/>
              </a:rPr>
              <a:t>reçme</a:t>
            </a:r>
            <a:r>
              <a:rPr lang="tr-TR" dirty="0">
                <a:latin typeface="Verdana" panose="020B0604030504040204" pitchFamily="34" charset="0"/>
                <a:ea typeface="Verdana" panose="020B0604030504040204" pitchFamily="34" charset="0"/>
                <a:cs typeface="Verdana" panose="020B0604030504040204" pitchFamily="34" charset="0"/>
              </a:rPr>
              <a:t> dikiş makinası, 2 adet buhar kazanlı sanayi tipi ütü )</a:t>
            </a: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Ortak bilgisayar laboratuvarları</a:t>
            </a:r>
          </a:p>
        </p:txBody>
      </p:sp>
      <p:sp>
        <p:nvSpPr>
          <p:cNvPr id="14" name="Metin kutusu 13">
            <a:extLst>
              <a:ext uri="{FF2B5EF4-FFF2-40B4-BE49-F238E27FC236}">
                <a16:creationId xmlns:a16="http://schemas.microsoft.com/office/drawing/2014/main" id="{DA4966A8-A73F-44DC-BB50-C0D61008FC8A}"/>
              </a:ext>
            </a:extLst>
          </p:cNvPr>
          <p:cNvSpPr txBox="1"/>
          <p:nvPr/>
        </p:nvSpPr>
        <p:spPr>
          <a:xfrm>
            <a:off x="368893" y="2441905"/>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p>
        </p:txBody>
      </p:sp>
      <p:sp>
        <p:nvSpPr>
          <p:cNvPr id="9" name="Dikdörtgen 8">
            <a:extLst>
              <a:ext uri="{FF2B5EF4-FFF2-40B4-BE49-F238E27FC236}">
                <a16:creationId xmlns:a16="http://schemas.microsoft.com/office/drawing/2014/main" id="{6CC0873D-DB8C-4A6E-99AA-5B1450601860}"/>
              </a:ext>
            </a:extLst>
          </p:cNvPr>
          <p:cNvSpPr/>
          <p:nvPr/>
        </p:nvSpPr>
        <p:spPr>
          <a:xfrm>
            <a:off x="3759693" y="3756199"/>
            <a:ext cx="2838836" cy="1203406"/>
          </a:xfrm>
          <a:prstGeom prst="rect">
            <a:avLst/>
          </a:prstGeom>
        </p:spPr>
        <p:txBody>
          <a:bodyPr vert="horz" lIns="0" tIns="0" rIns="0" bIns="0" rtlCol="0">
            <a:noAutofit/>
          </a:bodyPr>
          <a:lstStyle/>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İskenderun Teknik Üniversitesi İskenderun Meslek Yüksekokulu Tekstil, Giyim, Ayakkabı ve  Deri Bölümü, Giyim Üretim Teknolojisi programı 31200 İskenderun, HATAY</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+90 326 618 2936- 6034</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http://www.iste.edu.tr/imyo-gut</a:t>
            </a:r>
          </a:p>
        </p:txBody>
      </p:sp>
      <p:pic>
        <p:nvPicPr>
          <p:cNvPr id="1026" name="Picture 2" descr="http://iste.edu.tr/gallery/_resized/656_new_15282738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26" y="218894"/>
            <a:ext cx="2955600" cy="1921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5/2018 tarihinde Emrah P.ziyaretÃ§i tarafÄ±ndan Ä°skenderun Teknik Ãniversitesi Myo'de Ã§ekilen fotoÄr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170" y="1431615"/>
            <a:ext cx="2840400" cy="1740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ylaÅÄ±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693" y="2441905"/>
            <a:ext cx="2838835" cy="101224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23" name="Resim 22" descr="C:\Users\win7_64bit\Desktop\giyim katalog fotoğraf\Myo\20180516_14192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55" y="4269658"/>
            <a:ext cx="2762250" cy="1902460"/>
          </a:xfrm>
          <a:prstGeom prst="rect">
            <a:avLst/>
          </a:prstGeom>
          <a:noFill/>
          <a:ln>
            <a:noFill/>
          </a:ln>
        </p:spPr>
      </p:pic>
      <p:pic>
        <p:nvPicPr>
          <p:cNvPr id="17" name="Resim 16">
            <a:extLst>
              <a:ext uri="{FF2B5EF4-FFF2-40B4-BE49-F238E27FC236}">
                <a16:creationId xmlns:a16="http://schemas.microsoft.com/office/drawing/2014/main" id="{B981E8FB-EBBD-42B4-91ED-CF17EBFF52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8" b="26806"/>
          <a:stretch/>
        </p:blipFill>
        <p:spPr>
          <a:xfrm>
            <a:off x="3846945" y="5220888"/>
            <a:ext cx="2751584" cy="2024953"/>
          </a:xfrm>
          <a:prstGeom prst="rect">
            <a:avLst/>
          </a:prstGeom>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4"/>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16"/>
          </p:nvPr>
        </p:nvSpPr>
        <p:spPr>
          <a:xfrm>
            <a:off x="3807443" y="319790"/>
            <a:ext cx="2952619" cy="3541044"/>
          </a:xfrm>
        </p:spPr>
        <p:txBody>
          <a:bodyPr/>
          <a:lstStyle/>
          <a:p>
            <a:pPr algn="just"/>
            <a:r>
              <a:rPr lang="tr-TR" sz="1100" dirty="0">
                <a:latin typeface="Verdana" panose="020B0604030504040204" pitchFamily="34" charset="0"/>
                <a:ea typeface="Verdana" panose="020B0604030504040204" pitchFamily="34" charset="0"/>
                <a:cs typeface="Verdana" panose="020B0604030504040204" pitchFamily="34" charset="0"/>
              </a:rPr>
              <a:t>Giyim üretim teknolojisi programında, temel tekstil eğitimi, konfeksiyon üretiminin planlanması, giysilerin tasarımı, stilistlik uygulamaları,  giysi kalıplarının çıkarılması, giysilerin dikimi, giysi maliyetlerin hesaplanması, marka ve pazarlama eğitimi alırlar. </a:t>
            </a:r>
            <a:r>
              <a:rPr lang="tr-TR" sz="1100" dirty="0">
                <a:latin typeface="Verdana" panose="020B0604030504040204" pitchFamily="34" charset="0"/>
                <a:ea typeface="Verdana" panose="020B0604030504040204" pitchFamily="34" charset="0"/>
              </a:rPr>
              <a:t>Giyim Üretim Teknolojisi Programı;</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Tekstil Teknolojisi, </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Konfeksiyon Teknolojisi,</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Stilistlik  Uygulamaları, </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Giysi Teknik Çizimi, </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Giysi Kalıplarının Çıkarılması, </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Çocuk, Kadın ve Erkek Giysi Üretimi (Dikimi), </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Temel Sanat Eğitimi</a:t>
            </a:r>
          </a:p>
          <a:p>
            <a:pPr marL="171450" indent="-171450" algn="just">
              <a:buFont typeface="Wingdings" panose="05000000000000000000" pitchFamily="2" charset="2"/>
              <a:buChar char="ü"/>
            </a:pPr>
            <a:r>
              <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rPr>
              <a:t>Giysi süsleme teknikleri temellerine dayanmaktadır</a:t>
            </a:r>
          </a:p>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etin Yer Tutucusu 4"/>
          <p:cNvSpPr>
            <a:spLocks noGrp="1"/>
          </p:cNvSpPr>
          <p:nvPr>
            <p:ph type="body" sz="quarter" idx="13"/>
          </p:nvPr>
        </p:nvSpPr>
        <p:spPr>
          <a:xfrm>
            <a:off x="267196" y="670835"/>
            <a:ext cx="2730916" cy="6877344"/>
          </a:xfrm>
        </p:spPr>
        <p:txBody>
          <a:bodyPr/>
          <a:lstStyle/>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Tekstil-Konfeksiyon sektöründe</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ÜR-GE, AR-GE departmanlarında</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Moda Tasarım</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Stilistlik</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Desinatörlük</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Halk eğitimde usta öğretici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Kamu ve özel sektörde giyim üretim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r>
              <a:rPr lang="tr-TR" sz="1100" b="1" dirty="0">
                <a:solidFill>
                  <a:schemeClr val="accent2">
                    <a:lumMod val="75000"/>
                  </a:schemeClr>
                </a:solidFill>
                <a:latin typeface="Verdana" panose="020B0604030504040204" pitchFamily="34" charset="0"/>
                <a:ea typeface="Verdana" panose="020B0604030504040204" pitchFamily="34" charset="0"/>
              </a:rPr>
              <a:t>Giyim  Üretim Teknikerlerinin Çalışma Pozisyonları Nelerdir?</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Tekstil ve konfeksiyonda, ÜR-GE, Ar-Ge teknikeri</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Giysi tasarımcısı</a:t>
            </a:r>
          </a:p>
          <a:p>
            <a:pPr marL="171450" indent="-171450">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Kalite kontrolden sorumlu tekniker</a:t>
            </a: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rPr>
              <a:t>Üretim planlamadan sorumlu tekniker</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Ürün satış ve pazarlamasından sorumlu  tekniker</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p:txBody>
      </p:sp>
      <p:sp>
        <p:nvSpPr>
          <p:cNvPr id="6" name="Metin Yer Tutucusu 5">
            <a:extLst>
              <a:ext uri="{FF2B5EF4-FFF2-40B4-BE49-F238E27FC236}">
                <a16:creationId xmlns:a16="http://schemas.microsoft.com/office/drawing/2014/main" id="{A6C93300-F279-4783-9BFE-06AFDF366051}"/>
              </a:ext>
            </a:extLst>
          </p:cNvPr>
          <p:cNvSpPr>
            <a:spLocks noGrp="1"/>
          </p:cNvSpPr>
          <p:nvPr>
            <p:ph type="body" sz="quarter" idx="17"/>
          </p:nvPr>
        </p:nvSpPr>
        <p:spPr>
          <a:xfrm>
            <a:off x="7174794" y="1509936"/>
            <a:ext cx="2678942" cy="6408712"/>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Giyim Üretim Teknolojisi?</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Tekstil sektörünün büyümesi ve gelişmesi ile bu alanda çalışacak bilgili ve tecrübeli teknik elemanlara ihtiyaç duyulması ve bu nedenle mezuniyet sonrası kolay iş bulma imkanı</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Güçlü, deneyimli ve nitelikli akademik kadro</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Kamu ve genellikle özel sektörde istihdam edilmek üzere nitelikli ve konusunda uzman giyim üretim teknikerlerine ihtiyaç duyulması</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Öğrencinin tasarlayarak diktikleri kıyafetlerin sunumunu, mezun olurken defile ile yapabilme imkanı</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Güncel ve dünya standartlarında uyumlu eğitim</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İş Dünyası İle Entegrasyon(İDE) sayesinde sanayi ile yakın işbirliği</a:t>
            </a:r>
          </a:p>
          <a:p>
            <a:pPr marL="171450" indent="-171450" algn="just">
              <a:buFont typeface="Wingdings" panose="05000000000000000000" pitchFamily="2" charset="2"/>
              <a:buChar char="ü"/>
            </a:pPr>
            <a:r>
              <a:rPr lang="tr-TR" sz="1100" dirty="0" err="1">
                <a:latin typeface="Verdana" panose="020B0604030504040204" pitchFamily="34" charset="0"/>
                <a:ea typeface="Verdana" panose="020B0604030504040204" pitchFamily="34" charset="0"/>
                <a:cs typeface="Verdana" panose="020B0604030504040204" pitchFamily="34" charset="0"/>
              </a:rPr>
              <a:t>Erasmus</a:t>
            </a:r>
            <a:r>
              <a:rPr lang="tr-TR" sz="1100" dirty="0">
                <a:latin typeface="Verdana" panose="020B0604030504040204" pitchFamily="34" charset="0"/>
                <a:ea typeface="Verdana" panose="020B0604030504040204" pitchFamily="34" charset="0"/>
                <a:cs typeface="Verdana" panose="020B0604030504040204" pitchFamily="34" charset="0"/>
              </a:rPr>
              <a:t> programı ile yurt dışında staj görme imkanı</a:t>
            </a:r>
          </a:p>
          <a:p>
            <a:pPr marL="171450" indent="-171450" algn="just">
              <a:buFont typeface="Wingdings" panose="05000000000000000000" pitchFamily="2" charset="2"/>
              <a:buChar char="ü"/>
            </a:pPr>
            <a:r>
              <a:rPr lang="tr-TR" sz="1100" dirty="0">
                <a:latin typeface="Verdana" panose="020B0604030504040204" pitchFamily="34" charset="0"/>
                <a:ea typeface="Verdana" panose="020B0604030504040204" pitchFamily="34" charset="0"/>
                <a:cs typeface="Verdana" panose="020B0604030504040204" pitchFamily="34" charset="0"/>
              </a:rPr>
              <a:t>Sosyal ve kültürel faaliyetler</a:t>
            </a: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Giyim Üretim Teknikerlerinin Çalışabileceği Sektörler Nelerdir?</a:t>
            </a: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4" name="Dikdörtgen 3">
            <a:extLst>
              <a:ext uri="{FF2B5EF4-FFF2-40B4-BE49-F238E27FC236}">
                <a16:creationId xmlns:a16="http://schemas.microsoft.com/office/drawing/2014/main" id="{E5D8E1C5-187A-4DB1-A45D-B00684C2F78C}"/>
              </a:ext>
            </a:extLst>
          </p:cNvPr>
          <p:cNvSpPr/>
          <p:nvPr/>
        </p:nvSpPr>
        <p:spPr>
          <a:xfrm>
            <a:off x="3807443" y="6474313"/>
            <a:ext cx="2952619" cy="900246"/>
          </a:xfrm>
          <a:prstGeom prst="rect">
            <a:avLst/>
          </a:prstGeom>
        </p:spPr>
        <p:txBody>
          <a:bodyPr wrap="square">
            <a:spAutoFit/>
          </a:bodyPr>
          <a:lstStyle/>
          <a:p>
            <a:pPr algn="just" fontAlgn="base"/>
            <a:r>
              <a:rPr lang="tr-TR" sz="1050" dirty="0">
                <a:latin typeface="Verdana" panose="020B0604030504040204" pitchFamily="34" charset="0"/>
                <a:ea typeface="Verdana" panose="020B0604030504040204" pitchFamily="34" charset="0"/>
              </a:rPr>
              <a:t>     İskenderun Teknik Üniversitesi Tekstil, Giyim, Ayakkabı ve Deri Bölümünde, Giyim Üretim Teknolojisi ön lisans eğitimi verilmektedir. Eğitim müfredatı Bologna sürecine uygundur. </a:t>
            </a:r>
            <a:endParaRPr lang="tr-TR" sz="1050" dirty="0"/>
          </a:p>
        </p:txBody>
      </p:sp>
      <p:sp>
        <p:nvSpPr>
          <p:cNvPr id="15" name="Metin kutusu 14">
            <a:extLst>
              <a:ext uri="{FF2B5EF4-FFF2-40B4-BE49-F238E27FC236}">
                <a16:creationId xmlns:a16="http://schemas.microsoft.com/office/drawing/2014/main" id="{D7FC75CD-D510-4D96-BFD7-B7BB9CEEA2CA}"/>
              </a:ext>
            </a:extLst>
          </p:cNvPr>
          <p:cNvSpPr txBox="1"/>
          <p:nvPr/>
        </p:nvSpPr>
        <p:spPr>
          <a:xfrm>
            <a:off x="3807443" y="6191829"/>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pic>
        <p:nvPicPr>
          <p:cNvPr id="14" name="Resim 13" descr="C:\Users\win7_64bit\Desktop\giyim katalog fotoğraf\Myo\IMG-20180516-WA0007.jpg"/>
          <p:cNvPicPr/>
          <p:nvPr/>
        </p:nvPicPr>
        <p:blipFill rotWithShape="1">
          <a:blip r:embed="rId2" cstate="print">
            <a:extLst>
              <a:ext uri="{28A0092B-C50C-407E-A947-70E740481C1C}">
                <a14:useLocalDpi xmlns:a14="http://schemas.microsoft.com/office/drawing/2010/main" val="0"/>
              </a:ext>
            </a:extLst>
          </a:blip>
          <a:srcRect t="6792" b="4465"/>
          <a:stretch/>
        </p:blipFill>
        <p:spPr bwMode="auto">
          <a:xfrm>
            <a:off x="149439" y="2694984"/>
            <a:ext cx="1535435" cy="2670464"/>
          </a:xfrm>
          <a:prstGeom prst="rect">
            <a:avLst/>
          </a:prstGeom>
          <a:noFill/>
          <a:ln>
            <a:noFill/>
          </a:ln>
          <a:extLst>
            <a:ext uri="{53640926-AAD7-44D8-BBD7-CCE9431645EC}">
              <a14:shadowObscured xmlns:a14="http://schemas.microsoft.com/office/drawing/2010/main"/>
            </a:ext>
          </a:extLst>
        </p:spPr>
      </p:pic>
      <p:sp>
        <p:nvSpPr>
          <p:cNvPr id="13" name="Metin kutusu 12"/>
          <p:cNvSpPr txBox="1"/>
          <p:nvPr/>
        </p:nvSpPr>
        <p:spPr>
          <a:xfrm>
            <a:off x="7381125" y="141784"/>
            <a:ext cx="2304256" cy="1523494"/>
          </a:xfrm>
          <a:prstGeom prst="rect">
            <a:avLst/>
          </a:prstGeom>
          <a:noFill/>
        </p:spPr>
        <p:txBody>
          <a:bodyPr wrap="square" rtlCol="0">
            <a:spAutoFit/>
          </a:bodyPr>
          <a:lstStyle/>
          <a:p>
            <a:r>
              <a:rPr lang="tr-TR" sz="1100" b="1" dirty="0">
                <a:solidFill>
                  <a:schemeClr val="accent2"/>
                </a:solidFill>
                <a:latin typeface="Verdana" panose="020B0604030504040204" pitchFamily="34" charset="0"/>
                <a:ea typeface="Verdana" panose="020B0604030504040204" pitchFamily="34" charset="0"/>
                <a:cs typeface="Verdana" panose="020B0604030504040204" pitchFamily="34" charset="0"/>
              </a:rPr>
              <a:t>DGS ile geçiş yapılabilecek lisans  programları?</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Hazır giyim öğretmenliği</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Moda giyim tasarımı</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Moda tasarımı</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Moda ve tekstil tasarımı</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Tekstil mühendisliği</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Tekstil ve moda tasarımı</a:t>
            </a:r>
          </a:p>
          <a:p>
            <a:endParaRPr lang="tr-TR"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443" y="4030216"/>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descr="giyim, Desen (Moda Tasarımı), açık hava giyimi, yaka içeren bir resim&#10;&#10;Yapay zeka tarafından oluşturulan içerik yanlış olabilir.">
            <a:extLst>
              <a:ext uri="{FF2B5EF4-FFF2-40B4-BE49-F238E27FC236}">
                <a16:creationId xmlns:a16="http://schemas.microsoft.com/office/drawing/2014/main" id="{149F9436-DD02-B9CF-0208-9D6AE8BAF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654" y="2694984"/>
            <a:ext cx="1553726" cy="2670464"/>
          </a:xfrm>
          <a:prstGeom prst="rect">
            <a:avLst/>
          </a:prstGeom>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530</Words>
  <Application>Microsoft Office PowerPoint</Application>
  <PresentationFormat>Özel</PresentationFormat>
  <Paragraphs>69</Paragraphs>
  <Slides>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vt:i4>
      </vt:variant>
    </vt:vector>
  </HeadingPairs>
  <TitlesOfParts>
    <vt:vector size="8" baseType="lpstr">
      <vt:lpstr>Arial</vt:lpstr>
      <vt:lpstr>Calibri</vt:lpstr>
      <vt:lpstr>Cambria</vt:lpstr>
      <vt:lpstr>Verdana</vt:lpstr>
      <vt:lpstr>Wingdings</vt:lpstr>
      <vt:lpstr>Ofis Teması</vt:lpstr>
      <vt:lpstr>Giyim Üretim Teknikerliği nedir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2025-05-26T06:25:35Z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